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s/slide138.xml" ContentType="application/vnd.openxmlformats-officedocument.presentationml.slide+xml"/>
  <Override PartName="/ppt/slides/slide167.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notesMasterIdLst>
    <p:notesMasterId r:id="rId183"/>
  </p:notesMasterIdLst>
  <p:sldIdLst>
    <p:sldId id="256" r:id="rId2"/>
    <p:sldId id="361" r:id="rId3"/>
    <p:sldId id="544" r:id="rId4"/>
    <p:sldId id="260" r:id="rId5"/>
    <p:sldId id="257" r:id="rId6"/>
    <p:sldId id="258" r:id="rId7"/>
    <p:sldId id="380" r:id="rId8"/>
    <p:sldId id="381" r:id="rId9"/>
    <p:sldId id="382" r:id="rId10"/>
    <p:sldId id="259" r:id="rId11"/>
    <p:sldId id="545" r:id="rId12"/>
    <p:sldId id="379" r:id="rId13"/>
    <p:sldId id="383" r:id="rId14"/>
    <p:sldId id="374" r:id="rId15"/>
    <p:sldId id="375" r:id="rId16"/>
    <p:sldId id="376" r:id="rId17"/>
    <p:sldId id="377" r:id="rId18"/>
    <p:sldId id="378" r:id="rId19"/>
    <p:sldId id="445" r:id="rId20"/>
    <p:sldId id="392" r:id="rId21"/>
    <p:sldId id="393" r:id="rId22"/>
    <p:sldId id="546" r:id="rId23"/>
    <p:sldId id="547" r:id="rId24"/>
    <p:sldId id="549" r:id="rId25"/>
    <p:sldId id="550" r:id="rId26"/>
    <p:sldId id="395" r:id="rId27"/>
    <p:sldId id="399" r:id="rId28"/>
    <p:sldId id="403" r:id="rId29"/>
    <p:sldId id="408" r:id="rId30"/>
    <p:sldId id="409" r:id="rId31"/>
    <p:sldId id="444" r:id="rId32"/>
    <p:sldId id="446" r:id="rId33"/>
    <p:sldId id="447" r:id="rId34"/>
    <p:sldId id="448" r:id="rId35"/>
    <p:sldId id="551" r:id="rId36"/>
    <p:sldId id="552" r:id="rId37"/>
    <p:sldId id="553" r:id="rId38"/>
    <p:sldId id="554" r:id="rId39"/>
    <p:sldId id="449" r:id="rId40"/>
    <p:sldId id="450" r:id="rId41"/>
    <p:sldId id="542" r:id="rId42"/>
    <p:sldId id="560" r:id="rId43"/>
    <p:sldId id="561" r:id="rId44"/>
    <p:sldId id="562" r:id="rId45"/>
    <p:sldId id="567" r:id="rId46"/>
    <p:sldId id="571" r:id="rId47"/>
    <p:sldId id="573" r:id="rId48"/>
    <p:sldId id="574" r:id="rId49"/>
    <p:sldId id="572" r:id="rId50"/>
    <p:sldId id="563" r:id="rId51"/>
    <p:sldId id="564" r:id="rId52"/>
    <p:sldId id="565" r:id="rId53"/>
    <p:sldId id="575" r:id="rId54"/>
    <p:sldId id="566" r:id="rId55"/>
    <p:sldId id="576" r:id="rId56"/>
    <p:sldId id="577" r:id="rId57"/>
    <p:sldId id="451" r:id="rId58"/>
    <p:sldId id="427" r:id="rId59"/>
    <p:sldId id="428" r:id="rId60"/>
    <p:sldId id="555" r:id="rId61"/>
    <p:sldId id="556" r:id="rId62"/>
    <p:sldId id="429" r:id="rId63"/>
    <p:sldId id="431" r:id="rId64"/>
    <p:sldId id="430" r:id="rId65"/>
    <p:sldId id="432" r:id="rId66"/>
    <p:sldId id="557" r:id="rId67"/>
    <p:sldId id="433" r:id="rId68"/>
    <p:sldId id="434" r:id="rId69"/>
    <p:sldId id="435" r:id="rId70"/>
    <p:sldId id="568" r:id="rId71"/>
    <p:sldId id="569" r:id="rId72"/>
    <p:sldId id="570" r:id="rId73"/>
    <p:sldId id="558" r:id="rId74"/>
    <p:sldId id="559" r:id="rId75"/>
    <p:sldId id="436" r:id="rId76"/>
    <p:sldId id="437" r:id="rId77"/>
    <p:sldId id="438" r:id="rId78"/>
    <p:sldId id="439" r:id="rId79"/>
    <p:sldId id="440" r:id="rId80"/>
    <p:sldId id="514" r:id="rId81"/>
    <p:sldId id="515" r:id="rId82"/>
    <p:sldId id="516" r:id="rId83"/>
    <p:sldId id="517" r:id="rId84"/>
    <p:sldId id="518" r:id="rId85"/>
    <p:sldId id="519" r:id="rId86"/>
    <p:sldId id="520" r:id="rId87"/>
    <p:sldId id="524" r:id="rId88"/>
    <p:sldId id="525" r:id="rId89"/>
    <p:sldId id="528" r:id="rId90"/>
    <p:sldId id="541" r:id="rId91"/>
    <p:sldId id="543" r:id="rId92"/>
    <p:sldId id="522" r:id="rId93"/>
    <p:sldId id="530" r:id="rId94"/>
    <p:sldId id="531" r:id="rId95"/>
    <p:sldId id="533" r:id="rId96"/>
    <p:sldId id="535" r:id="rId97"/>
    <p:sldId id="536" r:id="rId98"/>
    <p:sldId id="459" r:id="rId99"/>
    <p:sldId id="313" r:id="rId100"/>
    <p:sldId id="578" r:id="rId101"/>
    <p:sldId id="579" r:id="rId102"/>
    <p:sldId id="580" r:id="rId103"/>
    <p:sldId id="581" r:id="rId104"/>
    <p:sldId id="582" r:id="rId105"/>
    <p:sldId id="583" r:id="rId106"/>
    <p:sldId id="584" r:id="rId107"/>
    <p:sldId id="585" r:id="rId108"/>
    <p:sldId id="586" r:id="rId109"/>
    <p:sldId id="413" r:id="rId110"/>
    <p:sldId id="319" r:id="rId111"/>
    <p:sldId id="320" r:id="rId112"/>
    <p:sldId id="322" r:id="rId113"/>
    <p:sldId id="323" r:id="rId114"/>
    <p:sldId id="324" r:id="rId115"/>
    <p:sldId id="325" r:id="rId116"/>
    <p:sldId id="587" r:id="rId117"/>
    <p:sldId id="588" r:id="rId118"/>
    <p:sldId id="589" r:id="rId119"/>
    <p:sldId id="326" r:id="rId120"/>
    <p:sldId id="327" r:id="rId121"/>
    <p:sldId id="328" r:id="rId122"/>
    <p:sldId id="329" r:id="rId123"/>
    <p:sldId id="330" r:id="rId124"/>
    <p:sldId id="425" r:id="rId125"/>
    <p:sldId id="333" r:id="rId126"/>
    <p:sldId id="334" r:id="rId127"/>
    <p:sldId id="336" r:id="rId128"/>
    <p:sldId id="335" r:id="rId129"/>
    <p:sldId id="426" r:id="rId130"/>
    <p:sldId id="337" r:id="rId131"/>
    <p:sldId id="340" r:id="rId132"/>
    <p:sldId id="331" r:id="rId133"/>
    <p:sldId id="332" r:id="rId134"/>
    <p:sldId id="342" r:id="rId135"/>
    <p:sldId id="339" r:id="rId136"/>
    <p:sldId id="344" r:id="rId137"/>
    <p:sldId id="345" r:id="rId138"/>
    <p:sldId id="346" r:id="rId139"/>
    <p:sldId id="419" r:id="rId140"/>
    <p:sldId id="347" r:id="rId141"/>
    <p:sldId id="420" r:id="rId142"/>
    <p:sldId id="421" r:id="rId143"/>
    <p:sldId id="348" r:id="rId144"/>
    <p:sldId id="349" r:id="rId145"/>
    <p:sldId id="422" r:id="rId146"/>
    <p:sldId id="350" r:id="rId147"/>
    <p:sldId id="423" r:id="rId148"/>
    <p:sldId id="424" r:id="rId149"/>
    <p:sldId id="352" r:id="rId150"/>
    <p:sldId id="351" r:id="rId151"/>
    <p:sldId id="353" r:id="rId152"/>
    <p:sldId id="460" r:id="rId153"/>
    <p:sldId id="461" r:id="rId154"/>
    <p:sldId id="462" r:id="rId155"/>
    <p:sldId id="463" r:id="rId156"/>
    <p:sldId id="464" r:id="rId157"/>
    <p:sldId id="465" r:id="rId158"/>
    <p:sldId id="466" r:id="rId159"/>
    <p:sldId id="467" r:id="rId160"/>
    <p:sldId id="468" r:id="rId161"/>
    <p:sldId id="469" r:id="rId162"/>
    <p:sldId id="470" r:id="rId163"/>
    <p:sldId id="471" r:id="rId164"/>
    <p:sldId id="472" r:id="rId165"/>
    <p:sldId id="473" r:id="rId166"/>
    <p:sldId id="474" r:id="rId167"/>
    <p:sldId id="475" r:id="rId168"/>
    <p:sldId id="476" r:id="rId169"/>
    <p:sldId id="590" r:id="rId170"/>
    <p:sldId id="591" r:id="rId171"/>
    <p:sldId id="592" r:id="rId172"/>
    <p:sldId id="593" r:id="rId173"/>
    <p:sldId id="594" r:id="rId174"/>
    <p:sldId id="513" r:id="rId175"/>
    <p:sldId id="477" r:id="rId176"/>
    <p:sldId id="478" r:id="rId177"/>
    <p:sldId id="479" r:id="rId178"/>
    <p:sldId id="481" r:id="rId179"/>
    <p:sldId id="482" r:id="rId180"/>
    <p:sldId id="483" r:id="rId181"/>
    <p:sldId id="341" r:id="rId18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17"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17"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17"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17"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17" charset="-128"/>
        <a:cs typeface="+mn-cs"/>
      </a:defRPr>
    </a:lvl5pPr>
    <a:lvl6pPr marL="2286000" algn="l" defTabSz="914400" rtl="0" eaLnBrk="1" latinLnBrk="0" hangingPunct="1">
      <a:defRPr kern="1200">
        <a:solidFill>
          <a:schemeClr val="tx1"/>
        </a:solidFill>
        <a:latin typeface="Arial" pitchFamily="34" charset="0"/>
        <a:ea typeface="ＭＳ Ｐゴシック" pitchFamily="17" charset="-128"/>
        <a:cs typeface="+mn-cs"/>
      </a:defRPr>
    </a:lvl6pPr>
    <a:lvl7pPr marL="2743200" algn="l" defTabSz="914400" rtl="0" eaLnBrk="1" latinLnBrk="0" hangingPunct="1">
      <a:defRPr kern="1200">
        <a:solidFill>
          <a:schemeClr val="tx1"/>
        </a:solidFill>
        <a:latin typeface="Arial" pitchFamily="34" charset="0"/>
        <a:ea typeface="ＭＳ Ｐゴシック" pitchFamily="17" charset="-128"/>
        <a:cs typeface="+mn-cs"/>
      </a:defRPr>
    </a:lvl7pPr>
    <a:lvl8pPr marL="3200400" algn="l" defTabSz="914400" rtl="0" eaLnBrk="1" latinLnBrk="0" hangingPunct="1">
      <a:defRPr kern="1200">
        <a:solidFill>
          <a:schemeClr val="tx1"/>
        </a:solidFill>
        <a:latin typeface="Arial" pitchFamily="34" charset="0"/>
        <a:ea typeface="ＭＳ Ｐゴシック" pitchFamily="17" charset="-128"/>
        <a:cs typeface="+mn-cs"/>
      </a:defRPr>
    </a:lvl8pPr>
    <a:lvl9pPr marL="3657600" algn="l" defTabSz="914400" rtl="0" eaLnBrk="1" latinLnBrk="0" hangingPunct="1">
      <a:defRPr kern="1200">
        <a:solidFill>
          <a:schemeClr val="tx1"/>
        </a:solidFill>
        <a:latin typeface="Arial" pitchFamily="34" charset="0"/>
        <a:ea typeface="ＭＳ Ｐゴシック" pitchFamily="17"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77072" autoAdjust="0"/>
  </p:normalViewPr>
  <p:slideViewPr>
    <p:cSldViewPr>
      <p:cViewPr>
        <p:scale>
          <a:sx n="90" d="100"/>
          <a:sy n="90" d="100"/>
        </p:scale>
        <p:origin x="-816" y="6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 Id="rId4" Type="http://schemas.openxmlformats.org/officeDocument/2006/relationships/image" Target="../media/image7.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image" Target="../media/image8.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11.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image" Target="../media/image1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mn-ea"/>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CF0BE184-B28B-4A83-83A1-9B3DAE5C8481}" type="datetimeFigureOut">
              <a:rPr lang="en-US"/>
              <a:pPr/>
              <a:t>3/30/2015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ea typeface="+mn-ea"/>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74F84BFE-C55C-4D0D-8A54-B15C90D2CF87}"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ea typeface="ＭＳ Ｐゴシック" pitchFamily="17" charset="-128"/>
              </a:rPr>
              <a:t>409.</a:t>
            </a:r>
            <a:r>
              <a:rPr lang="en-US" b="1" i="1" dirty="0" smtClean="0">
                <a:ea typeface="ＭＳ Ｐゴシック" pitchFamily="17" charset="-128"/>
              </a:rPr>
              <a:t> (</a:t>
            </a:r>
            <a:r>
              <a:rPr lang="en-US" b="1" i="1" dirty="0" err="1" smtClean="0">
                <a:ea typeface="ＭＳ Ｐゴシック" pitchFamily="17" charset="-128"/>
              </a:rPr>
              <a:t>i</a:t>
            </a:r>
            <a:r>
              <a:rPr lang="en-US" b="1" i="1" dirty="0" smtClean="0">
                <a:ea typeface="ＭＳ Ｐゴシック" pitchFamily="17" charset="-128"/>
              </a:rPr>
              <a:t>)</a:t>
            </a:r>
            <a:r>
              <a:rPr lang="en-US" b="1" dirty="0" smtClean="0">
                <a:ea typeface="ＭＳ Ｐゴシック" pitchFamily="17" charset="-128"/>
              </a:rPr>
              <a:t> Field Work.-</a:t>
            </a:r>
            <a:r>
              <a:rPr lang="en-US" dirty="0" smtClean="0">
                <a:ea typeface="ＭＳ Ｐゴシック" pitchFamily="17" charset="-128"/>
              </a:rPr>
              <a:t>The field work of a preliminary survey should include a compass traverse along one or more routes with such longitudinal and transverse levels as are sufficient to prepare a "Predicted Section" of the route or routes proposed. </a:t>
            </a:r>
          </a:p>
          <a:p>
            <a:pPr eaLnBrk="1" hangingPunct="1">
              <a:spcBef>
                <a:spcPct val="0"/>
              </a:spcBef>
            </a:pPr>
            <a:r>
              <a:rPr lang="en-US" i="1" dirty="0" smtClean="0">
                <a:ea typeface="ＭＳ Ｐゴシック" pitchFamily="17" charset="-128"/>
              </a:rPr>
              <a:t>(ii)</a:t>
            </a:r>
            <a:r>
              <a:rPr lang="en-US" dirty="0" smtClean="0">
                <a:ea typeface="ＭＳ Ｐゴシック" pitchFamily="17" charset="-128"/>
              </a:rPr>
              <a:t> Where suitable aerial photographs are available, for carrying out preliminary survey by photogrammetric techniques, the "predicted section" of the route or routes proposed will be determined by plotting of contoured strip maps on 1 : 10,000 scales from aerial photographs. </a:t>
            </a:r>
          </a:p>
          <a:p>
            <a:pPr eaLnBrk="1" hangingPunct="1">
              <a:spcBef>
                <a:spcPct val="0"/>
              </a:spcBef>
            </a:pPr>
            <a:r>
              <a:rPr lang="en-US" dirty="0" smtClean="0">
                <a:ea typeface="ＭＳ Ｐゴシック" pitchFamily="17" charset="-128"/>
              </a:rPr>
              <a:t>Geological mapping may be done and soil surveying by photo-interpretation of remotely sensed data. </a:t>
            </a:r>
          </a:p>
          <a:p>
            <a:pPr eaLnBrk="1" hangingPunct="1">
              <a:spcBef>
                <a:spcPct val="0"/>
              </a:spcBef>
            </a:pPr>
            <a:r>
              <a:rPr lang="en-US" i="1" dirty="0" smtClean="0">
                <a:ea typeface="ＭＳ Ｐゴシック" pitchFamily="17" charset="-128"/>
              </a:rPr>
              <a:t>(iii)</a:t>
            </a:r>
            <a:r>
              <a:rPr lang="en-US" dirty="0" smtClean="0">
                <a:ea typeface="ＭＳ Ｐゴシック" pitchFamily="17" charset="-128"/>
              </a:rPr>
              <a:t> The field work should also cover a soil survey by sampling at suitable intervals, in order to obtain a fair idea of the soil classification and characteristics on the proposed route/routes. Testing of disturbed soil samples is usually adequate but Geophysical survey may be done in rocky terrain. </a:t>
            </a:r>
          </a:p>
          <a:p>
            <a:pPr eaLnBrk="1" hangingPunct="1">
              <a:spcBef>
                <a:spcPct val="0"/>
              </a:spcBef>
            </a:pPr>
            <a:endParaRPr lang="en-US" dirty="0" smtClean="0">
              <a:ea typeface="ＭＳ Ｐゴシック" pitchFamily="17" charset="-128"/>
            </a:endParaRPr>
          </a:p>
        </p:txBody>
      </p:sp>
      <p:sp>
        <p:nvSpPr>
          <p:cNvPr id="17411" name="Slide Number Placeholder 3"/>
          <p:cNvSpPr>
            <a:spLocks noGrp="1"/>
          </p:cNvSpPr>
          <p:nvPr>
            <p:ph type="sldNum" sz="quarter" idx="5"/>
          </p:nvPr>
        </p:nvSpPr>
        <p:spPr bwMode="auto">
          <a:noFill/>
          <a:ln>
            <a:miter lim="800000"/>
            <a:headEnd/>
            <a:tailEnd/>
          </a:ln>
        </p:spPr>
        <p:txBody>
          <a:bodyPr/>
          <a:lstStyle/>
          <a:p>
            <a:fld id="{B9E72CF6-6B14-4BC7-9EBD-90D1771A8266}" type="slidenum">
              <a:rPr lang="en-US"/>
              <a:pPr/>
              <a:t>14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bwMode="auto">
          <a:noFill/>
          <a:ln>
            <a:miter lim="800000"/>
            <a:headEnd/>
            <a:tailEnd/>
          </a:ln>
        </p:spPr>
        <p:txBody>
          <a:bodyPr/>
          <a:lstStyle/>
          <a:p>
            <a:fld id="{F230016A-4F9E-40E9-9506-F155A93C59C2}" type="slidenum">
              <a:rPr lang="en-GB"/>
              <a:pPr/>
              <a:t>52</a:t>
            </a:fld>
            <a:endParaRPr lang="en-GB"/>
          </a:p>
        </p:txBody>
      </p:sp>
      <p:sp>
        <p:nvSpPr>
          <p:cNvPr id="6553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553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GB" smtClean="0">
              <a:ea typeface="ＭＳ Ｐゴシック" pitchFamily="17"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bwMode="auto">
          <a:noFill/>
          <a:ln>
            <a:miter lim="800000"/>
            <a:headEnd/>
            <a:tailEnd/>
          </a:ln>
        </p:spPr>
        <p:txBody>
          <a:bodyPr/>
          <a:lstStyle/>
          <a:p>
            <a:fld id="{3D7FE786-81E7-45FA-8AF6-B5692A52ED31}" type="slidenum">
              <a:rPr lang="en-GB"/>
              <a:pPr/>
              <a:t>54</a:t>
            </a:fld>
            <a:endParaRPr lang="en-GB"/>
          </a:p>
        </p:txBody>
      </p:sp>
      <p:sp>
        <p:nvSpPr>
          <p:cNvPr id="686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86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GB" smtClean="0">
              <a:ea typeface="ＭＳ Ｐゴシック" pitchFamily="17"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bwMode="auto">
          <a:noFill/>
          <a:ln>
            <a:miter lim="800000"/>
            <a:headEnd/>
            <a:tailEnd/>
          </a:ln>
        </p:spPr>
        <p:txBody>
          <a:bodyPr/>
          <a:lstStyle/>
          <a:p>
            <a:fld id="{B8929FE6-DCA1-4F99-9589-D4EE2A0CA90C}" type="slidenum">
              <a:rPr lang="en-GB"/>
              <a:pPr/>
              <a:t>68</a:t>
            </a:fld>
            <a:endParaRPr lang="en-GB"/>
          </a:p>
        </p:txBody>
      </p:sp>
      <p:sp>
        <p:nvSpPr>
          <p:cNvPr id="839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39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AU" smtClean="0">
              <a:ea typeface="ＭＳ Ｐゴシック" pitchFamily="17"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bwMode="auto">
          <a:noFill/>
          <a:ln>
            <a:miter lim="800000"/>
            <a:headEnd/>
            <a:tailEnd/>
          </a:ln>
        </p:spPr>
        <p:txBody>
          <a:bodyPr/>
          <a:lstStyle/>
          <a:p>
            <a:fld id="{F98A56D8-81F8-4E02-8AA4-61AE026B0BE7}" type="slidenum">
              <a:rPr lang="en-GB"/>
              <a:pPr/>
              <a:t>69</a:t>
            </a:fld>
            <a:endParaRPr lang="en-GB"/>
          </a:p>
        </p:txBody>
      </p:sp>
      <p:sp>
        <p:nvSpPr>
          <p:cNvPr id="860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60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AU" smtClean="0">
              <a:ea typeface="ＭＳ Ｐゴシック" pitchFamily="17"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bwMode="auto">
          <a:noFill/>
          <a:ln>
            <a:miter lim="800000"/>
            <a:headEnd/>
            <a:tailEnd/>
          </a:ln>
        </p:spPr>
        <p:txBody>
          <a:bodyPr/>
          <a:lstStyle/>
          <a:p>
            <a:fld id="{B67E5714-15E2-471C-94B2-6D2D9DA8091E}" type="slidenum">
              <a:rPr lang="en-GB"/>
              <a:pPr/>
              <a:t>76</a:t>
            </a:fld>
            <a:endParaRPr lang="en-GB"/>
          </a:p>
        </p:txBody>
      </p:sp>
      <p:sp>
        <p:nvSpPr>
          <p:cNvPr id="942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42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AU" smtClean="0">
              <a:ea typeface="ＭＳ Ｐゴシック" pitchFamily="17"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bwMode="auto">
          <a:noFill/>
          <a:ln>
            <a:miter lim="800000"/>
            <a:headEnd/>
            <a:tailEnd/>
          </a:ln>
        </p:spPr>
        <p:txBody>
          <a:bodyPr/>
          <a:lstStyle/>
          <a:p>
            <a:fld id="{A69AA606-4F3A-4866-88A7-CE1B0BD7BC3F}" type="slidenum">
              <a:rPr lang="en-GB"/>
              <a:pPr/>
              <a:t>77</a:t>
            </a:fld>
            <a:endParaRPr lang="en-GB"/>
          </a:p>
        </p:txBody>
      </p:sp>
      <p:sp>
        <p:nvSpPr>
          <p:cNvPr id="962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62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AU" smtClean="0">
              <a:ea typeface="ＭＳ Ｐゴシック" pitchFamily="17"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bwMode="auto">
          <a:noFill/>
          <a:ln>
            <a:miter lim="800000"/>
            <a:headEnd/>
            <a:tailEnd/>
          </a:ln>
        </p:spPr>
        <p:txBody>
          <a:bodyPr/>
          <a:lstStyle/>
          <a:p>
            <a:fld id="{FA62B2E1-F4E7-491A-A758-DE1CBB23DE61}" type="slidenum">
              <a:rPr lang="en-GB"/>
              <a:pPr/>
              <a:t>78</a:t>
            </a:fld>
            <a:endParaRPr lang="en-GB"/>
          </a:p>
        </p:txBody>
      </p:sp>
      <p:sp>
        <p:nvSpPr>
          <p:cNvPr id="983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83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AU" smtClean="0">
              <a:ea typeface="ＭＳ Ｐゴシック" pitchFamily="17"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bwMode="auto">
          <a:noFill/>
          <a:ln>
            <a:miter lim="800000"/>
            <a:headEnd/>
            <a:tailEnd/>
          </a:ln>
        </p:spPr>
        <p:txBody>
          <a:bodyPr/>
          <a:lstStyle/>
          <a:p>
            <a:fld id="{AFEC919B-1DDC-429D-856C-64F2239EED76}" type="slidenum">
              <a:rPr lang="en-GB"/>
              <a:pPr/>
              <a:t>87</a:t>
            </a:fld>
            <a:endParaRPr lang="en-GB"/>
          </a:p>
        </p:txBody>
      </p:sp>
      <p:sp>
        <p:nvSpPr>
          <p:cNvPr id="108546"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08547"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GB" smtClean="0">
              <a:ea typeface="ＭＳ Ｐゴシック" pitchFamily="17"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bwMode="auto">
          <a:noFill/>
          <a:ln>
            <a:miter lim="800000"/>
            <a:headEnd/>
            <a:tailEnd/>
          </a:ln>
        </p:spPr>
        <p:txBody>
          <a:bodyPr/>
          <a:lstStyle/>
          <a:p>
            <a:fld id="{A4BF4A70-AE19-4783-92DA-7A1C6C5D7C57}" type="slidenum">
              <a:rPr lang="en-GB"/>
              <a:pPr/>
              <a:t>88</a:t>
            </a:fld>
            <a:endParaRPr lang="en-GB"/>
          </a:p>
        </p:txBody>
      </p:sp>
      <p:sp>
        <p:nvSpPr>
          <p:cNvPr id="110594"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0595"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GB" smtClean="0">
              <a:ea typeface="ＭＳ Ｐゴシック" pitchFamily="17"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bwMode="auto">
          <a:noFill/>
          <a:ln>
            <a:miter lim="800000"/>
            <a:headEnd/>
            <a:tailEnd/>
          </a:ln>
        </p:spPr>
        <p:txBody>
          <a:bodyPr/>
          <a:lstStyle/>
          <a:p>
            <a:fld id="{C46B483E-568C-4270-85DC-AD4B91D2FE38}" type="slidenum">
              <a:rPr lang="en-GB"/>
              <a:pPr/>
              <a:t>89</a:t>
            </a:fld>
            <a:endParaRPr lang="en-GB"/>
          </a:p>
        </p:txBody>
      </p:sp>
      <p:sp>
        <p:nvSpPr>
          <p:cNvPr id="11264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2643"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GB" smtClean="0">
              <a:ea typeface="ＭＳ Ｐゴシック" pitchFamily="17"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smtClean="0">
                <a:ea typeface="ＭＳ Ｐゴシック" pitchFamily="17" charset="-128"/>
              </a:rPr>
              <a:t>425. </a:t>
            </a:r>
            <a:r>
              <a:rPr lang="en-US" smtClean="0">
                <a:ea typeface="ＭＳ Ｐゴシック" pitchFamily="17" charset="-128"/>
              </a:rPr>
              <a:t>In the case of passage through hills, the geological characteristics of the country should be investigated by the Engineer, particularly in respect of the probable stability of the line, and if the importance of the work requires it, the Railway Administration should apply for the assistance of an officer of the Geological Survey of India. </a:t>
            </a:r>
          </a:p>
          <a:p>
            <a:pPr eaLnBrk="1" hangingPunct="1">
              <a:spcBef>
                <a:spcPct val="0"/>
              </a:spcBef>
            </a:pPr>
            <a:r>
              <a:rPr lang="en-US" smtClean="0">
                <a:ea typeface="ＭＳ Ｐゴシック" pitchFamily="17" charset="-128"/>
              </a:rPr>
              <a:t>As the method of construction of earthwork will be dependent largely on the nature and classifications of the soils a systematic soil sampling at suitable intervals and upto sufficient depths depending upon the nature of terrain should also be done all along the proposed route. Wherever borrow areas are not located along the alignment soil samples should be collected from such places also. These samples shall then be tested for the standard properties, bore logs prepared and the data used for designing the profiles of the embankments and cutting foundations of important structures as well as the method of undertaking the earthwork. </a:t>
            </a:r>
          </a:p>
          <a:p>
            <a:pPr eaLnBrk="1" hangingPunct="1">
              <a:spcBef>
                <a:spcPct val="0"/>
              </a:spcBef>
            </a:pPr>
            <a:endParaRPr lang="en-US" smtClean="0">
              <a:ea typeface="ＭＳ Ｐゴシック" pitchFamily="17" charset="-128"/>
            </a:endParaRPr>
          </a:p>
        </p:txBody>
      </p:sp>
      <p:sp>
        <p:nvSpPr>
          <p:cNvPr id="19459" name="Slide Number Placeholder 3"/>
          <p:cNvSpPr>
            <a:spLocks noGrp="1"/>
          </p:cNvSpPr>
          <p:nvPr>
            <p:ph type="sldNum" sz="quarter" idx="5"/>
          </p:nvPr>
        </p:nvSpPr>
        <p:spPr bwMode="auto">
          <a:noFill/>
          <a:ln>
            <a:miter lim="800000"/>
            <a:headEnd/>
            <a:tailEnd/>
          </a:ln>
        </p:spPr>
        <p:txBody>
          <a:bodyPr/>
          <a:lstStyle/>
          <a:p>
            <a:fld id="{7160687B-C0F0-415A-9C2E-6CFC42EA4333}" type="slidenum">
              <a:rPr lang="en-US"/>
              <a:pPr/>
              <a:t>15</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bwMode="auto">
          <a:noFill/>
          <a:ln>
            <a:miter lim="800000"/>
            <a:headEnd/>
            <a:tailEnd/>
          </a:ln>
        </p:spPr>
        <p:txBody>
          <a:bodyPr/>
          <a:lstStyle/>
          <a:p>
            <a:fld id="{A5937A2B-046D-40B9-AEAA-74FEF261C38F}" type="slidenum">
              <a:rPr lang="en-GB"/>
              <a:pPr/>
              <a:t>93</a:t>
            </a:fld>
            <a:endParaRPr lang="en-GB"/>
          </a:p>
        </p:txBody>
      </p:sp>
      <p:sp>
        <p:nvSpPr>
          <p:cNvPr id="11776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776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GB" smtClean="0">
              <a:ea typeface="ＭＳ Ｐゴシック" pitchFamily="17"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bwMode="auto">
          <a:noFill/>
          <a:ln>
            <a:miter lim="800000"/>
            <a:headEnd/>
            <a:tailEnd/>
          </a:ln>
        </p:spPr>
        <p:txBody>
          <a:bodyPr/>
          <a:lstStyle/>
          <a:p>
            <a:fld id="{8B9F6438-B46D-4747-A305-497643326A27}" type="slidenum">
              <a:rPr lang="en-GB"/>
              <a:pPr/>
              <a:t>96</a:t>
            </a:fld>
            <a:endParaRPr lang="en-GB"/>
          </a:p>
        </p:txBody>
      </p:sp>
      <p:sp>
        <p:nvSpPr>
          <p:cNvPr id="121858"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21859"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GB" smtClean="0">
              <a:ea typeface="ＭＳ Ｐゴシック" pitchFamily="17"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bwMode="auto">
          <a:noFill/>
          <a:ln>
            <a:miter lim="800000"/>
            <a:headEnd/>
            <a:tailEnd/>
          </a:ln>
        </p:spPr>
        <p:txBody>
          <a:bodyPr/>
          <a:lstStyle/>
          <a:p>
            <a:fld id="{0B6D3100-B545-41E8-B836-0EA949DB045C}" type="slidenum">
              <a:rPr lang="en-GB"/>
              <a:pPr/>
              <a:t>97</a:t>
            </a:fld>
            <a:endParaRPr lang="en-GB"/>
          </a:p>
        </p:txBody>
      </p:sp>
      <p:sp>
        <p:nvSpPr>
          <p:cNvPr id="1239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39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GB" smtClean="0">
              <a:ea typeface="ＭＳ Ｐゴシック" pitchFamily="17"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bwMode="auto">
          <a:noFill/>
          <a:ln>
            <a:miter lim="800000"/>
            <a:headEnd/>
            <a:tailEnd/>
          </a:ln>
        </p:spPr>
        <p:txBody>
          <a:bodyPr/>
          <a:lstStyle/>
          <a:p>
            <a:fld id="{908278DD-0C28-459E-891B-8DF501C167C3}" type="slidenum">
              <a:rPr lang="en-US"/>
              <a:pPr/>
              <a:t>175</a:t>
            </a:fld>
            <a:endParaRPr lang="en-US"/>
          </a:p>
        </p:txBody>
      </p:sp>
      <p:sp>
        <p:nvSpPr>
          <p:cNvPr id="1996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9683" name="Rectangle 3"/>
          <p:cNvSpPr>
            <a:spLocks noGrp="1" noChangeArrowheads="1"/>
          </p:cNvSpPr>
          <p:nvPr>
            <p:ph type="body" idx="1"/>
          </p:nvPr>
        </p:nvSpPr>
        <p:spPr bwMode="auto">
          <a:xfrm>
            <a:off x="914400" y="4343400"/>
            <a:ext cx="5029200" cy="4114800"/>
          </a:xfrm>
          <a:noFill/>
        </p:spPr>
        <p:txBody>
          <a:bodyPr wrap="square" lIns="91428" tIns="45714" rIns="91428" bIns="45714" numCol="1" anchor="t" anchorCtr="0" compatLnSpc="1">
            <a:prstTxWarp prst="textNoShape">
              <a:avLst/>
            </a:prstTxWarp>
          </a:bodyPr>
          <a:lstStyle/>
          <a:p>
            <a:pPr eaLnBrk="1" hangingPunct="1"/>
            <a:endParaRPr lang="en-GB" smtClean="0">
              <a:ea typeface="ＭＳ Ｐゴシック" pitchFamily="17"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bwMode="auto">
          <a:noFill/>
          <a:ln>
            <a:miter lim="800000"/>
            <a:headEnd/>
            <a:tailEnd/>
          </a:ln>
        </p:spPr>
        <p:txBody>
          <a:bodyPr/>
          <a:lstStyle/>
          <a:p>
            <a:fld id="{24C5E363-04FB-4901-B4C1-7B9086600C95}" type="slidenum">
              <a:rPr lang="en-US"/>
              <a:pPr/>
              <a:t>176</a:t>
            </a:fld>
            <a:endParaRPr lang="en-US"/>
          </a:p>
        </p:txBody>
      </p:sp>
      <p:sp>
        <p:nvSpPr>
          <p:cNvPr id="2017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1731" name="Rectangle 3"/>
          <p:cNvSpPr>
            <a:spLocks noGrp="1" noChangeArrowheads="1"/>
          </p:cNvSpPr>
          <p:nvPr>
            <p:ph type="body" idx="1"/>
          </p:nvPr>
        </p:nvSpPr>
        <p:spPr bwMode="auto">
          <a:xfrm>
            <a:off x="914400" y="4343400"/>
            <a:ext cx="5029200" cy="4114800"/>
          </a:xfrm>
          <a:noFill/>
        </p:spPr>
        <p:txBody>
          <a:bodyPr wrap="square" lIns="91428" tIns="45714" rIns="91428" bIns="45714" numCol="1" anchor="t" anchorCtr="0" compatLnSpc="1">
            <a:prstTxWarp prst="textNoShape">
              <a:avLst/>
            </a:prstTxWarp>
          </a:bodyPr>
          <a:lstStyle/>
          <a:p>
            <a:pPr eaLnBrk="1" hangingPunct="1"/>
            <a:endParaRPr lang="en-GB" smtClean="0">
              <a:ea typeface="ＭＳ Ｐゴシック" pitchFamily="17"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bwMode="auto">
          <a:noFill/>
          <a:ln>
            <a:miter lim="800000"/>
            <a:headEnd/>
            <a:tailEnd/>
          </a:ln>
        </p:spPr>
        <p:txBody>
          <a:bodyPr/>
          <a:lstStyle/>
          <a:p>
            <a:fld id="{A932CC83-E32E-4A9D-B864-EB824CDF9702}" type="slidenum">
              <a:rPr lang="en-US"/>
              <a:pPr/>
              <a:t>177</a:t>
            </a:fld>
            <a:endParaRPr lang="en-US"/>
          </a:p>
        </p:txBody>
      </p:sp>
      <p:sp>
        <p:nvSpPr>
          <p:cNvPr id="2037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3779" name="Rectangle 3"/>
          <p:cNvSpPr>
            <a:spLocks noGrp="1" noChangeArrowheads="1"/>
          </p:cNvSpPr>
          <p:nvPr>
            <p:ph type="body" idx="1"/>
          </p:nvPr>
        </p:nvSpPr>
        <p:spPr bwMode="auto">
          <a:xfrm>
            <a:off x="914400" y="4343400"/>
            <a:ext cx="5029200" cy="4114800"/>
          </a:xfrm>
          <a:noFill/>
        </p:spPr>
        <p:txBody>
          <a:bodyPr wrap="square" lIns="91428" tIns="45714" rIns="91428" bIns="45714" numCol="1" anchor="t" anchorCtr="0" compatLnSpc="1">
            <a:prstTxWarp prst="textNoShape">
              <a:avLst/>
            </a:prstTxWarp>
          </a:bodyPr>
          <a:lstStyle/>
          <a:p>
            <a:pPr eaLnBrk="1" hangingPunct="1"/>
            <a:endParaRPr lang="en-GB" smtClean="0">
              <a:ea typeface="ＭＳ Ｐゴシック" pitchFamily="17"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p:spPr>
      </p:sp>
      <p:sp>
        <p:nvSpPr>
          <p:cNvPr id="23554" name="Notes Placeholder 2"/>
          <p:cNvSpPr>
            <a:spLocks noGrp="1"/>
          </p:cNvSpPr>
          <p:nvPr>
            <p:ph type="body" idx="1"/>
          </p:nvPr>
        </p:nvSpPr>
        <p:spPr bwMode="auto">
          <a:noFill/>
        </p:spPr>
        <p:txBody>
          <a:bodyPr wrap="square" numCol="1" anchor="t" anchorCtr="0" compatLnSpc="1">
            <a:prstTxWarp prst="textNoShape">
              <a:avLst/>
            </a:prstTxWarp>
          </a:bodyPr>
          <a:lstStyle/>
          <a:p>
            <a:pPr algn="just">
              <a:tabLst>
                <a:tab pos="457200" algn="l"/>
              </a:tabLst>
            </a:pPr>
            <a:r>
              <a:rPr lang="en-US" sz="1400" b="1" u="sng" smtClean="0">
                <a:ea typeface="ＭＳ Ｐゴシック" pitchFamily="17" charset="-128"/>
              </a:rPr>
              <a:t>CHAPTER V: Engineering Surveys – Project, Report, Techno-economic survey Report  &amp; Feasibility report:</a:t>
            </a:r>
          </a:p>
          <a:p>
            <a:pPr algn="just">
              <a:tabLst>
                <a:tab pos="457200" algn="l"/>
              </a:tabLst>
            </a:pPr>
            <a:r>
              <a:rPr lang="en-US" b="1" i="1" smtClean="0">
                <a:solidFill>
                  <a:srgbClr val="376092"/>
                </a:solidFill>
                <a:ea typeface="ＭＳ Ｐゴシック" pitchFamily="17" charset="-128"/>
              </a:rPr>
              <a:t>Project Engineering Estimation of Cost &amp; Construction Schedule-</a:t>
            </a:r>
          </a:p>
          <a:p>
            <a:pPr algn="just">
              <a:tabLst>
                <a:tab pos="457200" algn="l"/>
              </a:tabLst>
            </a:pPr>
            <a:r>
              <a:rPr lang="en-US" b="1" smtClean="0">
                <a:ea typeface="ＭＳ Ｐゴシック" pitchFamily="17" charset="-128"/>
              </a:rPr>
              <a:t>Para E 528 </a:t>
            </a:r>
            <a:r>
              <a:rPr lang="en-US" smtClean="0">
                <a:ea typeface="ＭＳ Ｐゴシック" pitchFamily="17" charset="-128"/>
              </a:rPr>
              <a:t>– </a:t>
            </a:r>
            <a:r>
              <a:rPr lang="en-US" b="1" i="1" smtClean="0">
                <a:ea typeface="ＭＳ Ｐゴシック" pitchFamily="17" charset="-128"/>
              </a:rPr>
              <a:t>Formation</a:t>
            </a:r>
            <a:r>
              <a:rPr lang="en-US" smtClean="0">
                <a:ea typeface="ＭＳ Ｐゴシック" pitchFamily="17" charset="-128"/>
              </a:rPr>
              <a:t>: Under this head details should be given regarding formation width on banks and in cuttings, side slopes of banks and cuttings, method of construction of earthwork, borrow areas, compaction of soil, use of special blanketing material, provision of sub-bank, with supporting information on soil investigation and results of core drillings wherever necessary, provision for turfing or other protection for banks and cuttings and for repairing them and for topping banks with selected material, sections of tunnels, retaining walls, side drains and catch water drains.</a:t>
            </a:r>
          </a:p>
          <a:p>
            <a:pPr algn="just">
              <a:tabLst>
                <a:tab pos="457200" algn="l"/>
              </a:tabLst>
            </a:pPr>
            <a:endParaRPr lang="en-US" u="sng" smtClean="0">
              <a:ea typeface="ＭＳ Ｐゴシック" pitchFamily="17" charset="-128"/>
            </a:endParaRPr>
          </a:p>
          <a:p>
            <a:pPr algn="just">
              <a:tabLst>
                <a:tab pos="457200" algn="l"/>
              </a:tabLst>
            </a:pPr>
            <a:r>
              <a:rPr lang="en-US" smtClean="0">
                <a:ea typeface="ＭＳ Ｐゴシック" pitchFamily="17" charset="-128"/>
              </a:rPr>
              <a:t>Some times there is a discrepancy between the values of bench marks used by various departments of Government or by Railways in the neighborhood from which the proposed line starts: and any discrepancy and any error in levels which are known to exist along the proposed line should be mentioned. </a:t>
            </a:r>
            <a:r>
              <a:rPr lang="en-US" b="1" i="1" smtClean="0">
                <a:ea typeface="ＭＳ Ｐゴシック" pitchFamily="17" charset="-128"/>
              </a:rPr>
              <a:t>In the case of projects for additional lines and gauge conversions, if any, special arrangements are required for controlling the blasting for widening of existing cuttings, the method contemplated at the investigation stage may be indicated</a:t>
            </a:r>
            <a:r>
              <a:rPr lang="en-US" b="1" smtClean="0">
                <a:ea typeface="ＭＳ Ｐゴシック" pitchFamily="17" charset="-128"/>
              </a:rPr>
              <a:t>    </a:t>
            </a:r>
          </a:p>
          <a:p>
            <a:pPr algn="just">
              <a:tabLst>
                <a:tab pos="457200" algn="l"/>
              </a:tabLst>
            </a:pPr>
            <a:endParaRPr lang="en-US" u="sng" smtClean="0">
              <a:ea typeface="ＭＳ Ｐゴシック" pitchFamily="17" charset="-128"/>
            </a:endParaRPr>
          </a:p>
          <a:p>
            <a:pPr>
              <a:tabLst>
                <a:tab pos="457200" algn="l"/>
              </a:tabLst>
            </a:pPr>
            <a:endParaRPr lang="en-US" smtClean="0">
              <a:ea typeface="ＭＳ Ｐゴシック" pitchFamily="17" charset="-128"/>
            </a:endParaRPr>
          </a:p>
        </p:txBody>
      </p:sp>
      <p:sp>
        <p:nvSpPr>
          <p:cNvPr id="23555" name="Slide Number Placeholder 3"/>
          <p:cNvSpPr>
            <a:spLocks noGrp="1"/>
          </p:cNvSpPr>
          <p:nvPr>
            <p:ph type="sldNum" sz="quarter" idx="5"/>
          </p:nvPr>
        </p:nvSpPr>
        <p:spPr bwMode="auto">
          <a:noFill/>
          <a:ln>
            <a:miter lim="800000"/>
            <a:headEnd/>
            <a:tailEnd/>
          </a:ln>
        </p:spPr>
        <p:txBody>
          <a:bodyPr/>
          <a:lstStyle/>
          <a:p>
            <a:fld id="{5074964E-B93D-4DB7-B8D5-BB05B2EF14F5}" type="slidenum">
              <a:rPr lang="en-US"/>
              <a:pPr/>
              <a:t>18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numCol="1" anchor="t" anchorCtr="0" compatLnSpc="1">
            <a:prstTxWarp prst="textNoShape">
              <a:avLst/>
            </a:prstTxWarp>
          </a:bodyPr>
          <a:lstStyle/>
          <a:p>
            <a:pPr algn="just">
              <a:buFontTx/>
              <a:buChar char="•"/>
              <a:tabLst>
                <a:tab pos="457200" algn="l"/>
              </a:tabLst>
            </a:pPr>
            <a:r>
              <a:rPr lang="en-US" smtClean="0">
                <a:ea typeface="ＭＳ Ｐゴシック" pitchFamily="17" charset="-128"/>
              </a:rPr>
              <a:t>Main objective – To collect maximum surface and sub-surface information without drilling exploratory boring/ test pits to avoid obviously weak locations</a:t>
            </a:r>
          </a:p>
          <a:p>
            <a:pPr algn="just">
              <a:buFontTx/>
              <a:buChar char="•"/>
              <a:tabLst>
                <a:tab pos="457200" algn="l"/>
              </a:tabLst>
            </a:pPr>
            <a:r>
              <a:rPr lang="en-US" smtClean="0">
                <a:ea typeface="ＭＳ Ｐゴシック" pitchFamily="17" charset="-128"/>
              </a:rPr>
              <a:t>Aavailable data from geological and topological maps and other soil surveys done in past, existing soil profiles in nearby cuts, quarries  are scrutinized. Water table is recorded from local observation and inquiry. The involved soils are classified by visual examination and if necessary, few field/ laboratory tests are conducted for this purpose.</a:t>
            </a:r>
          </a:p>
          <a:p>
            <a:pPr>
              <a:tabLst>
                <a:tab pos="457200" algn="l"/>
              </a:tabLst>
            </a:pPr>
            <a:endParaRPr lang="en-US" smtClean="0">
              <a:ea typeface="ＭＳ Ｐゴシック" pitchFamily="17" charset="-128"/>
            </a:endParaRPr>
          </a:p>
        </p:txBody>
      </p:sp>
      <p:sp>
        <p:nvSpPr>
          <p:cNvPr id="27651" name="Slide Number Placeholder 3"/>
          <p:cNvSpPr>
            <a:spLocks noGrp="1"/>
          </p:cNvSpPr>
          <p:nvPr>
            <p:ph type="sldNum" sz="quarter" idx="5"/>
          </p:nvPr>
        </p:nvSpPr>
        <p:spPr bwMode="auto">
          <a:noFill/>
          <a:ln>
            <a:miter lim="800000"/>
            <a:headEnd/>
            <a:tailEnd/>
          </a:ln>
        </p:spPr>
        <p:txBody>
          <a:bodyPr/>
          <a:lstStyle/>
          <a:p>
            <a:fld id="{37B914A1-137C-49AE-B01A-3FB16147E7AC}" type="slidenum">
              <a:rPr lang="en-US"/>
              <a:pPr/>
              <a:t>21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bwMode="auto">
          <a:noFill/>
          <a:ln>
            <a:miter lim="800000"/>
            <a:headEnd/>
            <a:tailEnd/>
          </a:ln>
        </p:spPr>
        <p:txBody>
          <a:bodyPr/>
          <a:lstStyle/>
          <a:p>
            <a:fld id="{BF37D94C-34A5-4636-8408-66F715FF0FF1}" type="slidenum">
              <a:rPr lang="en-GB"/>
              <a:pPr/>
              <a:t>36</a:t>
            </a:fld>
            <a:endParaRPr lang="en-GB"/>
          </a:p>
        </p:txBody>
      </p:sp>
      <p:sp>
        <p:nvSpPr>
          <p:cNvPr id="4403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403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AU" smtClean="0">
              <a:ea typeface="ＭＳ Ｐゴシック" pitchFamily="17"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bwMode="auto">
          <a:noFill/>
          <a:ln>
            <a:miter lim="800000"/>
            <a:headEnd/>
            <a:tailEnd/>
          </a:ln>
        </p:spPr>
        <p:txBody>
          <a:bodyPr/>
          <a:lstStyle/>
          <a:p>
            <a:fld id="{199F59E6-8845-4B97-981F-432DB48F996E}" type="slidenum">
              <a:rPr lang="en-GB"/>
              <a:pPr/>
              <a:t>37</a:t>
            </a:fld>
            <a:endParaRPr lang="en-GB"/>
          </a:p>
        </p:txBody>
      </p:sp>
      <p:sp>
        <p:nvSpPr>
          <p:cNvPr id="460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608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AU" smtClean="0">
              <a:ea typeface="ＭＳ Ｐゴシック" pitchFamily="17"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bwMode="auto">
          <a:noFill/>
          <a:ln>
            <a:miter lim="800000"/>
            <a:headEnd/>
            <a:tailEnd/>
          </a:ln>
        </p:spPr>
        <p:txBody>
          <a:bodyPr/>
          <a:lstStyle/>
          <a:p>
            <a:fld id="{8316FBF3-D2EB-4C0C-8123-E9D50C0F0B16}" type="slidenum">
              <a:rPr lang="en-GB"/>
              <a:pPr/>
              <a:t>38</a:t>
            </a:fld>
            <a:endParaRPr lang="en-GB"/>
          </a:p>
        </p:txBody>
      </p:sp>
      <p:sp>
        <p:nvSpPr>
          <p:cNvPr id="481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13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AU" smtClean="0">
              <a:ea typeface="ＭＳ Ｐゴシック" pitchFamily="17"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bwMode="auto">
          <a:noFill/>
          <a:ln>
            <a:solidFill>
              <a:srgbClr val="000000"/>
            </a:solidFill>
            <a:miter lim="800000"/>
            <a:headEnd/>
            <a:tailEnd/>
          </a:ln>
        </p:spPr>
      </p:sp>
      <p:sp>
        <p:nvSpPr>
          <p:cNvPr id="53250"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ea typeface="ＭＳ Ｐゴシック" pitchFamily="17" charset="-128"/>
            </a:endParaRPr>
          </a:p>
        </p:txBody>
      </p:sp>
      <p:sp>
        <p:nvSpPr>
          <p:cNvPr id="53251" name="Slide Number Placeholder 3"/>
          <p:cNvSpPr>
            <a:spLocks noGrp="1"/>
          </p:cNvSpPr>
          <p:nvPr>
            <p:ph type="sldNum" sz="quarter" idx="5"/>
          </p:nvPr>
        </p:nvSpPr>
        <p:spPr bwMode="auto">
          <a:noFill/>
          <a:ln>
            <a:miter lim="800000"/>
            <a:headEnd/>
            <a:tailEnd/>
          </a:ln>
        </p:spPr>
        <p:txBody>
          <a:bodyPr/>
          <a:lstStyle/>
          <a:p>
            <a:fld id="{BD839E0B-5ED2-44C3-8E78-0D0ED2FBCEBB}" type="slidenum">
              <a:rPr lang="en-US"/>
              <a:pPr/>
              <a:t>42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bwMode="auto">
          <a:noFill/>
          <a:ln>
            <a:miter lim="800000"/>
            <a:headEnd/>
            <a:tailEnd/>
          </a:ln>
        </p:spPr>
        <p:txBody>
          <a:bodyPr/>
          <a:lstStyle/>
          <a:p>
            <a:fld id="{C3EC26E3-3C95-4B29-B9F0-D62D0F5E868D}" type="slidenum">
              <a:rPr lang="en-GB"/>
              <a:pPr/>
              <a:t>51</a:t>
            </a:fld>
            <a:endParaRPr lang="en-GB"/>
          </a:p>
        </p:txBody>
      </p:sp>
      <p:sp>
        <p:nvSpPr>
          <p:cNvPr id="634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349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GB" smtClean="0">
              <a:ea typeface="ＭＳ Ｐゴシック" pitchFamily="17"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1328738" y="1295400"/>
            <a:ext cx="6486525" cy="3152775"/>
          </a:xfrm>
          <a:prstGeom prst="rect">
            <a:avLst/>
          </a:prstGeom>
          <a:ln w="3175">
            <a:solidFill>
              <a:schemeClr val="bg1"/>
            </a:solidFill>
          </a:ln>
          <a:effectLst>
            <a:outerShdw blurRad="63500" sx="100500" sy="100500" algn="ctr" rotWithShape="0">
              <a:prstClr val="black">
                <a:alpha val="50000"/>
              </a:prstClr>
            </a:outerShdw>
          </a:effectLst>
        </p:spPr>
        <p:txBody>
          <a:bodyPr>
            <a:normAutofit/>
          </a:bodyPr>
          <a:lstStyle/>
          <a:p>
            <a:pPr>
              <a:spcBef>
                <a:spcPts val="2000"/>
              </a:spcBef>
              <a:buClr>
                <a:schemeClr val="accent1">
                  <a:lumMod val="60000"/>
                  <a:lumOff val="40000"/>
                </a:schemeClr>
              </a:buClr>
              <a:buSzPct val="110000"/>
              <a:buFont typeface="Wingdings 2" pitchFamily="18" charset="2"/>
              <a:buNone/>
              <a:defRPr/>
            </a:pPr>
            <a:endParaRPr sz="3200">
              <a:solidFill>
                <a:schemeClr val="tx1">
                  <a:lumMod val="65000"/>
                  <a:lumOff val="35000"/>
                </a:schemeClr>
              </a:solidFill>
              <a:latin typeface="+mn-lt"/>
              <a:ea typeface="+mn-ea"/>
            </a:endParaRPr>
          </a:p>
        </p:txBody>
      </p:sp>
      <p:sp>
        <p:nvSpPr>
          <p:cNvPr id="2" name="Title 1"/>
          <p:cNvSpPr>
            <a:spLocks noGrp="1"/>
          </p:cNvSpPr>
          <p:nvPr>
            <p:ph type="ctrTitle"/>
          </p:nvPr>
        </p:nvSpPr>
        <p:spPr>
          <a:xfrm>
            <a:off x="1322921" y="1523999"/>
            <a:ext cx="6498158" cy="1724867"/>
          </a:xfrm>
        </p:spPr>
        <p:txBody>
          <a:bodyPr rtlCol="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5" name="Date Placeholder 3"/>
          <p:cNvSpPr>
            <a:spLocks noGrp="1"/>
          </p:cNvSpPr>
          <p:nvPr>
            <p:ph type="dt" sz="half" idx="10"/>
          </p:nvPr>
        </p:nvSpPr>
        <p:spPr/>
        <p:txBody>
          <a:bodyPr/>
          <a:lstStyle>
            <a:lvl1pPr>
              <a:defRPr/>
            </a:lvl1pPr>
          </a:lstStyle>
          <a:p>
            <a:fld id="{D11F3266-06AA-4484-A816-7A806DC32356}" type="datetimeFigureOut">
              <a:rPr lang="en-US"/>
              <a:pPr/>
              <a:t>3/30/2015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B7FDE29-5D7F-4C8D-8D1E-927CDD639C6C}"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noProof="0"/>
          </a:p>
        </p:txBody>
      </p:sp>
      <p:sp>
        <p:nvSpPr>
          <p:cNvPr id="5" name="Date Placeholder 3"/>
          <p:cNvSpPr>
            <a:spLocks noGrp="1"/>
          </p:cNvSpPr>
          <p:nvPr>
            <p:ph type="dt" sz="half" idx="10"/>
          </p:nvPr>
        </p:nvSpPr>
        <p:spPr/>
        <p:txBody>
          <a:bodyPr/>
          <a:lstStyle>
            <a:lvl1pPr>
              <a:defRPr/>
            </a:lvl1pPr>
          </a:lstStyle>
          <a:p>
            <a:fld id="{DE223F8D-6BF9-40ED-B86F-FF396C763064}" type="datetimeFigureOut">
              <a:rPr lang="en-US"/>
              <a:pPr/>
              <a:t>3/30/2015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492678A-1430-4E58-B082-B0F4D929568B}"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a:lvl1pPr>
          </a:lstStyle>
          <a:p>
            <a:fld id="{126CCAEE-03A6-46A6-AD54-B8A43D666EAB}" type="datetimeFigureOut">
              <a:rPr lang="en-US"/>
              <a:pPr/>
              <a:t>3/30/2015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C63F885-3945-4128-B433-B00FFBB39408}"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a:lvl1pPr>
          </a:lstStyle>
          <a:p>
            <a:fld id="{FE09B775-D0E8-45FC-B03A-2F1F4C13F77D}" type="datetimeFigureOut">
              <a:rPr lang="en-US"/>
              <a:pPr/>
              <a:t>3/30/2015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E6A1E54-F158-423E-9163-482DA72C56EC}"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rtlCol="0">
            <a:normAutofit/>
          </a:bodyPr>
          <a:lstStyle/>
          <a:p>
            <a:pPr lvl="0"/>
            <a:endParaRPr lang="en-US" noProof="0" smtClean="0"/>
          </a:p>
        </p:txBody>
      </p:sp>
      <p:sp>
        <p:nvSpPr>
          <p:cNvPr id="4" name="Rectangle 4"/>
          <p:cNvSpPr>
            <a:spLocks noGrp="1" noChangeArrowheads="1"/>
          </p:cNvSpPr>
          <p:nvPr>
            <p:ph type="dt" sz="half" idx="10"/>
          </p:nvPr>
        </p:nvSpPr>
        <p:spPr/>
        <p:txBody>
          <a:bodyPr rtlCol="0"/>
          <a:lstStyle>
            <a:lvl1pPr fontAlgn="auto">
              <a:spcBef>
                <a:spcPts val="0"/>
              </a:spcBef>
              <a:spcAft>
                <a:spcPts val="0"/>
              </a:spcAft>
              <a:defRPr>
                <a:solidFill>
                  <a:schemeClr val="tx1">
                    <a:tint val="75000"/>
                  </a:schemeClr>
                </a:solidFill>
                <a:latin typeface="+mn-lt"/>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D0CE994D-C047-43EC-83D1-5B35496412A8}"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a:lvl1pPr>
          </a:lstStyle>
          <a:p>
            <a:fld id="{9262AA0A-5146-427C-A13A-10F84A7235AA}" type="datetimeFigureOut">
              <a:rPr lang="en-US"/>
              <a:pPr/>
              <a:t>3/30/2015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749786E-F51B-4AA9-88B6-DB276A1E1524}"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noProof="0"/>
          </a:p>
        </p:txBody>
      </p:sp>
      <p:sp>
        <p:nvSpPr>
          <p:cNvPr id="5" name="Date Placeholder 3"/>
          <p:cNvSpPr>
            <a:spLocks noGrp="1"/>
          </p:cNvSpPr>
          <p:nvPr>
            <p:ph type="dt" sz="half" idx="14"/>
          </p:nvPr>
        </p:nvSpPr>
        <p:spPr/>
        <p:txBody>
          <a:bodyPr/>
          <a:lstStyle>
            <a:lvl1pPr>
              <a:defRPr/>
            </a:lvl1pPr>
          </a:lstStyle>
          <a:p>
            <a:fld id="{6FAA914D-D42A-4B3C-A3D4-DCC555CFE8CF}" type="datetimeFigureOut">
              <a:rPr lang="en-US"/>
              <a:pPr/>
              <a:t>3/30/2015</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fld id="{CD0BBD6F-172D-4CD8-8786-D869C5DFD43B}"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6ADCA28A-7EDC-4D59-8348-D6C7E3FF1358}" type="datetimeFigureOut">
              <a:rPr lang="en-US"/>
              <a:pPr/>
              <a:t>3/30/2015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DE3A950-9B53-4AD2-8B73-28E2B339E167}"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3"/>
          <p:cNvSpPr>
            <a:spLocks noGrp="1"/>
          </p:cNvSpPr>
          <p:nvPr>
            <p:ph type="dt" sz="half" idx="10"/>
          </p:nvPr>
        </p:nvSpPr>
        <p:spPr/>
        <p:txBody>
          <a:bodyPr/>
          <a:lstStyle>
            <a:lvl1pPr>
              <a:defRPr/>
            </a:lvl1pPr>
          </a:lstStyle>
          <a:p>
            <a:fld id="{BE2C09C1-9007-4B87-AAE1-1DA35B615E65}" type="datetimeFigureOut">
              <a:rPr lang="en-US"/>
              <a:pPr/>
              <a:t>3/30/2015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EDF442C-2B89-4D96-9B8C-EA3B58C2F4D1}"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3"/>
          <p:cNvSpPr>
            <a:spLocks noGrp="1"/>
          </p:cNvSpPr>
          <p:nvPr>
            <p:ph type="dt" sz="half" idx="10"/>
          </p:nvPr>
        </p:nvSpPr>
        <p:spPr/>
        <p:txBody>
          <a:bodyPr/>
          <a:lstStyle>
            <a:lvl1pPr>
              <a:defRPr/>
            </a:lvl1pPr>
          </a:lstStyle>
          <a:p>
            <a:fld id="{6539DD0B-CBFF-44EE-AFF4-2EE54C14AE46}" type="datetimeFigureOut">
              <a:rPr lang="en-US"/>
              <a:pPr/>
              <a:t>3/30/2015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B7A1F2A8-262C-440D-B188-A3FC618A7696}"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3"/>
          <p:cNvSpPr>
            <a:spLocks noGrp="1"/>
          </p:cNvSpPr>
          <p:nvPr>
            <p:ph type="dt" sz="half" idx="10"/>
          </p:nvPr>
        </p:nvSpPr>
        <p:spPr/>
        <p:txBody>
          <a:bodyPr/>
          <a:lstStyle>
            <a:lvl1pPr>
              <a:defRPr/>
            </a:lvl1pPr>
          </a:lstStyle>
          <a:p>
            <a:fld id="{D34C7524-CF26-4B54-B953-C5D95180ABCC}" type="datetimeFigureOut">
              <a:rPr lang="en-US"/>
              <a:pPr/>
              <a:t>3/30/2015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8A549FE5-1591-4080-ACB6-0209F4F63597}"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98D618E7-0274-4583-A7E5-7C7DB428CFCF}" type="datetimeFigureOut">
              <a:rPr lang="en-US"/>
              <a:pPr/>
              <a:t>3/30/2015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68E5314D-843E-42D1-A83F-1516824C98F9}"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524802D8-6FCE-4A7A-9CC2-977E29F19C35}" type="datetimeFigureOut">
              <a:rPr lang="en-US"/>
              <a:pPr/>
              <a:t>3/30/2015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308BC5F-0F72-4BF2-ADB7-689A3AE8C75A}"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09922" name="Title Placeholder 1"/>
          <p:cNvSpPr>
            <a:spLocks noGrp="1"/>
          </p:cNvSpPr>
          <p:nvPr>
            <p:ph type="title"/>
          </p:nvPr>
        </p:nvSpPr>
        <p:spPr bwMode="auto">
          <a:xfrm>
            <a:off x="549275" y="107950"/>
            <a:ext cx="8042275" cy="133667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9923" name="Text Placeholder 2"/>
          <p:cNvSpPr>
            <a:spLocks noGrp="1"/>
          </p:cNvSpPr>
          <p:nvPr>
            <p:ph type="body" idx="1"/>
          </p:nvPr>
        </p:nvSpPr>
        <p:spPr bwMode="auto">
          <a:xfrm>
            <a:off x="549275" y="1600200"/>
            <a:ext cx="8042275"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5629275" y="6275388"/>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2C1BB389-24FE-475D-9274-6F668F71CD26}" type="datetimeFigureOut">
              <a:rPr lang="en-US"/>
              <a:pPr/>
              <a:t>3/30/2015</a:t>
            </a:fld>
            <a:endParaRPr lang="en-US"/>
          </a:p>
        </p:txBody>
      </p:sp>
      <p:sp>
        <p:nvSpPr>
          <p:cNvPr id="5" name="Footer Placeholder 4"/>
          <p:cNvSpPr>
            <a:spLocks noGrp="1"/>
          </p:cNvSpPr>
          <p:nvPr>
            <p:ph type="ftr" sz="quarter" idx="3"/>
          </p:nvPr>
        </p:nvSpPr>
        <p:spPr>
          <a:xfrm>
            <a:off x="265113" y="6275388"/>
            <a:ext cx="4840287" cy="365125"/>
          </a:xfrm>
          <a:prstGeom prst="rect">
            <a:avLst/>
          </a:prstGeom>
        </p:spPr>
        <p:txBody>
          <a:bodyPr vert="horz" lIns="91440" tIns="45720" rIns="91440" bIns="45720" rtlCol="0" anchor="ctr"/>
          <a:lstStyle>
            <a:lvl1pPr algn="l">
              <a:defRPr sz="1200">
                <a:solidFill>
                  <a:schemeClr val="bg1"/>
                </a:solidFill>
                <a:latin typeface="Arial" charset="0"/>
                <a:ea typeface="ＭＳ Ｐゴシック" charset="0"/>
                <a:cs typeface="Arial" charset="0"/>
              </a:defRPr>
            </a:lvl1pPr>
          </a:lstStyle>
          <a:p>
            <a:pPr>
              <a:defRPr/>
            </a:pPr>
            <a:endParaRPr lang="en-US"/>
          </a:p>
        </p:txBody>
      </p:sp>
      <p:sp>
        <p:nvSpPr>
          <p:cNvPr id="6" name="Slide Number Placeholder 5"/>
          <p:cNvSpPr>
            <a:spLocks noGrp="1"/>
          </p:cNvSpPr>
          <p:nvPr>
            <p:ph type="sldNum" sz="quarter" idx="4"/>
          </p:nvPr>
        </p:nvSpPr>
        <p:spPr>
          <a:xfrm>
            <a:off x="7897813" y="6275388"/>
            <a:ext cx="990600" cy="365125"/>
          </a:xfrm>
          <a:prstGeom prst="rect">
            <a:avLst/>
          </a:prstGeom>
        </p:spPr>
        <p:txBody>
          <a:bodyPr vert="horz" wrap="square" lIns="91440" tIns="45720" rIns="91440" bIns="45720" numCol="1" anchor="ctr" anchorCtr="0" compatLnSpc="1">
            <a:prstTxWarp prst="textNoShape">
              <a:avLst/>
            </a:prstTxWarp>
          </a:bodyPr>
          <a:lstStyle>
            <a:lvl1pPr algn="r">
              <a:defRPr sz="3600">
                <a:solidFill>
                  <a:schemeClr val="bg1"/>
                </a:solidFill>
              </a:defRPr>
            </a:lvl1pPr>
          </a:lstStyle>
          <a:p>
            <a:fld id="{88C610EC-82AC-4993-ACB4-E2EB83E89FA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40"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1" r:id="rId13"/>
  </p:sldLayoutIdLst>
  <p:txStyles>
    <p:titleStyle>
      <a:lvl1pPr algn="ctr" rtl="0" fontAlgn="base">
        <a:spcBef>
          <a:spcPct val="0"/>
        </a:spcBef>
        <a:spcAft>
          <a:spcPct val="0"/>
        </a:spcAft>
        <a:defRPr sz="4600" kern="1200">
          <a:solidFill>
            <a:schemeClr val="accent1"/>
          </a:solidFill>
          <a:latin typeface="+mj-lt"/>
          <a:ea typeface="ＭＳ Ｐゴシック" pitchFamily="17" charset="-128"/>
          <a:cs typeface="+mj-cs"/>
        </a:defRPr>
      </a:lvl1pPr>
      <a:lvl2pPr algn="ctr" rtl="0" fontAlgn="base">
        <a:spcBef>
          <a:spcPct val="0"/>
        </a:spcBef>
        <a:spcAft>
          <a:spcPct val="0"/>
        </a:spcAft>
        <a:defRPr sz="4600">
          <a:solidFill>
            <a:schemeClr val="accent1"/>
          </a:solidFill>
          <a:latin typeface="News Gothic MT" pitchFamily="17" charset="0"/>
          <a:ea typeface="ＭＳ Ｐゴシック" pitchFamily="17" charset="-128"/>
        </a:defRPr>
      </a:lvl2pPr>
      <a:lvl3pPr algn="ctr" rtl="0" fontAlgn="base">
        <a:spcBef>
          <a:spcPct val="0"/>
        </a:spcBef>
        <a:spcAft>
          <a:spcPct val="0"/>
        </a:spcAft>
        <a:defRPr sz="4600">
          <a:solidFill>
            <a:schemeClr val="accent1"/>
          </a:solidFill>
          <a:latin typeface="News Gothic MT" pitchFamily="17" charset="0"/>
          <a:ea typeface="ＭＳ Ｐゴシック" pitchFamily="17" charset="-128"/>
        </a:defRPr>
      </a:lvl3pPr>
      <a:lvl4pPr algn="ctr" rtl="0" fontAlgn="base">
        <a:spcBef>
          <a:spcPct val="0"/>
        </a:spcBef>
        <a:spcAft>
          <a:spcPct val="0"/>
        </a:spcAft>
        <a:defRPr sz="4600">
          <a:solidFill>
            <a:schemeClr val="accent1"/>
          </a:solidFill>
          <a:latin typeface="News Gothic MT" pitchFamily="17" charset="0"/>
          <a:ea typeface="ＭＳ Ｐゴシック" pitchFamily="17" charset="-128"/>
        </a:defRPr>
      </a:lvl4pPr>
      <a:lvl5pPr algn="ctr" rtl="0" fontAlgn="base">
        <a:spcBef>
          <a:spcPct val="0"/>
        </a:spcBef>
        <a:spcAft>
          <a:spcPct val="0"/>
        </a:spcAft>
        <a:defRPr sz="4600">
          <a:solidFill>
            <a:schemeClr val="accent1"/>
          </a:solidFill>
          <a:latin typeface="News Gothic MT" pitchFamily="17" charset="0"/>
          <a:ea typeface="ＭＳ Ｐゴシック" pitchFamily="17" charset="-128"/>
        </a:defRPr>
      </a:lvl5pPr>
      <a:lvl6pPr marL="457200" algn="ctr" rtl="0" fontAlgn="base">
        <a:spcBef>
          <a:spcPct val="0"/>
        </a:spcBef>
        <a:spcAft>
          <a:spcPct val="0"/>
        </a:spcAft>
        <a:defRPr sz="4600">
          <a:solidFill>
            <a:schemeClr val="accent1"/>
          </a:solidFill>
          <a:latin typeface="News Gothic MT" pitchFamily="17" charset="0"/>
          <a:ea typeface="ＭＳ Ｐゴシック" pitchFamily="17" charset="-128"/>
        </a:defRPr>
      </a:lvl6pPr>
      <a:lvl7pPr marL="914400" algn="ctr" rtl="0" fontAlgn="base">
        <a:spcBef>
          <a:spcPct val="0"/>
        </a:spcBef>
        <a:spcAft>
          <a:spcPct val="0"/>
        </a:spcAft>
        <a:defRPr sz="4600">
          <a:solidFill>
            <a:schemeClr val="accent1"/>
          </a:solidFill>
          <a:latin typeface="News Gothic MT" pitchFamily="17" charset="0"/>
          <a:ea typeface="ＭＳ Ｐゴシック" pitchFamily="17" charset="-128"/>
        </a:defRPr>
      </a:lvl7pPr>
      <a:lvl8pPr marL="1371600" algn="ctr" rtl="0" fontAlgn="base">
        <a:spcBef>
          <a:spcPct val="0"/>
        </a:spcBef>
        <a:spcAft>
          <a:spcPct val="0"/>
        </a:spcAft>
        <a:defRPr sz="4600">
          <a:solidFill>
            <a:schemeClr val="accent1"/>
          </a:solidFill>
          <a:latin typeface="News Gothic MT" pitchFamily="17" charset="0"/>
          <a:ea typeface="ＭＳ Ｐゴシック" pitchFamily="17" charset="-128"/>
        </a:defRPr>
      </a:lvl8pPr>
      <a:lvl9pPr marL="1828800" algn="ctr" rtl="0" fontAlgn="base">
        <a:spcBef>
          <a:spcPct val="0"/>
        </a:spcBef>
        <a:spcAft>
          <a:spcPct val="0"/>
        </a:spcAft>
        <a:defRPr sz="4600">
          <a:solidFill>
            <a:schemeClr val="accent1"/>
          </a:solidFill>
          <a:latin typeface="News Gothic MT" pitchFamily="17" charset="0"/>
          <a:ea typeface="ＭＳ Ｐゴシック" pitchFamily="17" charset="-128"/>
        </a:defRPr>
      </a:lvl9pPr>
    </p:titleStyle>
    <p:bodyStyle>
      <a:lvl1pPr marL="349250" indent="-349250" algn="l" rtl="0" fontAlgn="base">
        <a:spcBef>
          <a:spcPts val="2000"/>
        </a:spcBef>
        <a:spcAft>
          <a:spcPct val="0"/>
        </a:spcAft>
        <a:buClr>
          <a:srgbClr val="6FB7D7"/>
        </a:buClr>
        <a:buSzPct val="110000"/>
        <a:buFont typeface="Wingdings 2" pitchFamily="18" charset="2"/>
        <a:buChar char=""/>
        <a:defRPr sz="2400" kern="1200">
          <a:solidFill>
            <a:srgbClr val="595959"/>
          </a:solidFill>
          <a:latin typeface="+mn-lt"/>
          <a:ea typeface="ＭＳ Ｐゴシック" pitchFamily="17" charset="-128"/>
          <a:cs typeface="+mn-cs"/>
        </a:defRPr>
      </a:lvl1pPr>
      <a:lvl2pPr marL="685800" indent="-336550" algn="l" rtl="0" fontAlgn="base">
        <a:spcBef>
          <a:spcPts val="600"/>
        </a:spcBef>
        <a:spcAft>
          <a:spcPct val="0"/>
        </a:spcAft>
        <a:buClr>
          <a:srgbClr val="215D77"/>
        </a:buClr>
        <a:buSzPct val="110000"/>
        <a:buFont typeface="Wingdings 2" pitchFamily="18" charset="2"/>
        <a:buChar char=""/>
        <a:defRPr sz="2200" kern="1200">
          <a:solidFill>
            <a:srgbClr val="595959"/>
          </a:solidFill>
          <a:latin typeface="+mn-lt"/>
          <a:ea typeface="ＭＳ Ｐゴシック" pitchFamily="17" charset="-128"/>
          <a:cs typeface="+mn-cs"/>
        </a:defRPr>
      </a:lvl2pPr>
      <a:lvl3pPr marL="968375" indent="-282575" algn="l" rtl="0" fontAlgn="base">
        <a:spcBef>
          <a:spcPts val="600"/>
        </a:spcBef>
        <a:spcAft>
          <a:spcPct val="0"/>
        </a:spcAft>
        <a:buClr>
          <a:srgbClr val="6FB7D7"/>
        </a:buClr>
        <a:buSzPct val="110000"/>
        <a:buFont typeface="Wingdings 2" pitchFamily="18" charset="2"/>
        <a:buChar char=""/>
        <a:defRPr sz="2000" kern="1200">
          <a:solidFill>
            <a:srgbClr val="595959"/>
          </a:solidFill>
          <a:latin typeface="+mn-lt"/>
          <a:ea typeface="ＭＳ Ｐゴシック" pitchFamily="17" charset="-128"/>
          <a:cs typeface="+mn-cs"/>
        </a:defRPr>
      </a:lvl3pPr>
      <a:lvl4pPr marL="1263650" indent="-295275" algn="l" rtl="0" fontAlgn="base">
        <a:spcBef>
          <a:spcPts val="600"/>
        </a:spcBef>
        <a:spcAft>
          <a:spcPct val="0"/>
        </a:spcAft>
        <a:buClr>
          <a:srgbClr val="215D77"/>
        </a:buClr>
        <a:buSzPct val="110000"/>
        <a:buFont typeface="Wingdings 2" pitchFamily="18" charset="2"/>
        <a:buChar char=""/>
        <a:defRPr kern="1200">
          <a:solidFill>
            <a:srgbClr val="595959"/>
          </a:solidFill>
          <a:latin typeface="+mn-lt"/>
          <a:ea typeface="ＭＳ Ｐゴシック" pitchFamily="17" charset="-128"/>
          <a:cs typeface="+mn-cs"/>
        </a:defRPr>
      </a:lvl4pPr>
      <a:lvl5pPr marL="1546225" indent="-282575" algn="l" rtl="0" fontAlgn="base">
        <a:spcBef>
          <a:spcPts val="600"/>
        </a:spcBef>
        <a:spcAft>
          <a:spcPct val="0"/>
        </a:spcAft>
        <a:buClr>
          <a:srgbClr val="6FB7D7"/>
        </a:buClr>
        <a:buSzPct val="110000"/>
        <a:buFont typeface="Wingdings 2" pitchFamily="18" charset="2"/>
        <a:buChar char=""/>
        <a:defRPr kern="1200">
          <a:solidFill>
            <a:srgbClr val="595959"/>
          </a:solidFill>
          <a:latin typeface="+mn-lt"/>
          <a:ea typeface="ＭＳ Ｐゴシック" pitchFamily="17" charset="-128"/>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hyperlink" Target="SPT.flv" TargetMode="Externa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1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15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15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165.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8.xml"/><Relationship Id="rId1" Type="http://schemas.openxmlformats.org/officeDocument/2006/relationships/vmlDrawing" Target="../drawings/vmlDrawing12.v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hyperlink" Target="http://www.geotechlinks.com/"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hyperlink" Target="Drilling%20rig%20in%20Ireland%20-%20tripping%20out%20drill%20rods.flv"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slide" Target="slide1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file:///C:\Documents%20and%20Settings\Administrator\Desktop\SPT.flv" TargetMode="External"/><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8.xml"/><Relationship Id="rId1" Type="http://schemas.openxmlformats.org/officeDocument/2006/relationships/vmlDrawing" Target="../drawings/vmlDrawing1.v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hyperlink" Target="CZM%20-%20CFA%20BOTTOM%20DRIVE.flv" TargetMode="External"/><Relationship Id="rId3" Type="http://schemas.openxmlformats.org/officeDocument/2006/relationships/notesSlide" Target="../notesSlides/notesSlide9.xml"/><Relationship Id="rId7"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oleObject" Target="../embeddings/oleObject7.bin"/><Relationship Id="rId4" Type="http://schemas.openxmlformats.org/officeDocument/2006/relationships/oleObject" Target="../embeddings/oleObject6.bin"/></Relationships>
</file>

<file path=ppt/slides/_rels/slide5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oleObject" Target="../embeddings/oleObject9.bin"/><Relationship Id="rId4" Type="http://schemas.openxmlformats.org/officeDocument/2006/relationships/oleObject" Target="../embeddings/oleObject8.bin"/></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oleObject" Target="../embeddings/oleObject11.bin"/><Relationship Id="rId4" Type="http://schemas.openxmlformats.org/officeDocument/2006/relationships/oleObject" Target="../embeddings/oleObject10.bin"/></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oleObject" Target="../embeddings/oleObject12.bin"/></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oleObject" Target="../embeddings/oleObject13.bin"/></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8.v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oleObject" Target="../embeddings/oleObject15.bin"/></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oleObject" Target="../embeddings/oleObject16.bin"/></Relationships>
</file>

<file path=ppt/slides/_rels/slide9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8.xml"/><Relationship Id="rId1" Type="http://schemas.openxmlformats.org/officeDocument/2006/relationships/vmlDrawing" Target="../drawings/vmlDrawing11.v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ctrTitle"/>
          </p:nvPr>
        </p:nvSpPr>
        <p:spPr>
          <a:xfrm>
            <a:off x="1322388" y="1524000"/>
            <a:ext cx="6499225" cy="1725613"/>
          </a:xfrm>
        </p:spPr>
        <p:txBody>
          <a:bodyPr/>
          <a:lstStyle/>
          <a:p>
            <a:pPr fontAlgn="auto">
              <a:spcAft>
                <a:spcPts val="0"/>
              </a:spcAft>
              <a:defRPr/>
            </a:pPr>
            <a:r>
              <a:rPr lang="en-US">
                <a:latin typeface="Calibri" charset="0"/>
              </a:rPr>
              <a:t>Geotechnical Investigation and field tests</a:t>
            </a:r>
          </a:p>
        </p:txBody>
      </p:sp>
      <p:sp>
        <p:nvSpPr>
          <p:cNvPr id="2" name="Subtitle 1"/>
          <p:cNvSpPr>
            <a:spLocks noGrp="1"/>
          </p:cNvSpPr>
          <p:nvPr>
            <p:ph type="subTitle" idx="1"/>
          </p:nvPr>
        </p:nvSpPr>
        <p:spPr>
          <a:xfrm>
            <a:off x="1322388" y="3298825"/>
            <a:ext cx="6499225" cy="917575"/>
          </a:xfrm>
        </p:spPr>
        <p:txBody>
          <a:bodyPr/>
          <a:lstStyle/>
          <a:p>
            <a:pPr fontAlgn="auto">
              <a:spcAft>
                <a:spcPts val="0"/>
              </a:spcAft>
              <a:defRPr/>
            </a:pPr>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p:cNvSpPr>
            <a:spLocks noGrp="1"/>
          </p:cNvSpPr>
          <p:nvPr>
            <p:ph type="title"/>
          </p:nvPr>
        </p:nvSpPr>
        <p:spPr/>
        <p:txBody>
          <a:bodyPr/>
          <a:lstStyle/>
          <a:p>
            <a:r>
              <a:rPr lang="en-US" b="1" dirty="0" smtClean="0">
                <a:latin typeface="Calibri" pitchFamily="34" charset="0"/>
              </a:rPr>
              <a:t>Objectives of Soil Explorations</a:t>
            </a:r>
          </a:p>
        </p:txBody>
      </p:sp>
      <p:sp>
        <p:nvSpPr>
          <p:cNvPr id="24579" name="Content Placeholder 2"/>
          <p:cNvSpPr>
            <a:spLocks noGrp="1"/>
          </p:cNvSpPr>
          <p:nvPr>
            <p:ph idx="1"/>
          </p:nvPr>
        </p:nvSpPr>
        <p:spPr/>
        <p:txBody>
          <a:bodyPr rtlCol="0">
            <a:noAutofit/>
          </a:bodyPr>
          <a:lstStyle/>
          <a:p>
            <a:pPr fontAlgn="auto">
              <a:spcAft>
                <a:spcPts val="0"/>
              </a:spcAft>
              <a:buClr>
                <a:schemeClr val="accent1">
                  <a:lumMod val="60000"/>
                  <a:lumOff val="40000"/>
                </a:schemeClr>
              </a:buClr>
              <a:defRPr/>
            </a:pPr>
            <a:r>
              <a:rPr lang="en-US" sz="1800" kern="800" dirty="0" smtClean="0">
                <a:solidFill>
                  <a:schemeClr val="tx1">
                    <a:lumMod val="65000"/>
                    <a:lumOff val="35000"/>
                  </a:schemeClr>
                </a:solidFill>
                <a:latin typeface="Arial" pitchFamily="34" charset="0"/>
                <a:ea typeface="+mn-ea"/>
                <a:cs typeface="Arial" pitchFamily="34" charset="0"/>
              </a:rPr>
              <a:t>Determination </a:t>
            </a:r>
            <a:r>
              <a:rPr lang="en-US" sz="1800" kern="800" dirty="0">
                <a:solidFill>
                  <a:schemeClr val="tx1">
                    <a:lumMod val="65000"/>
                    <a:lumOff val="35000"/>
                  </a:schemeClr>
                </a:solidFill>
                <a:latin typeface="Arial" pitchFamily="34" charset="0"/>
                <a:ea typeface="+mn-ea"/>
                <a:cs typeface="Arial" pitchFamily="34" charset="0"/>
              </a:rPr>
              <a:t>of the depth and thickness of the various soil strata and their extent in the horizontal direction,</a:t>
            </a:r>
          </a:p>
          <a:p>
            <a:pPr fontAlgn="auto">
              <a:spcAft>
                <a:spcPts val="0"/>
              </a:spcAft>
              <a:buClr>
                <a:schemeClr val="accent1">
                  <a:lumMod val="60000"/>
                  <a:lumOff val="40000"/>
                </a:schemeClr>
              </a:buClr>
              <a:defRPr/>
            </a:pPr>
            <a:r>
              <a:rPr lang="en-US" sz="1800" kern="800" dirty="0">
                <a:solidFill>
                  <a:schemeClr val="tx1">
                    <a:lumMod val="65000"/>
                    <a:lumOff val="35000"/>
                  </a:schemeClr>
                </a:solidFill>
                <a:latin typeface="Arial" pitchFamily="34" charset="0"/>
                <a:ea typeface="+mn-ea"/>
                <a:cs typeface="Arial" pitchFamily="34" charset="0"/>
              </a:rPr>
              <a:t>Location of groundwater and fluctuations in GWT,</a:t>
            </a:r>
          </a:p>
          <a:p>
            <a:pPr fontAlgn="auto">
              <a:spcAft>
                <a:spcPts val="0"/>
              </a:spcAft>
              <a:buClr>
                <a:schemeClr val="accent1">
                  <a:lumMod val="60000"/>
                  <a:lumOff val="40000"/>
                </a:schemeClr>
              </a:buClr>
              <a:defRPr/>
            </a:pPr>
            <a:r>
              <a:rPr lang="en-US" sz="1800" kern="800" dirty="0">
                <a:solidFill>
                  <a:schemeClr val="tx1">
                    <a:lumMod val="65000"/>
                    <a:lumOff val="35000"/>
                  </a:schemeClr>
                </a:solidFill>
                <a:latin typeface="Arial" pitchFamily="34" charset="0"/>
                <a:ea typeface="+mn-ea"/>
                <a:cs typeface="Arial" pitchFamily="34" charset="0"/>
              </a:rPr>
              <a:t>Obtaining soil and rock samples from the various strata,</a:t>
            </a:r>
          </a:p>
          <a:p>
            <a:pPr fontAlgn="auto">
              <a:spcAft>
                <a:spcPts val="0"/>
              </a:spcAft>
              <a:buClr>
                <a:schemeClr val="accent1">
                  <a:lumMod val="60000"/>
                  <a:lumOff val="40000"/>
                </a:schemeClr>
              </a:buClr>
              <a:defRPr/>
            </a:pPr>
            <a:r>
              <a:rPr lang="en-US" sz="1800" kern="800" dirty="0">
                <a:solidFill>
                  <a:schemeClr val="tx1">
                    <a:lumMod val="65000"/>
                    <a:lumOff val="35000"/>
                  </a:schemeClr>
                </a:solidFill>
                <a:latin typeface="Arial" pitchFamily="34" charset="0"/>
                <a:ea typeface="+mn-ea"/>
                <a:cs typeface="Arial" pitchFamily="34" charset="0"/>
              </a:rPr>
              <a:t>Determination of the engineering properties of the soil and rock strata that affect Performance of the structure, and</a:t>
            </a:r>
          </a:p>
          <a:p>
            <a:pPr fontAlgn="auto">
              <a:spcAft>
                <a:spcPts val="0"/>
              </a:spcAft>
              <a:buClr>
                <a:schemeClr val="accent1">
                  <a:lumMod val="60000"/>
                  <a:lumOff val="40000"/>
                </a:schemeClr>
              </a:buClr>
              <a:defRPr/>
            </a:pPr>
            <a:r>
              <a:rPr lang="en-US" sz="1800" kern="800" dirty="0" smtClean="0">
                <a:solidFill>
                  <a:schemeClr val="tx1">
                    <a:lumMod val="65000"/>
                    <a:lumOff val="35000"/>
                  </a:schemeClr>
                </a:solidFill>
                <a:latin typeface="Arial" pitchFamily="34" charset="0"/>
                <a:ea typeface="+mn-ea"/>
                <a:cs typeface="Arial" pitchFamily="34" charset="0"/>
              </a:rPr>
              <a:t>Suitability </a:t>
            </a:r>
            <a:r>
              <a:rPr lang="en-US" sz="1800" kern="800" dirty="0">
                <a:solidFill>
                  <a:schemeClr val="tx1">
                    <a:lumMod val="65000"/>
                    <a:lumOff val="35000"/>
                  </a:schemeClr>
                </a:solidFill>
                <a:latin typeface="Arial" pitchFamily="34" charset="0"/>
                <a:ea typeface="+mn-ea"/>
                <a:cs typeface="Arial" pitchFamily="34" charset="0"/>
              </a:rPr>
              <a:t>of its use as borrow material</a:t>
            </a:r>
          </a:p>
          <a:p>
            <a:pPr fontAlgn="auto">
              <a:spcAft>
                <a:spcPts val="0"/>
              </a:spcAft>
              <a:buClr>
                <a:schemeClr val="accent1">
                  <a:lumMod val="60000"/>
                  <a:lumOff val="40000"/>
                </a:schemeClr>
              </a:buClr>
              <a:defRPr/>
            </a:pPr>
            <a:r>
              <a:rPr lang="en-US" sz="1800" kern="800" dirty="0">
                <a:solidFill>
                  <a:schemeClr val="tx1">
                    <a:lumMod val="65000"/>
                    <a:lumOff val="35000"/>
                  </a:schemeClr>
                </a:solidFill>
                <a:latin typeface="Arial" pitchFamily="34" charset="0"/>
                <a:ea typeface="+mn-ea"/>
                <a:cs typeface="Arial" pitchFamily="34" charset="0"/>
              </a:rPr>
              <a:t>Reasons for the geotechnical problems, if any</a:t>
            </a:r>
          </a:p>
          <a:p>
            <a:pPr fontAlgn="auto">
              <a:spcAft>
                <a:spcPts val="0"/>
              </a:spcAft>
              <a:buClr>
                <a:schemeClr val="accent1">
                  <a:lumMod val="60000"/>
                  <a:lumOff val="40000"/>
                </a:schemeClr>
              </a:buClr>
              <a:defRPr/>
            </a:pPr>
            <a:r>
              <a:rPr lang="en-US" sz="1800" kern="800" dirty="0">
                <a:solidFill>
                  <a:schemeClr val="tx1">
                    <a:lumMod val="65000"/>
                    <a:lumOff val="35000"/>
                  </a:schemeClr>
                </a:solidFill>
                <a:latin typeface="Arial" pitchFamily="34" charset="0"/>
                <a:ea typeface="+mn-ea"/>
                <a:cs typeface="Arial" pitchFamily="34" charset="0"/>
              </a:rPr>
              <a:t>To avoid troublesome spots unstable  hill  sides, swampy    areas, soft rock areas, peat lands, etc</a:t>
            </a:r>
            <a:r>
              <a:rPr lang="en-US" sz="1800" kern="800" dirty="0" smtClean="0">
                <a:solidFill>
                  <a:schemeClr val="tx1">
                    <a:lumMod val="65000"/>
                    <a:lumOff val="35000"/>
                  </a:schemeClr>
                </a:solidFill>
                <a:latin typeface="Arial" pitchFamily="34" charset="0"/>
                <a:ea typeface="+mn-ea"/>
                <a:cs typeface="Arial" pitchFamily="34" charset="0"/>
              </a:rPr>
              <a:t>.</a:t>
            </a:r>
            <a:endParaRPr lang="en-US" sz="1800" kern="800" dirty="0">
              <a:solidFill>
                <a:schemeClr val="tx1">
                  <a:lumMod val="65000"/>
                  <a:lumOff val="35000"/>
                </a:schemeClr>
              </a:solidFill>
              <a:latin typeface="Arial" pitchFamily="34" charset="0"/>
              <a:ea typeface="+mn-ea"/>
              <a:cs typeface="Arial" pitchFamily="34" charset="0"/>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ChangeArrowheads="1"/>
          </p:cNvSpPr>
          <p:nvPr>
            <p:ph type="title"/>
          </p:nvPr>
        </p:nvSpPr>
        <p:spPr>
          <a:xfrm>
            <a:off x="685800" y="381000"/>
            <a:ext cx="7772400" cy="533400"/>
          </a:xfrm>
        </p:spPr>
        <p:txBody>
          <a:bodyPr/>
          <a:lstStyle/>
          <a:p>
            <a:r>
              <a:rPr lang="en-US" sz="4000" b="1" smtClean="0">
                <a:solidFill>
                  <a:srgbClr val="CC00FF"/>
                </a:solidFill>
                <a:latin typeface="Tahoma" pitchFamily="34" charset="0"/>
              </a:rPr>
              <a:t>Laboratory Testing </a:t>
            </a:r>
            <a:endParaRPr lang="en-AU" sz="4000" b="1" smtClean="0">
              <a:solidFill>
                <a:srgbClr val="CC00FF"/>
              </a:solidFill>
              <a:latin typeface="Tahoma" pitchFamily="34" charset="0"/>
            </a:endParaRPr>
          </a:p>
        </p:txBody>
      </p:sp>
      <p:sp>
        <p:nvSpPr>
          <p:cNvPr id="5123" name="Rectangle 3"/>
          <p:cNvSpPr>
            <a:spLocks noGrp="1" noChangeArrowheads="1"/>
          </p:cNvSpPr>
          <p:nvPr>
            <p:ph idx="1"/>
          </p:nvPr>
        </p:nvSpPr>
        <p:spPr>
          <a:xfrm>
            <a:off x="533400" y="1196975"/>
            <a:ext cx="8077200" cy="4824413"/>
          </a:xfrm>
        </p:spPr>
        <p:txBody>
          <a:bodyPr/>
          <a:lstStyle/>
          <a:p>
            <a:pPr marL="660400" indent="-660400"/>
            <a:r>
              <a:rPr lang="en-US" smtClean="0">
                <a:solidFill>
                  <a:srgbClr val="0000FF"/>
                </a:solidFill>
                <a:latin typeface="Tahoma" pitchFamily="34" charset="0"/>
              </a:rPr>
              <a:t>Laboratory tests can be grouped broadly in two categories</a:t>
            </a:r>
          </a:p>
          <a:p>
            <a:pPr marL="660400" indent="-660400">
              <a:buFontTx/>
              <a:buAutoNum type="romanLcParenR"/>
            </a:pPr>
            <a:r>
              <a:rPr lang="en-US" smtClean="0">
                <a:solidFill>
                  <a:srgbClr val="0000FF"/>
                </a:solidFill>
                <a:latin typeface="Tahoma" pitchFamily="34" charset="0"/>
              </a:rPr>
              <a:t>Index property tests:  These tests can be done on disturbed or on undisturbed samples</a:t>
            </a:r>
          </a:p>
          <a:p>
            <a:pPr marL="660400" indent="-660400">
              <a:buFontTx/>
              <a:buAutoNum type="romanLcParenR"/>
            </a:pPr>
            <a:r>
              <a:rPr lang="en-US" smtClean="0">
                <a:solidFill>
                  <a:srgbClr val="0000FF"/>
                </a:solidFill>
                <a:latin typeface="Tahoma" pitchFamily="34" charset="0"/>
              </a:rPr>
              <a:t>Mechanical property Tests:  These tests are done on good quality undisturbed samples. </a:t>
            </a:r>
          </a:p>
        </p:txBody>
      </p:sp>
      <p:sp>
        <p:nvSpPr>
          <p:cNvPr id="126979" name="Text Box 4"/>
          <p:cNvSpPr txBox="1">
            <a:spLocks noChangeArrowheads="1"/>
          </p:cNvSpPr>
          <p:nvPr/>
        </p:nvSpPr>
        <p:spPr bwMode="auto">
          <a:xfrm>
            <a:off x="1527175" y="6518275"/>
            <a:ext cx="184150" cy="457200"/>
          </a:xfrm>
          <a:prstGeom prst="rect">
            <a:avLst/>
          </a:prstGeom>
          <a:noFill/>
          <a:ln w="9525">
            <a:noFill/>
            <a:miter lim="800000"/>
            <a:headEnd/>
            <a:tailEnd/>
          </a:ln>
        </p:spPr>
        <p:txBody>
          <a:bodyPr wrap="none">
            <a:spAutoFit/>
          </a:bodyPr>
          <a:lstStyle/>
          <a:p>
            <a:pPr algn="ctr"/>
            <a:endParaRPr lang="en-AU" sz="2400">
              <a:latin typeface="Times New Roman" pitchFamily="18" charset="0"/>
            </a:endParaRPr>
          </a:p>
        </p:txBody>
      </p:sp>
      <p:sp>
        <p:nvSpPr>
          <p:cNvPr id="126980" name="AutoShape 5">
            <a:hlinkClick r:id="" action="ppaction://hlinkshowjump?jump=nextslide" highlightClick="1"/>
          </p:cNvPr>
          <p:cNvSpPr>
            <a:spLocks noChangeArrowheads="1"/>
          </p:cNvSpPr>
          <p:nvPr/>
        </p:nvSpPr>
        <p:spPr bwMode="auto">
          <a:xfrm>
            <a:off x="3635375" y="6237288"/>
            <a:ext cx="1042988" cy="1042987"/>
          </a:xfrm>
          <a:prstGeom prst="actionButtonForwardNext">
            <a:avLst/>
          </a:prstGeom>
          <a:noFill/>
          <a:ln w="9525">
            <a:noFill/>
            <a:miter lim="800000"/>
            <a:headEnd/>
            <a:tailEnd/>
          </a:ln>
        </p:spPr>
        <p:txBody>
          <a:bodyPr wrap="none" anchor="ctr"/>
          <a:lstStyle/>
          <a:p>
            <a:endParaRPr lang="en-US"/>
          </a:p>
        </p:txBody>
      </p:sp>
      <p:sp>
        <p:nvSpPr>
          <p:cNvPr id="126981" name="AutoShape 6"/>
          <p:cNvSpPr>
            <a:spLocks noChangeArrowheads="1"/>
          </p:cNvSpPr>
          <p:nvPr/>
        </p:nvSpPr>
        <p:spPr bwMode="auto">
          <a:xfrm>
            <a:off x="3708400" y="6237288"/>
            <a:ext cx="1042988" cy="1042987"/>
          </a:xfrm>
          <a:prstGeom prst="actionButtonForwardNext">
            <a:avLst/>
          </a:prstGeom>
          <a:noFill/>
          <a:ln w="9525">
            <a:noFill/>
            <a:miter lim="800000"/>
            <a:headEnd/>
            <a:tailEnd/>
          </a:ln>
        </p:spPr>
        <p:txBody>
          <a:bodyPr wrap="none" anchor="ctr"/>
          <a:lstStyle/>
          <a:p>
            <a:endParaRPr lang="en-US"/>
          </a:p>
        </p:txBody>
      </p:sp>
      <p:sp>
        <p:nvSpPr>
          <p:cNvPr id="126982" name="AutoShape 7"/>
          <p:cNvSpPr>
            <a:spLocks noChangeArrowheads="1"/>
          </p:cNvSpPr>
          <p:nvPr/>
        </p:nvSpPr>
        <p:spPr bwMode="auto">
          <a:xfrm>
            <a:off x="3276600" y="6092825"/>
            <a:ext cx="976313" cy="485775"/>
          </a:xfrm>
          <a:prstGeom prst="rightArrow">
            <a:avLst>
              <a:gd name="adj1" fmla="val 50000"/>
              <a:gd name="adj2" fmla="val 50245"/>
            </a:avLst>
          </a:prstGeom>
          <a:noFill/>
          <a:ln w="9525">
            <a:noFill/>
            <a:miter lim="800000"/>
            <a:headEnd/>
            <a:tailEnd/>
          </a:ln>
        </p:spPr>
        <p:txBody>
          <a:bodyPr wrap="none" anchor="ctr"/>
          <a:lstStyle/>
          <a:p>
            <a:endParaRPr lang="en-US"/>
          </a:p>
        </p:txBody>
      </p:sp>
      <p:sp>
        <p:nvSpPr>
          <p:cNvPr id="126983" name="AutoShape 8"/>
          <p:cNvSpPr>
            <a:spLocks noChangeArrowheads="1"/>
          </p:cNvSpPr>
          <p:nvPr/>
        </p:nvSpPr>
        <p:spPr bwMode="auto">
          <a:xfrm>
            <a:off x="5003800" y="5445125"/>
            <a:ext cx="1042988" cy="1042988"/>
          </a:xfrm>
          <a:prstGeom prst="actionButtonForwardNext">
            <a:avLst/>
          </a:prstGeom>
          <a:noFill/>
          <a:ln w="9525">
            <a:no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checkerboard(across)">
                                      <p:cBhvr>
                                        <p:cTn id="7" dur="500"/>
                                        <p:tgtEl>
                                          <p:spTgt spid="51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123">
                                            <p:txEl>
                                              <p:pRg st="1" end="1"/>
                                            </p:txEl>
                                          </p:spTgt>
                                        </p:tgtEl>
                                        <p:attrNameLst>
                                          <p:attrName>style.visibility</p:attrName>
                                        </p:attrNameLst>
                                      </p:cBhvr>
                                      <p:to>
                                        <p:strVal val="visible"/>
                                      </p:to>
                                    </p:set>
                                    <p:animEffect transition="in" filter="checkerboard(across)">
                                      <p:cBhvr>
                                        <p:cTn id="12" dur="500"/>
                                        <p:tgtEl>
                                          <p:spTgt spid="51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animEffect transition="in" filter="checkerboard(across)">
                                      <p:cBhvr>
                                        <p:cTn id="17" dur="500"/>
                                        <p:tgtEl>
                                          <p:spTgt spid="51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ChangeArrowheads="1"/>
          </p:cNvSpPr>
          <p:nvPr>
            <p:ph type="title"/>
          </p:nvPr>
        </p:nvSpPr>
        <p:spPr>
          <a:xfrm>
            <a:off x="0" y="0"/>
            <a:ext cx="9144000" cy="1143000"/>
          </a:xfrm>
        </p:spPr>
        <p:txBody>
          <a:bodyPr/>
          <a:lstStyle/>
          <a:p>
            <a:pPr marL="838200" indent="-838200"/>
            <a:r>
              <a:rPr lang="en-US" sz="4800" b="1" smtClean="0">
                <a:solidFill>
                  <a:srgbClr val="CC00FF"/>
                </a:solidFill>
                <a:latin typeface="Tahoma" pitchFamily="34" charset="0"/>
              </a:rPr>
              <a:t>Common Laboratory Tests</a:t>
            </a:r>
            <a:endParaRPr lang="en-AU" sz="4800" b="1" smtClean="0">
              <a:solidFill>
                <a:srgbClr val="CC00FF"/>
              </a:solidFill>
              <a:latin typeface="Tahoma" pitchFamily="34" charset="0"/>
            </a:endParaRPr>
          </a:p>
        </p:txBody>
      </p:sp>
      <p:sp>
        <p:nvSpPr>
          <p:cNvPr id="128002" name="Rectangle 3"/>
          <p:cNvSpPr>
            <a:spLocks noGrp="1" noChangeArrowheads="1"/>
          </p:cNvSpPr>
          <p:nvPr>
            <p:ph type="body" idx="4294967295"/>
          </p:nvPr>
        </p:nvSpPr>
        <p:spPr>
          <a:xfrm>
            <a:off x="0" y="304800"/>
            <a:ext cx="9144000" cy="6248400"/>
          </a:xfrm>
        </p:spPr>
        <p:txBody>
          <a:bodyPr/>
          <a:lstStyle/>
          <a:p>
            <a:pPr marL="660400" indent="-660400">
              <a:buFontTx/>
              <a:buNone/>
            </a:pPr>
            <a:r>
              <a:rPr lang="en-US" b="1" smtClean="0">
                <a:latin typeface="Calibri" pitchFamily="34" charset="0"/>
              </a:rPr>
              <a:t>                 </a:t>
            </a:r>
            <a:endParaRPr lang="en-US" sz="4400" b="1" smtClean="0">
              <a:solidFill>
                <a:srgbClr val="CC00FF"/>
              </a:solidFill>
              <a:latin typeface="Tahoma" pitchFamily="34" charset="0"/>
            </a:endParaRPr>
          </a:p>
          <a:p>
            <a:pPr marL="660400" indent="-660400">
              <a:buFontTx/>
              <a:buNone/>
            </a:pPr>
            <a:endParaRPr lang="en-US" b="1" smtClean="0">
              <a:latin typeface="Calibri" pitchFamily="34" charset="0"/>
            </a:endParaRPr>
          </a:p>
        </p:txBody>
      </p:sp>
      <p:graphicFrame>
        <p:nvGraphicFramePr>
          <p:cNvPr id="20484" name="Group 4"/>
          <p:cNvGraphicFramePr>
            <a:graphicFrameLocks noGrp="1"/>
          </p:cNvGraphicFramePr>
          <p:nvPr/>
        </p:nvGraphicFramePr>
        <p:xfrm>
          <a:off x="323850" y="908050"/>
          <a:ext cx="8820150" cy="5607468"/>
        </p:xfrm>
        <a:graphic>
          <a:graphicData uri="http://schemas.openxmlformats.org/drawingml/2006/table">
            <a:tbl>
              <a:tblPr/>
              <a:tblGrid>
                <a:gridCol w="4319588"/>
                <a:gridCol w="4500562"/>
              </a:tblGrid>
              <a:tr h="64921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00"/>
                          </a:solidFill>
                          <a:effectLst/>
                          <a:latin typeface="Arial" charset="0"/>
                        </a:rPr>
                        <a:t>Type of Test</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00"/>
                          </a:solidFill>
                          <a:effectLst/>
                          <a:latin typeface="Arial" charset="0"/>
                        </a:rPr>
                        <a:t>Reference of IS CODE</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48">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Arial" charset="0"/>
                        </a:rPr>
                        <a:t>Index Properties TEsts</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GB" sz="2400" b="1" i="0" u="none" strike="noStrike" cap="none" normalizeH="0" baseline="0" smtClean="0">
                        <a:ln>
                          <a:noFill/>
                        </a:ln>
                        <a:solidFill>
                          <a:srgbClr val="0000FF"/>
                        </a:solidFill>
                        <a:effectLst/>
                        <a:latin typeface="Arial" charset="0"/>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7784">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Arial" charset="0"/>
                        </a:rPr>
                        <a:t>1. Visual classification</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Arial" charset="0"/>
                        </a:rPr>
                        <a:t>IS: 1498</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48">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Arial" charset="0"/>
                        </a:rPr>
                        <a:t>2. Sample preparation</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Arial" charset="0"/>
                        </a:rPr>
                        <a:t>IS: 2720 (Part I)</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48">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Arial" charset="0"/>
                        </a:rPr>
                        <a:t>3. Natural water content</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Arial" charset="0"/>
                        </a:rPr>
                        <a:t>IS: 2720 (Part II)</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48">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Arial" charset="0"/>
                        </a:rPr>
                        <a:t>4. Specific gravity</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Arial" charset="0"/>
                        </a:rPr>
                        <a:t>IS: 2720 (Part III)</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48">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Arial" charset="0"/>
                        </a:rPr>
                        <a:t>5. Grain size analysis</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Arial" charset="0"/>
                        </a:rPr>
                        <a:t>IS: 2720 (Part IV)</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48">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Arial" charset="0"/>
                        </a:rPr>
                        <a:t>6. Liquid &amp; Plastic limits</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Arial" charset="0"/>
                        </a:rPr>
                        <a:t>IS: 2720 (Part V)</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48">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Arial" charset="0"/>
                        </a:rPr>
                        <a:t>7. Shrinkage limit</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Arial" charset="0"/>
                        </a:rPr>
                        <a:t>IS: 2720 (Part VI)</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48">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Arial" charset="0"/>
                        </a:rPr>
                        <a:t>8. Shrinkage characteristics</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Arial" charset="0"/>
                        </a:rPr>
                        <a:t>IS: 2720 (Part V=XX)</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2867">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Arial" charset="0"/>
                        </a:rPr>
                        <a:t>9. Relative density of cohesionless soils</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Arial" charset="0"/>
                        </a:rPr>
                        <a:t>ISL 2720 (Part XIV)</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28041" name="AutoShape 42">
            <a:hlinkClick r:id="" action="ppaction://noaction" highlightClick="1"/>
          </p:cNvPr>
          <p:cNvSpPr>
            <a:spLocks noChangeArrowheads="1"/>
          </p:cNvSpPr>
          <p:nvPr/>
        </p:nvSpPr>
        <p:spPr bwMode="auto">
          <a:xfrm>
            <a:off x="3059113" y="6021388"/>
            <a:ext cx="2736850" cy="611187"/>
          </a:xfrm>
          <a:prstGeom prst="actionButtonForwardNext">
            <a:avLst/>
          </a:prstGeom>
          <a:noFill/>
          <a:ln w="9525">
            <a:no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Grp="1" noChangeArrowheads="1"/>
          </p:cNvSpPr>
          <p:nvPr>
            <p:ph idx="1"/>
          </p:nvPr>
        </p:nvSpPr>
        <p:spPr>
          <a:xfrm>
            <a:off x="0" y="304800"/>
            <a:ext cx="9144000" cy="6248400"/>
          </a:xfrm>
        </p:spPr>
        <p:txBody>
          <a:bodyPr/>
          <a:lstStyle/>
          <a:p>
            <a:pPr marL="660400" indent="-660400">
              <a:buFontTx/>
              <a:buNone/>
            </a:pPr>
            <a:r>
              <a:rPr lang="en-US" sz="3600" b="1" smtClean="0">
                <a:solidFill>
                  <a:srgbClr val="CC00FF"/>
                </a:solidFill>
                <a:latin typeface="Tahoma" pitchFamily="34" charset="0"/>
              </a:rPr>
              <a:t>  Common Laboratory Tests  Contd…</a:t>
            </a:r>
          </a:p>
          <a:p>
            <a:pPr marL="660400" indent="-660400">
              <a:buFontTx/>
              <a:buNone/>
            </a:pPr>
            <a:endParaRPr lang="en-US" sz="3600" b="1" smtClean="0">
              <a:solidFill>
                <a:srgbClr val="CC00FF"/>
              </a:solidFill>
              <a:latin typeface="Tahoma" pitchFamily="34" charset="0"/>
            </a:endParaRPr>
          </a:p>
        </p:txBody>
      </p:sp>
      <p:graphicFrame>
        <p:nvGraphicFramePr>
          <p:cNvPr id="21547" name="Group 43"/>
          <p:cNvGraphicFramePr>
            <a:graphicFrameLocks noGrp="1"/>
          </p:cNvGraphicFramePr>
          <p:nvPr/>
        </p:nvGraphicFramePr>
        <p:xfrm>
          <a:off x="0" y="1066800"/>
          <a:ext cx="8839200" cy="6126601"/>
        </p:xfrm>
        <a:graphic>
          <a:graphicData uri="http://schemas.openxmlformats.org/drawingml/2006/table">
            <a:tbl>
              <a:tblPr/>
              <a:tblGrid>
                <a:gridCol w="5029200"/>
                <a:gridCol w="3810000"/>
              </a:tblGrid>
              <a:tr h="1371458">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00"/>
                          </a:solidFill>
                          <a:effectLst/>
                          <a:latin typeface="Arial" charset="0"/>
                        </a:rPr>
                        <a:t>Type of Test</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00"/>
                          </a:solidFill>
                          <a:effectLst/>
                          <a:latin typeface="Arial" charset="0"/>
                        </a:rPr>
                        <a:t>Reference of Indian Standard Test Procedure</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106">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FF"/>
                          </a:solidFill>
                          <a:effectLst/>
                          <a:latin typeface="Arial" charset="0"/>
                        </a:rPr>
                        <a:t>Mechanical Properties Tests</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GB" sz="2400" b="1" i="0" u="none" strike="noStrike" cap="none" normalizeH="0" baseline="0" smtClean="0">
                        <a:ln>
                          <a:noFill/>
                        </a:ln>
                        <a:solidFill>
                          <a:srgbClr val="0000FF"/>
                        </a:solidFill>
                        <a:effectLst/>
                        <a:latin typeface="Arial" charset="0"/>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53">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Arial" charset="0"/>
                        </a:rPr>
                        <a:t>10. Shear strength test:</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GB" sz="2400" b="1" i="0" u="none" strike="noStrike" cap="none" normalizeH="0" baseline="0" smtClean="0">
                        <a:ln>
                          <a:noFill/>
                        </a:ln>
                        <a:solidFill>
                          <a:srgbClr val="0000FF"/>
                        </a:solidFill>
                        <a:effectLst/>
                        <a:latin typeface="Arial" charset="0"/>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53">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Arial" charset="0"/>
                        </a:rPr>
                        <a:t>      -  Direct Shear</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Arial" charset="0"/>
                        </a:rPr>
                        <a:t>IS: 2720 (Part XIII)</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53">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Arial" charset="0"/>
                        </a:rPr>
                        <a:t>      -  Unconfined compression</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Arial" charset="0"/>
                        </a:rPr>
                        <a:t>IS: 2720 (Part X)</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53">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Arial" charset="0"/>
                        </a:rPr>
                        <a:t>      -  Triaxial compression</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Arial" charset="0"/>
                        </a:rPr>
                        <a:t>IS: 2720 (Part XI)</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2074">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Arial" charset="0"/>
                        </a:rPr>
                        <a:t>11. Consolidation</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Arial" charset="0"/>
                        </a:rPr>
                        <a:t>IS: 2720 (Part XV)</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4457">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Arial" charset="0"/>
                        </a:rPr>
                        <a:t>12. Permeability</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Arial" charset="0"/>
                        </a:rPr>
                        <a:t>IS: 2720 (Part XVII)</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53">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Arial" charset="0"/>
                        </a:rPr>
                        <a:t>13. Compaction tests</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GB" sz="2400" b="1" i="0" u="none" strike="noStrike" cap="none" normalizeH="0" baseline="0" smtClean="0">
                        <a:ln>
                          <a:noFill/>
                        </a:ln>
                        <a:solidFill>
                          <a:srgbClr val="0000FF"/>
                        </a:solidFill>
                        <a:effectLst/>
                        <a:latin typeface="Arial" charset="0"/>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53">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Arial" charset="0"/>
                        </a:rPr>
                        <a:t>      -  Light compaction</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Arial" charset="0"/>
                        </a:rPr>
                        <a:t>IS: 2720 (Part VII)</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153">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Arial" charset="0"/>
                        </a:rPr>
                        <a:t>      -  Heavy compaction</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Arial" charset="0"/>
                        </a:rPr>
                        <a:t>ISL 2720 (Part VII)</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ChangeArrowheads="1"/>
          </p:cNvSpPr>
          <p:nvPr>
            <p:ph idx="1"/>
          </p:nvPr>
        </p:nvSpPr>
        <p:spPr>
          <a:xfrm>
            <a:off x="457200" y="304800"/>
            <a:ext cx="8686800" cy="6248400"/>
          </a:xfrm>
        </p:spPr>
        <p:txBody>
          <a:bodyPr/>
          <a:lstStyle/>
          <a:p>
            <a:pPr marL="660400" indent="-660400">
              <a:buFontTx/>
              <a:buNone/>
            </a:pPr>
            <a:r>
              <a:rPr lang="en-US" sz="3600" b="1" smtClean="0">
                <a:solidFill>
                  <a:srgbClr val="CC00FF"/>
                </a:solidFill>
                <a:latin typeface="Tahoma" pitchFamily="34" charset="0"/>
              </a:rPr>
              <a:t>Common Laboratory Tests  Contd…</a:t>
            </a:r>
          </a:p>
          <a:p>
            <a:pPr marL="660400" indent="-660400">
              <a:buFontTx/>
              <a:buNone/>
            </a:pPr>
            <a:endParaRPr lang="en-US" sz="3600" b="1" smtClean="0">
              <a:solidFill>
                <a:srgbClr val="CC00FF"/>
              </a:solidFill>
              <a:latin typeface="Tahoma" pitchFamily="34" charset="0"/>
            </a:endParaRPr>
          </a:p>
        </p:txBody>
      </p:sp>
      <p:graphicFrame>
        <p:nvGraphicFramePr>
          <p:cNvPr id="22559" name="Group 31"/>
          <p:cNvGraphicFramePr>
            <a:graphicFrameLocks noGrp="1"/>
          </p:cNvGraphicFramePr>
          <p:nvPr/>
        </p:nvGraphicFramePr>
        <p:xfrm>
          <a:off x="323850" y="1268413"/>
          <a:ext cx="8569325" cy="3994148"/>
        </p:xfrm>
        <a:graphic>
          <a:graphicData uri="http://schemas.openxmlformats.org/drawingml/2006/table">
            <a:tbl>
              <a:tblPr/>
              <a:tblGrid>
                <a:gridCol w="4197350"/>
                <a:gridCol w="4371975"/>
              </a:tblGrid>
              <a:tr h="1371709">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00"/>
                          </a:solidFill>
                          <a:effectLst/>
                          <a:latin typeface="Arial" charset="0"/>
                        </a:rPr>
                        <a:t>Type of Test</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00"/>
                          </a:solidFill>
                          <a:effectLst/>
                          <a:latin typeface="Arial" charset="0"/>
                        </a:rPr>
                        <a:t>Reference of Indian Standard Test Procedure</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201">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FF"/>
                          </a:solidFill>
                          <a:effectLst/>
                          <a:latin typeface="Arial" charset="0"/>
                        </a:rPr>
                        <a:t>Chemical Tests</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smtClean="0">
                        <a:ln>
                          <a:noFill/>
                        </a:ln>
                        <a:solidFill>
                          <a:schemeClr val="accent2"/>
                        </a:solidFill>
                        <a:effectLst/>
                        <a:latin typeface="Arial"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71">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00FF"/>
                          </a:solidFill>
                          <a:effectLst/>
                          <a:latin typeface="Arial" charset="0"/>
                        </a:rPr>
                        <a:t>14. Organic matter</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00FF"/>
                          </a:solidFill>
                          <a:effectLst/>
                          <a:latin typeface="Arial" charset="0"/>
                        </a:rPr>
                        <a:t>IS: 2720 (Part XXII)</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71">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00FF"/>
                          </a:solidFill>
                          <a:effectLst/>
                          <a:latin typeface="Arial" charset="0"/>
                        </a:rPr>
                        <a:t>15. Base exchange capacity</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00FF"/>
                          </a:solidFill>
                          <a:effectLst/>
                          <a:latin typeface="Arial" charset="0"/>
                        </a:rPr>
                        <a:t>IS: 2720 (Part XXIV)</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71">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00FF"/>
                          </a:solidFill>
                          <a:effectLst/>
                          <a:latin typeface="Arial" charset="0"/>
                        </a:rPr>
                        <a:t>16. Corrosivity tests:</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GB" sz="2000" b="1" i="0" u="none" strike="noStrike" cap="none" normalizeH="0" baseline="0" smtClean="0">
                        <a:ln>
                          <a:noFill/>
                        </a:ln>
                        <a:solidFill>
                          <a:srgbClr val="0000FF"/>
                        </a:solidFill>
                        <a:effectLst/>
                        <a:latin typeface="Arial"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71">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00FF"/>
                          </a:solidFill>
                          <a:effectLst/>
                          <a:latin typeface="Arial" charset="0"/>
                        </a:rPr>
                        <a:t>- pH value</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00FF"/>
                          </a:solidFill>
                          <a:effectLst/>
                          <a:latin typeface="Arial" charset="0"/>
                        </a:rPr>
                        <a:t>IS: 2720 (Part XXVI)</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9154">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00FF"/>
                          </a:solidFill>
                          <a:effectLst/>
                          <a:latin typeface="Arial" charset="0"/>
                        </a:rPr>
                        <a:t>- Sulphate content</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0000FF"/>
                          </a:solidFill>
                          <a:effectLst/>
                          <a:latin typeface="Arial" charset="0"/>
                        </a:rPr>
                        <a:t>IS: 2720 (Part XXVII)</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noChangeArrowheads="1"/>
          </p:cNvSpPr>
          <p:nvPr>
            <p:ph type="title"/>
          </p:nvPr>
        </p:nvSpPr>
        <p:spPr>
          <a:xfrm>
            <a:off x="685800" y="228600"/>
            <a:ext cx="7924800" cy="685800"/>
          </a:xfrm>
          <a:solidFill>
            <a:srgbClr val="00FF00"/>
          </a:solidFill>
        </p:spPr>
        <p:txBody>
          <a:bodyPr/>
          <a:lstStyle/>
          <a:p>
            <a:r>
              <a:rPr lang="en-US" sz="5400" b="1" smtClean="0">
                <a:solidFill>
                  <a:srgbClr val="CC00FF"/>
                </a:solidFill>
                <a:latin typeface="Tahoma" pitchFamily="34" charset="0"/>
              </a:rPr>
              <a:t>In-Situ Testing</a:t>
            </a:r>
          </a:p>
        </p:txBody>
      </p:sp>
      <p:sp>
        <p:nvSpPr>
          <p:cNvPr id="23555" name="Rectangle 3"/>
          <p:cNvSpPr>
            <a:spLocks noGrp="1" noChangeArrowheads="1"/>
          </p:cNvSpPr>
          <p:nvPr>
            <p:ph idx="1"/>
          </p:nvPr>
        </p:nvSpPr>
        <p:spPr>
          <a:xfrm>
            <a:off x="685800" y="1341438"/>
            <a:ext cx="7772400" cy="4754562"/>
          </a:xfrm>
        </p:spPr>
        <p:txBody>
          <a:bodyPr rtlCol="0">
            <a:normAutofit lnSpcReduction="10000"/>
          </a:bodyPr>
          <a:lstStyle/>
          <a:p>
            <a:pPr fontAlgn="auto">
              <a:lnSpc>
                <a:spcPct val="90000"/>
              </a:lnSpc>
              <a:spcAft>
                <a:spcPts val="0"/>
              </a:spcAft>
              <a:buClr>
                <a:schemeClr val="accent1">
                  <a:lumMod val="60000"/>
                  <a:lumOff val="40000"/>
                </a:schemeClr>
              </a:buClr>
              <a:defRPr/>
            </a:pPr>
            <a:r>
              <a:rPr lang="en-US" sz="2800">
                <a:solidFill>
                  <a:srgbClr val="FF0000"/>
                </a:solidFill>
                <a:latin typeface="Tahoma" charset="0"/>
                <a:ea typeface="+mn-ea"/>
              </a:rPr>
              <a:t>A larger volume of soil is involved in in-situ testing compared to a small soil specimen used in laboratory testing.</a:t>
            </a:r>
          </a:p>
          <a:p>
            <a:pPr fontAlgn="auto">
              <a:lnSpc>
                <a:spcPct val="90000"/>
              </a:lnSpc>
              <a:spcAft>
                <a:spcPts val="0"/>
              </a:spcAft>
              <a:buClr>
                <a:schemeClr val="accent1">
                  <a:lumMod val="60000"/>
                  <a:lumOff val="40000"/>
                </a:schemeClr>
              </a:buClr>
              <a:defRPr/>
            </a:pPr>
            <a:r>
              <a:rPr lang="en-US" sz="2800">
                <a:solidFill>
                  <a:srgbClr val="FF0000"/>
                </a:solidFill>
                <a:latin typeface="Tahoma" charset="0"/>
                <a:ea typeface="+mn-ea"/>
              </a:rPr>
              <a:t>Testing of large soil specimens in the lab presents practical problems besides being expensive.</a:t>
            </a:r>
          </a:p>
          <a:p>
            <a:pPr fontAlgn="auto">
              <a:lnSpc>
                <a:spcPct val="90000"/>
              </a:lnSpc>
              <a:spcAft>
                <a:spcPts val="0"/>
              </a:spcAft>
              <a:buClr>
                <a:schemeClr val="accent1">
                  <a:lumMod val="60000"/>
                  <a:lumOff val="40000"/>
                </a:schemeClr>
              </a:buClr>
              <a:defRPr/>
            </a:pPr>
            <a:r>
              <a:rPr lang="en-US" sz="2800">
                <a:solidFill>
                  <a:srgbClr val="FF0000"/>
                </a:solidFill>
                <a:latin typeface="Tahoma" charset="0"/>
                <a:ea typeface="+mn-ea"/>
              </a:rPr>
              <a:t>Consequently in-situ testing is invariably included in important or major investigations as it has the advantage of including the influence of macro-fabric on measured soil properties.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slide(fromBottom)">
                                      <p:cBhvr>
                                        <p:cTn id="7" dur="500"/>
                                        <p:tgtEl>
                                          <p:spTgt spid="235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3555">
                                            <p:txEl>
                                              <p:pRg st="1" end="1"/>
                                            </p:txEl>
                                          </p:spTgt>
                                        </p:tgtEl>
                                        <p:attrNameLst>
                                          <p:attrName>style.visibility</p:attrName>
                                        </p:attrNameLst>
                                      </p:cBhvr>
                                      <p:to>
                                        <p:strVal val="visible"/>
                                      </p:to>
                                    </p:set>
                                    <p:animEffect transition="in" filter="slide(fromBottom)">
                                      <p:cBhvr>
                                        <p:cTn id="12" dur="500"/>
                                        <p:tgtEl>
                                          <p:spTgt spid="2355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3555">
                                            <p:txEl>
                                              <p:pRg st="2" end="2"/>
                                            </p:txEl>
                                          </p:spTgt>
                                        </p:tgtEl>
                                        <p:attrNameLst>
                                          <p:attrName>style.visibility</p:attrName>
                                        </p:attrNameLst>
                                      </p:cBhvr>
                                      <p:to>
                                        <p:strVal val="visible"/>
                                      </p:to>
                                    </p:set>
                                    <p:animEffect transition="in" filter="slide(fromBottom)">
                                      <p:cBhvr>
                                        <p:cTn id="17" dur="500"/>
                                        <p:tgtEl>
                                          <p:spTgt spid="235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ChangeArrowheads="1"/>
          </p:cNvSpPr>
          <p:nvPr>
            <p:ph type="title"/>
          </p:nvPr>
        </p:nvSpPr>
        <p:spPr>
          <a:xfrm>
            <a:off x="685800" y="457200"/>
            <a:ext cx="7772400" cy="533400"/>
          </a:xfrm>
        </p:spPr>
        <p:txBody>
          <a:bodyPr/>
          <a:lstStyle/>
          <a:p>
            <a:r>
              <a:rPr lang="en-US" b="1" smtClean="0">
                <a:solidFill>
                  <a:srgbClr val="CC00FF"/>
                </a:solidFill>
                <a:latin typeface="Tahoma" pitchFamily="34" charset="0"/>
              </a:rPr>
              <a:t>In-Situ Testing</a:t>
            </a:r>
            <a:r>
              <a:rPr lang="en-US" sz="2400" b="1" smtClean="0">
                <a:latin typeface="Calibri" pitchFamily="34" charset="0"/>
              </a:rPr>
              <a:t> </a:t>
            </a:r>
            <a:r>
              <a:rPr lang="en-US" sz="2400" b="1" smtClean="0">
                <a:solidFill>
                  <a:srgbClr val="CC00FF"/>
                </a:solidFill>
                <a:latin typeface="Calibri" pitchFamily="34" charset="0"/>
              </a:rPr>
              <a:t>Contd..</a:t>
            </a:r>
            <a:r>
              <a:rPr lang="en-US" smtClean="0">
                <a:latin typeface="Calibri" pitchFamily="34" charset="0"/>
              </a:rPr>
              <a:t> </a:t>
            </a:r>
          </a:p>
        </p:txBody>
      </p:sp>
      <p:sp>
        <p:nvSpPr>
          <p:cNvPr id="24579" name="Rectangle 3"/>
          <p:cNvSpPr>
            <a:spLocks noGrp="1" noChangeArrowheads="1"/>
          </p:cNvSpPr>
          <p:nvPr>
            <p:ph idx="1"/>
          </p:nvPr>
        </p:nvSpPr>
        <p:spPr>
          <a:xfrm>
            <a:off x="685800" y="1268413"/>
            <a:ext cx="7772400" cy="4827587"/>
          </a:xfrm>
        </p:spPr>
        <p:txBody>
          <a:bodyPr>
            <a:normAutofit/>
          </a:bodyPr>
          <a:lstStyle/>
          <a:p>
            <a:pPr>
              <a:lnSpc>
                <a:spcPct val="90000"/>
              </a:lnSpc>
            </a:pPr>
            <a:r>
              <a:rPr lang="en-US" sz="2800" smtClean="0">
                <a:solidFill>
                  <a:srgbClr val="0000FF"/>
                </a:solidFill>
                <a:latin typeface="Tahoma" pitchFamily="34" charset="0"/>
              </a:rPr>
              <a:t>Macro-fabric means the defects in natural soil deposits, like inclusion, lenses, laminations, organic material, joints, fissures and bedding planes).</a:t>
            </a:r>
          </a:p>
          <a:p>
            <a:pPr>
              <a:lnSpc>
                <a:spcPct val="90000"/>
              </a:lnSpc>
            </a:pPr>
            <a:r>
              <a:rPr lang="en-US" sz="2800" smtClean="0">
                <a:solidFill>
                  <a:srgbClr val="0000FF"/>
                </a:solidFill>
                <a:latin typeface="Tahoma" pitchFamily="34" charset="0"/>
              </a:rPr>
              <a:t>The small laboratory soil specimen can not include the frequently present macro-fabric and non-homogeneities of natural soil deposits</a:t>
            </a:r>
          </a:p>
          <a:p>
            <a:pPr>
              <a:lnSpc>
                <a:spcPct val="90000"/>
              </a:lnSpc>
            </a:pPr>
            <a:r>
              <a:rPr lang="en-US" sz="2800" smtClean="0">
                <a:solidFill>
                  <a:srgbClr val="0000FF"/>
                </a:solidFill>
                <a:latin typeface="Tahoma" pitchFamily="34" charset="0"/>
              </a:rPr>
              <a:t>Lab test results in such soils therefore can</a:t>
            </a:r>
            <a:r>
              <a:rPr lang="ja-JP" altLang="en-US" sz="2800" smtClean="0">
                <a:solidFill>
                  <a:srgbClr val="0000FF"/>
                </a:solidFill>
                <a:latin typeface="Tahoma" pitchFamily="34" charset="0"/>
              </a:rPr>
              <a:t>’</a:t>
            </a:r>
            <a:r>
              <a:rPr lang="en-US" altLang="ja-JP" sz="2800" smtClean="0">
                <a:solidFill>
                  <a:srgbClr val="0000FF"/>
                </a:solidFill>
                <a:latin typeface="Tahoma" pitchFamily="34" charset="0"/>
              </a:rPr>
              <a:t>t truly represent field behavior of soil</a:t>
            </a:r>
            <a:endParaRPr lang="en-US" sz="2800" smtClean="0">
              <a:solidFill>
                <a:srgbClr val="0000FF"/>
              </a:solidFill>
              <a:latin typeface="Tahom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slide(fromBottom)">
                                      <p:cBhvr>
                                        <p:cTn id="7" dur="500"/>
                                        <p:tgtEl>
                                          <p:spTgt spid="24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4579">
                                            <p:txEl>
                                              <p:pRg st="1" end="1"/>
                                            </p:txEl>
                                          </p:spTgt>
                                        </p:tgtEl>
                                        <p:attrNameLst>
                                          <p:attrName>style.visibility</p:attrName>
                                        </p:attrNameLst>
                                      </p:cBhvr>
                                      <p:to>
                                        <p:strVal val="visible"/>
                                      </p:to>
                                    </p:set>
                                    <p:animEffect transition="in" filter="slide(fromBottom)">
                                      <p:cBhvr>
                                        <p:cTn id="12" dur="500"/>
                                        <p:tgtEl>
                                          <p:spTgt spid="2457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4579">
                                            <p:txEl>
                                              <p:pRg st="2" end="2"/>
                                            </p:txEl>
                                          </p:spTgt>
                                        </p:tgtEl>
                                        <p:attrNameLst>
                                          <p:attrName>style.visibility</p:attrName>
                                        </p:attrNameLst>
                                      </p:cBhvr>
                                      <p:to>
                                        <p:strVal val="visible"/>
                                      </p:to>
                                    </p:set>
                                    <p:animEffect transition="in" filter="slide(fromBottom)">
                                      <p:cBhvr>
                                        <p:cTn id="17" dur="500"/>
                                        <p:tgtEl>
                                          <p:spTgt spid="2457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Grp="1" noChangeArrowheads="1"/>
          </p:cNvSpPr>
          <p:nvPr>
            <p:ph type="title"/>
          </p:nvPr>
        </p:nvSpPr>
        <p:spPr>
          <a:xfrm>
            <a:off x="685800" y="457200"/>
            <a:ext cx="7772400" cy="533400"/>
          </a:xfrm>
        </p:spPr>
        <p:txBody>
          <a:bodyPr/>
          <a:lstStyle/>
          <a:p>
            <a:r>
              <a:rPr lang="en-US" b="1" smtClean="0">
                <a:solidFill>
                  <a:srgbClr val="CC00FF"/>
                </a:solidFill>
                <a:latin typeface="Tahoma" pitchFamily="34" charset="0"/>
              </a:rPr>
              <a:t>In-Situ Testing</a:t>
            </a:r>
            <a:r>
              <a:rPr lang="en-US" sz="2400" b="1" smtClean="0">
                <a:latin typeface="Calibri" pitchFamily="34" charset="0"/>
              </a:rPr>
              <a:t> </a:t>
            </a:r>
            <a:r>
              <a:rPr lang="en-US" sz="2400" b="1" smtClean="0">
                <a:solidFill>
                  <a:srgbClr val="CC00FF"/>
                </a:solidFill>
                <a:latin typeface="Calibri" pitchFamily="34" charset="0"/>
              </a:rPr>
              <a:t>Contd..</a:t>
            </a:r>
            <a:r>
              <a:rPr lang="en-US" smtClean="0">
                <a:latin typeface="Calibri" pitchFamily="34" charset="0"/>
              </a:rPr>
              <a:t> </a:t>
            </a:r>
          </a:p>
        </p:txBody>
      </p:sp>
      <p:sp>
        <p:nvSpPr>
          <p:cNvPr id="25603" name="Rectangle 3"/>
          <p:cNvSpPr>
            <a:spLocks noGrp="1" noChangeArrowheads="1"/>
          </p:cNvSpPr>
          <p:nvPr>
            <p:ph idx="1"/>
          </p:nvPr>
        </p:nvSpPr>
        <p:spPr>
          <a:xfrm>
            <a:off x="685800" y="1341438"/>
            <a:ext cx="7772400" cy="4754562"/>
          </a:xfrm>
        </p:spPr>
        <p:txBody>
          <a:bodyPr/>
          <a:lstStyle/>
          <a:p>
            <a:pPr>
              <a:lnSpc>
                <a:spcPct val="80000"/>
              </a:lnSpc>
            </a:pPr>
            <a:r>
              <a:rPr lang="en-US" sz="2800" smtClean="0">
                <a:solidFill>
                  <a:srgbClr val="0000FF"/>
                </a:solidFill>
                <a:latin typeface="Tahoma" pitchFamily="34" charset="0"/>
              </a:rPr>
              <a:t>Another advantage of in-situ tests is that they can be carried out in soil deposits in which undisturbed sampling is still impossible or unreliable, as in cohesion less soils.</a:t>
            </a:r>
          </a:p>
          <a:p>
            <a:pPr>
              <a:lnSpc>
                <a:spcPct val="80000"/>
              </a:lnSpc>
            </a:pPr>
            <a:r>
              <a:rPr lang="en-US" sz="2800" smtClean="0">
                <a:solidFill>
                  <a:srgbClr val="0000FF"/>
                </a:solidFill>
                <a:latin typeface="Tahoma" pitchFamily="34" charset="0"/>
              </a:rPr>
              <a:t>However there are several limitation associated with in situ testing, e.g., drainage conditions are generally unknown and it is not certain if the measured properties are for undrained, drained, or partially drained behaviour.</a:t>
            </a:r>
          </a:p>
          <a:p>
            <a:pPr>
              <a:lnSpc>
                <a:spcPct val="80000"/>
              </a:lnSpc>
            </a:pPr>
            <a:r>
              <a:rPr lang="en-US" sz="2800" smtClean="0">
                <a:solidFill>
                  <a:srgbClr val="0000FF"/>
                </a:solidFill>
                <a:latin typeface="Tahoma" pitchFamily="34" charset="0"/>
              </a:rPr>
              <a:t>Lab testing offers the advantage of strictly controlled drainage conditions.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slide(fromBottom)">
                                      <p:cBhvr>
                                        <p:cTn id="7" dur="500"/>
                                        <p:tgtEl>
                                          <p:spTgt spid="256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5603">
                                            <p:txEl>
                                              <p:pRg st="1" end="1"/>
                                            </p:txEl>
                                          </p:spTgt>
                                        </p:tgtEl>
                                        <p:attrNameLst>
                                          <p:attrName>style.visibility</p:attrName>
                                        </p:attrNameLst>
                                      </p:cBhvr>
                                      <p:to>
                                        <p:strVal val="visible"/>
                                      </p:to>
                                    </p:set>
                                    <p:animEffect transition="in" filter="slide(fromBottom)">
                                      <p:cBhvr>
                                        <p:cTn id="12" dur="500"/>
                                        <p:tgtEl>
                                          <p:spTgt spid="256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5603">
                                            <p:txEl>
                                              <p:pRg st="2" end="2"/>
                                            </p:txEl>
                                          </p:spTgt>
                                        </p:tgtEl>
                                        <p:attrNameLst>
                                          <p:attrName>style.visibility</p:attrName>
                                        </p:attrNameLst>
                                      </p:cBhvr>
                                      <p:to>
                                        <p:strVal val="visible"/>
                                      </p:to>
                                    </p:set>
                                    <p:animEffect transition="in" filter="slide(fromBottom)">
                                      <p:cBhvr>
                                        <p:cTn id="17" dur="500"/>
                                        <p:tgtEl>
                                          <p:spTgt spid="256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ChangeArrowheads="1"/>
          </p:cNvSpPr>
          <p:nvPr>
            <p:ph type="title"/>
          </p:nvPr>
        </p:nvSpPr>
        <p:spPr>
          <a:xfrm>
            <a:off x="685800" y="457200"/>
            <a:ext cx="7772400" cy="533400"/>
          </a:xfrm>
        </p:spPr>
        <p:txBody>
          <a:bodyPr/>
          <a:lstStyle/>
          <a:p>
            <a:r>
              <a:rPr lang="en-US" b="1" smtClean="0">
                <a:solidFill>
                  <a:srgbClr val="CC00FF"/>
                </a:solidFill>
                <a:latin typeface="Tahoma" pitchFamily="34" charset="0"/>
              </a:rPr>
              <a:t>In-Situ Testing</a:t>
            </a:r>
            <a:r>
              <a:rPr lang="en-US" sz="2400" b="1" smtClean="0">
                <a:latin typeface="Calibri" pitchFamily="34" charset="0"/>
              </a:rPr>
              <a:t> </a:t>
            </a:r>
            <a:r>
              <a:rPr lang="en-US" sz="2400" b="1" smtClean="0">
                <a:solidFill>
                  <a:srgbClr val="CC00FF"/>
                </a:solidFill>
                <a:latin typeface="Calibri" pitchFamily="34" charset="0"/>
              </a:rPr>
              <a:t>Contd..</a:t>
            </a:r>
            <a:r>
              <a:rPr lang="en-US" smtClean="0">
                <a:latin typeface="Calibri" pitchFamily="34" charset="0"/>
              </a:rPr>
              <a:t> </a:t>
            </a:r>
          </a:p>
        </p:txBody>
      </p:sp>
      <p:sp>
        <p:nvSpPr>
          <p:cNvPr id="26627" name="Rectangle 3"/>
          <p:cNvSpPr>
            <a:spLocks noGrp="1" noChangeArrowheads="1"/>
          </p:cNvSpPr>
          <p:nvPr>
            <p:ph idx="1"/>
          </p:nvPr>
        </p:nvSpPr>
        <p:spPr>
          <a:xfrm>
            <a:off x="685800" y="1700213"/>
            <a:ext cx="7772400" cy="4395787"/>
          </a:xfrm>
        </p:spPr>
        <p:txBody>
          <a:bodyPr/>
          <a:lstStyle/>
          <a:p>
            <a:pPr>
              <a:lnSpc>
                <a:spcPct val="90000"/>
              </a:lnSpc>
            </a:pPr>
            <a:r>
              <a:rPr lang="en-US" sz="2800" smtClean="0">
                <a:solidFill>
                  <a:srgbClr val="9933FF"/>
                </a:solidFill>
                <a:latin typeface="Tahoma" pitchFamily="34" charset="0"/>
              </a:rPr>
              <a:t>Both methods of soil investigation – lab and in situ thus have inherent advantages and disadvantages.  </a:t>
            </a:r>
          </a:p>
          <a:p>
            <a:pPr>
              <a:lnSpc>
                <a:spcPct val="90000"/>
              </a:lnSpc>
            </a:pPr>
            <a:r>
              <a:rPr lang="en-US" sz="2800" smtClean="0">
                <a:solidFill>
                  <a:srgbClr val="9933FF"/>
                </a:solidFill>
                <a:latin typeface="Tahoma" pitchFamily="34" charset="0"/>
              </a:rPr>
              <a:t>Conventional geotechnical investigation programs include both in situ and lab test.</a:t>
            </a:r>
          </a:p>
          <a:p>
            <a:pPr>
              <a:lnSpc>
                <a:spcPct val="90000"/>
              </a:lnSpc>
            </a:pPr>
            <a:r>
              <a:rPr lang="en-US" sz="2800" smtClean="0">
                <a:solidFill>
                  <a:srgbClr val="9933FF"/>
                </a:solidFill>
                <a:latin typeface="Tahoma" pitchFamily="34" charset="0"/>
              </a:rPr>
              <a:t>In general, in situ testing is more economical and less time consuming than testing of undisturbed specimens in laboratory.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slide(fromBottom)">
                                      <p:cBhvr>
                                        <p:cTn id="7" dur="500"/>
                                        <p:tgtEl>
                                          <p:spTgt spid="266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6627">
                                            <p:txEl>
                                              <p:pRg st="1" end="1"/>
                                            </p:txEl>
                                          </p:spTgt>
                                        </p:tgtEl>
                                        <p:attrNameLst>
                                          <p:attrName>style.visibility</p:attrName>
                                        </p:attrNameLst>
                                      </p:cBhvr>
                                      <p:to>
                                        <p:strVal val="visible"/>
                                      </p:to>
                                    </p:set>
                                    <p:animEffect transition="in" filter="slide(fromBottom)">
                                      <p:cBhvr>
                                        <p:cTn id="12" dur="500"/>
                                        <p:tgtEl>
                                          <p:spTgt spid="266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6627">
                                            <p:txEl>
                                              <p:pRg st="2" end="2"/>
                                            </p:txEl>
                                          </p:spTgt>
                                        </p:tgtEl>
                                        <p:attrNameLst>
                                          <p:attrName>style.visibility</p:attrName>
                                        </p:attrNameLst>
                                      </p:cBhvr>
                                      <p:to>
                                        <p:strVal val="visible"/>
                                      </p:to>
                                    </p:set>
                                    <p:animEffect transition="in" filter="slide(fromBottom)">
                                      <p:cBhvr>
                                        <p:cTn id="17" dur="500"/>
                                        <p:tgtEl>
                                          <p:spTgt spid="266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ChangeArrowheads="1"/>
          </p:cNvSpPr>
          <p:nvPr>
            <p:ph type="title"/>
          </p:nvPr>
        </p:nvSpPr>
        <p:spPr>
          <a:xfrm>
            <a:off x="685800" y="457200"/>
            <a:ext cx="7772400" cy="533400"/>
          </a:xfrm>
        </p:spPr>
        <p:txBody>
          <a:bodyPr/>
          <a:lstStyle/>
          <a:p>
            <a:r>
              <a:rPr lang="en-US" b="1" smtClean="0">
                <a:solidFill>
                  <a:srgbClr val="CC00FF"/>
                </a:solidFill>
                <a:latin typeface="Tahoma" pitchFamily="34" charset="0"/>
              </a:rPr>
              <a:t>In-Situ Testing</a:t>
            </a:r>
            <a:r>
              <a:rPr lang="en-US" sz="2400" b="1" smtClean="0">
                <a:latin typeface="Calibri" pitchFamily="34" charset="0"/>
              </a:rPr>
              <a:t> </a:t>
            </a:r>
            <a:r>
              <a:rPr lang="en-US" sz="2400" b="1" smtClean="0">
                <a:solidFill>
                  <a:srgbClr val="CC00FF"/>
                </a:solidFill>
                <a:latin typeface="Calibri" pitchFamily="34" charset="0"/>
              </a:rPr>
              <a:t>Contd..</a:t>
            </a:r>
            <a:r>
              <a:rPr lang="en-US" smtClean="0">
                <a:latin typeface="Calibri" pitchFamily="34" charset="0"/>
              </a:rPr>
              <a:t>  </a:t>
            </a:r>
          </a:p>
        </p:txBody>
      </p:sp>
      <p:sp>
        <p:nvSpPr>
          <p:cNvPr id="27651" name="Rectangle 3"/>
          <p:cNvSpPr>
            <a:spLocks noGrp="1" noChangeArrowheads="1"/>
          </p:cNvSpPr>
          <p:nvPr>
            <p:ph idx="1"/>
          </p:nvPr>
        </p:nvSpPr>
        <p:spPr>
          <a:xfrm>
            <a:off x="685800" y="1628775"/>
            <a:ext cx="7772400" cy="4467225"/>
          </a:xfrm>
        </p:spPr>
        <p:txBody>
          <a:bodyPr/>
          <a:lstStyle/>
          <a:p>
            <a:pPr>
              <a:lnSpc>
                <a:spcPct val="90000"/>
              </a:lnSpc>
            </a:pPr>
            <a:r>
              <a:rPr lang="en-US" sz="2800" smtClean="0">
                <a:solidFill>
                  <a:srgbClr val="CC0000"/>
                </a:solidFill>
                <a:latin typeface="Tahoma" pitchFamily="34" charset="0"/>
              </a:rPr>
              <a:t>There are several in situ test commonly used.</a:t>
            </a:r>
          </a:p>
          <a:p>
            <a:pPr>
              <a:lnSpc>
                <a:spcPct val="90000"/>
              </a:lnSpc>
            </a:pPr>
            <a:r>
              <a:rPr lang="en-US" sz="2800" smtClean="0">
                <a:solidFill>
                  <a:srgbClr val="CC0000"/>
                </a:solidFill>
                <a:latin typeface="Tahoma" pitchFamily="34" charset="0"/>
              </a:rPr>
              <a:t>Each can serve a very useful function provided its limitations are not exceeded.</a:t>
            </a:r>
          </a:p>
          <a:p>
            <a:pPr>
              <a:lnSpc>
                <a:spcPct val="90000"/>
              </a:lnSpc>
            </a:pPr>
            <a:r>
              <a:rPr lang="en-US" sz="2800" smtClean="0">
                <a:solidFill>
                  <a:srgbClr val="CC0000"/>
                </a:solidFill>
                <a:latin typeface="Tahoma" pitchFamily="34" charset="0"/>
              </a:rPr>
              <a:t>It should however be noted that excepting the SPT,  all other in-situ test have  a range of design, manufacture, degree of sophistication etc.</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slide(fromBottom)">
                                      <p:cBhvr>
                                        <p:cTn id="7" dur="500"/>
                                        <p:tgtEl>
                                          <p:spTgt spid="276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slide(fromBottom)">
                                      <p:cBhvr>
                                        <p:cTn id="12" dur="500"/>
                                        <p:tgtEl>
                                          <p:spTgt spid="2765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slide(fromBottom)">
                                      <p:cBhvr>
                                        <p:cTn id="17" dur="500"/>
                                        <p:tgtEl>
                                          <p:spTgt spid="276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p:txBody>
          <a:bodyPr/>
          <a:lstStyle/>
          <a:p>
            <a:pPr>
              <a:tabLst>
                <a:tab pos="457200" algn="l"/>
              </a:tabLst>
            </a:pPr>
            <a:r>
              <a:rPr lang="en-AU" b="1" smtClean="0">
                <a:latin typeface="Calibri" pitchFamily="34" charset="0"/>
              </a:rPr>
              <a:t>Field Tests  and Subsurface sounding</a:t>
            </a:r>
          </a:p>
        </p:txBody>
      </p:sp>
      <p:sp>
        <p:nvSpPr>
          <p:cNvPr id="11267" name="Content Placeholder 2"/>
          <p:cNvSpPr>
            <a:spLocks noGrp="1"/>
          </p:cNvSpPr>
          <p:nvPr>
            <p:ph idx="1"/>
          </p:nvPr>
        </p:nvSpPr>
        <p:spPr/>
        <p:txBody>
          <a:bodyPr>
            <a:normAutofit/>
          </a:bodyPr>
          <a:lstStyle/>
          <a:p>
            <a:pPr algn="ctr">
              <a:lnSpc>
                <a:spcPct val="80000"/>
              </a:lnSpc>
              <a:buFont typeface="Arial" pitchFamily="34" charset="0"/>
              <a:buNone/>
              <a:tabLst>
                <a:tab pos="457200" algn="l"/>
              </a:tabLst>
            </a:pPr>
            <a:endParaRPr lang="en-AU" sz="3700" smtClean="0">
              <a:latin typeface="Calibri" pitchFamily="34" charset="0"/>
            </a:endParaRPr>
          </a:p>
          <a:p>
            <a:pPr>
              <a:lnSpc>
                <a:spcPct val="80000"/>
              </a:lnSpc>
              <a:buFont typeface="Arial" pitchFamily="34" charset="0"/>
              <a:buNone/>
              <a:tabLst>
                <a:tab pos="457200" algn="l"/>
              </a:tabLst>
            </a:pPr>
            <a:r>
              <a:rPr lang="en-AU" sz="2200" smtClean="0">
                <a:latin typeface="Calibri" pitchFamily="34" charset="0"/>
              </a:rPr>
              <a:t>For measuring variation in the resistance of soil with depth. then these resistance used to co-relate with various type of soil properties.</a:t>
            </a:r>
            <a:endParaRPr lang="en-US" sz="2200" smtClean="0">
              <a:latin typeface="Calibri" pitchFamily="34" charset="0"/>
            </a:endParaRPr>
          </a:p>
          <a:p>
            <a:pPr>
              <a:lnSpc>
                <a:spcPct val="120000"/>
              </a:lnSpc>
              <a:buFontTx/>
              <a:buChar char="•"/>
              <a:tabLst>
                <a:tab pos="457200" algn="l"/>
              </a:tabLst>
            </a:pPr>
            <a:r>
              <a:rPr lang="en-AU" sz="2200" smtClean="0">
                <a:latin typeface="Calibri" pitchFamily="34" charset="0"/>
              </a:rPr>
              <a:t>  Standard penetration test IS 2131-1968</a:t>
            </a:r>
            <a:endParaRPr lang="en-US" sz="2200" smtClean="0">
              <a:latin typeface="Calibri" pitchFamily="34" charset="0"/>
            </a:endParaRPr>
          </a:p>
          <a:p>
            <a:pPr>
              <a:lnSpc>
                <a:spcPct val="120000"/>
              </a:lnSpc>
              <a:buFontTx/>
              <a:buChar char="•"/>
              <a:tabLst>
                <a:tab pos="457200" algn="l"/>
              </a:tabLst>
            </a:pPr>
            <a:r>
              <a:rPr lang="en-AU" sz="2200" smtClean="0">
                <a:latin typeface="Calibri" pitchFamily="34" charset="0"/>
              </a:rPr>
              <a:t>   Static cone penetration test IS 4968 part III 1976</a:t>
            </a:r>
          </a:p>
          <a:p>
            <a:pPr>
              <a:lnSpc>
                <a:spcPct val="120000"/>
              </a:lnSpc>
              <a:buFontTx/>
              <a:buChar char="•"/>
              <a:tabLst>
                <a:tab pos="457200" algn="l"/>
              </a:tabLst>
            </a:pPr>
            <a:r>
              <a:rPr lang="en-AU" sz="2200" smtClean="0">
                <a:latin typeface="Calibri" pitchFamily="34" charset="0"/>
              </a:rPr>
              <a:t>Dynamic cone penetration test IS 4968 part I  &amp; II 1976</a:t>
            </a:r>
          </a:p>
          <a:p>
            <a:pPr>
              <a:lnSpc>
                <a:spcPct val="120000"/>
              </a:lnSpc>
              <a:buFontTx/>
              <a:buChar char="•"/>
              <a:tabLst>
                <a:tab pos="457200" algn="l"/>
              </a:tabLst>
            </a:pPr>
            <a:r>
              <a:rPr lang="en-AU" sz="2200" smtClean="0">
                <a:latin typeface="Calibri" pitchFamily="34" charset="0"/>
              </a:rPr>
              <a:t>Plate Load test IS 1888 – 1982</a:t>
            </a:r>
            <a:endParaRPr lang="en-US" sz="2200" smtClean="0">
              <a:latin typeface="Calibri"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3" name="Rectangle 2"/>
          <p:cNvSpPr>
            <a:spLocks noGrp="1" noChangeArrowheads="1"/>
          </p:cNvSpPr>
          <p:nvPr>
            <p:ph type="title"/>
          </p:nvPr>
        </p:nvSpPr>
        <p:spPr>
          <a:xfrm>
            <a:off x="719138" y="1052513"/>
            <a:ext cx="8424862" cy="863600"/>
          </a:xfrm>
        </p:spPr>
        <p:txBody>
          <a:bodyPr/>
          <a:lstStyle/>
          <a:p>
            <a:pPr algn="l"/>
            <a:r>
              <a:rPr lang="en-US" b="1" smtClean="0">
                <a:solidFill>
                  <a:srgbClr val="CC00FF"/>
                </a:solidFill>
                <a:latin typeface="Calibri" pitchFamily="34" charset="0"/>
              </a:rPr>
              <a:t/>
            </a:r>
            <a:br>
              <a:rPr lang="en-US" b="1" smtClean="0">
                <a:solidFill>
                  <a:srgbClr val="CC00FF"/>
                </a:solidFill>
                <a:latin typeface="Calibri" pitchFamily="34" charset="0"/>
              </a:rPr>
            </a:br>
            <a:r>
              <a:rPr lang="en-US" b="1" smtClean="0">
                <a:latin typeface="Tahoma" pitchFamily="34" charset="0"/>
              </a:rPr>
              <a:t>What will we achieve?</a:t>
            </a:r>
            <a:br>
              <a:rPr lang="en-US" b="1" smtClean="0">
                <a:latin typeface="Tahoma" pitchFamily="34" charset="0"/>
              </a:rPr>
            </a:br>
            <a:endParaRPr lang="en-US" b="1" smtClean="0">
              <a:latin typeface="Tahoma" pitchFamily="34" charset="0"/>
            </a:endParaRPr>
          </a:p>
        </p:txBody>
      </p:sp>
      <p:sp>
        <p:nvSpPr>
          <p:cNvPr id="295939" name="Rectangle 3"/>
          <p:cNvSpPr>
            <a:spLocks noGrp="1" noChangeArrowheads="1"/>
          </p:cNvSpPr>
          <p:nvPr>
            <p:ph idx="1"/>
          </p:nvPr>
        </p:nvSpPr>
        <p:spPr>
          <a:xfrm>
            <a:off x="685800" y="2438400"/>
            <a:ext cx="7772400" cy="3657600"/>
          </a:xfrm>
        </p:spPr>
        <p:txBody>
          <a:bodyPr/>
          <a:lstStyle/>
          <a:p>
            <a:pPr marL="660400" indent="-660400"/>
            <a:r>
              <a:rPr lang="en-US" sz="2800" b="1" smtClean="0">
                <a:latin typeface="Tahoma" pitchFamily="34" charset="0"/>
              </a:rPr>
              <a:t>Site suitability</a:t>
            </a:r>
          </a:p>
          <a:p>
            <a:pPr marL="660400" indent="-660400"/>
            <a:r>
              <a:rPr lang="en-US" sz="2800" b="1" smtClean="0">
                <a:latin typeface="Tahoma" pitchFamily="34" charset="0"/>
              </a:rPr>
              <a:t>Efficient, Economic Design</a:t>
            </a:r>
          </a:p>
          <a:p>
            <a:pPr marL="660400" indent="-660400"/>
            <a:r>
              <a:rPr lang="en-US" sz="2800" b="1" smtClean="0">
                <a:latin typeface="Tahoma" pitchFamily="34" charset="0"/>
              </a:rPr>
              <a:t>Anticipate immediate/future problems</a:t>
            </a:r>
          </a:p>
          <a:p>
            <a:pPr marL="660400" indent="-660400"/>
            <a:r>
              <a:rPr lang="en-US" sz="2800" b="1" smtClean="0">
                <a:latin typeface="Tahoma" pitchFamily="34" charset="0"/>
              </a:rPr>
              <a:t>Confidence in design assumptions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5939">
                                            <p:txEl>
                                              <p:pRg st="0" end="0"/>
                                            </p:txEl>
                                          </p:spTgt>
                                        </p:tgtEl>
                                        <p:attrNameLst>
                                          <p:attrName>style.visibility</p:attrName>
                                        </p:attrNameLst>
                                      </p:cBhvr>
                                      <p:to>
                                        <p:strVal val="visible"/>
                                      </p:to>
                                    </p:set>
                                    <p:animEffect transition="in" filter="blinds(horizontal)">
                                      <p:cBhvr>
                                        <p:cTn id="7" dur="500"/>
                                        <p:tgtEl>
                                          <p:spTgt spid="2959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95939">
                                            <p:txEl>
                                              <p:pRg st="1" end="1"/>
                                            </p:txEl>
                                          </p:spTgt>
                                        </p:tgtEl>
                                        <p:attrNameLst>
                                          <p:attrName>style.visibility</p:attrName>
                                        </p:attrNameLst>
                                      </p:cBhvr>
                                      <p:to>
                                        <p:strVal val="visible"/>
                                      </p:to>
                                    </p:set>
                                    <p:animEffect transition="in" filter="blinds(horizontal)">
                                      <p:cBhvr>
                                        <p:cTn id="12" dur="500"/>
                                        <p:tgtEl>
                                          <p:spTgt spid="29593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95939">
                                            <p:txEl>
                                              <p:pRg st="2" end="2"/>
                                            </p:txEl>
                                          </p:spTgt>
                                        </p:tgtEl>
                                        <p:attrNameLst>
                                          <p:attrName>style.visibility</p:attrName>
                                        </p:attrNameLst>
                                      </p:cBhvr>
                                      <p:to>
                                        <p:strVal val="visible"/>
                                      </p:to>
                                    </p:set>
                                    <p:animEffect transition="in" filter="blinds(horizontal)">
                                      <p:cBhvr>
                                        <p:cTn id="17" dur="500"/>
                                        <p:tgtEl>
                                          <p:spTgt spid="29593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95939">
                                            <p:txEl>
                                              <p:pRg st="3" end="3"/>
                                            </p:txEl>
                                          </p:spTgt>
                                        </p:tgtEl>
                                        <p:attrNameLst>
                                          <p:attrName>style.visibility</p:attrName>
                                        </p:attrNameLst>
                                      </p:cBhvr>
                                      <p:to>
                                        <p:strVal val="visible"/>
                                      </p:to>
                                    </p:set>
                                    <p:animEffect transition="in" filter="blinds(horizontal)">
                                      <p:cBhvr>
                                        <p:cTn id="22" dur="500"/>
                                        <p:tgtEl>
                                          <p:spTgt spid="2959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39"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Title 1"/>
          <p:cNvSpPr>
            <a:spLocks noGrp="1"/>
          </p:cNvSpPr>
          <p:nvPr>
            <p:ph type="title"/>
          </p:nvPr>
        </p:nvSpPr>
        <p:spPr/>
        <p:txBody>
          <a:bodyPr/>
          <a:lstStyle/>
          <a:p>
            <a:r>
              <a:rPr lang="en-US" smtClean="0">
                <a:latin typeface="Calibri" pitchFamily="34" charset="0"/>
              </a:rPr>
              <a:t>Standard Penetration Test (SPT)</a:t>
            </a:r>
          </a:p>
        </p:txBody>
      </p:sp>
      <p:sp>
        <p:nvSpPr>
          <p:cNvPr id="3" name="Content Placeholder 2"/>
          <p:cNvSpPr>
            <a:spLocks noGrp="1"/>
          </p:cNvSpPr>
          <p:nvPr>
            <p:ph idx="1"/>
          </p:nvPr>
        </p:nvSpPr>
        <p:spPr/>
        <p:txBody>
          <a:bodyPr>
            <a:normAutofit/>
          </a:bodyPr>
          <a:lstStyle/>
          <a:p>
            <a:pPr>
              <a:lnSpc>
                <a:spcPct val="60000"/>
              </a:lnSpc>
            </a:pPr>
            <a:r>
              <a:rPr lang="en-US" sz="2800" smtClean="0">
                <a:latin typeface="Calibri" pitchFamily="34" charset="0"/>
              </a:rPr>
              <a:t>Split spoon sampler</a:t>
            </a:r>
          </a:p>
          <a:p>
            <a:pPr>
              <a:lnSpc>
                <a:spcPct val="60000"/>
              </a:lnSpc>
            </a:pPr>
            <a:r>
              <a:rPr lang="en-US" sz="2800" smtClean="0">
                <a:latin typeface="Calibri" pitchFamily="34" charset="0"/>
              </a:rPr>
              <a:t>Hammer – 65 Kg</a:t>
            </a:r>
          </a:p>
          <a:p>
            <a:pPr>
              <a:lnSpc>
                <a:spcPct val="60000"/>
              </a:lnSpc>
            </a:pPr>
            <a:r>
              <a:rPr lang="en-US" sz="2800" smtClean="0">
                <a:latin typeface="Calibri" pitchFamily="34" charset="0"/>
              </a:rPr>
              <a:t>Drop of hammer 750 mm</a:t>
            </a:r>
          </a:p>
          <a:p>
            <a:pPr>
              <a:lnSpc>
                <a:spcPct val="60000"/>
              </a:lnSpc>
            </a:pPr>
            <a:r>
              <a:rPr lang="en-US" sz="2800" smtClean="0">
                <a:latin typeface="Calibri" pitchFamily="34" charset="0"/>
              </a:rPr>
              <a:t>Driven 450 mm into the borehole in 3 stages</a:t>
            </a:r>
          </a:p>
          <a:p>
            <a:pPr>
              <a:lnSpc>
                <a:spcPct val="60000"/>
              </a:lnSpc>
            </a:pPr>
            <a:r>
              <a:rPr lang="en-US" sz="2800" smtClean="0">
                <a:latin typeface="Calibri" pitchFamily="34" charset="0"/>
              </a:rPr>
              <a:t>Blows for every 150 mm recorded</a:t>
            </a:r>
          </a:p>
          <a:p>
            <a:pPr>
              <a:lnSpc>
                <a:spcPct val="60000"/>
              </a:lnSpc>
            </a:pPr>
            <a:r>
              <a:rPr lang="en-US" sz="2800" smtClean="0">
                <a:latin typeface="Calibri" pitchFamily="34" charset="0"/>
              </a:rPr>
              <a:t>Readings for 1</a:t>
            </a:r>
            <a:r>
              <a:rPr lang="en-US" sz="2800" baseline="30000" smtClean="0">
                <a:latin typeface="Calibri" pitchFamily="34" charset="0"/>
              </a:rPr>
              <a:t>st</a:t>
            </a:r>
            <a:r>
              <a:rPr lang="en-US" sz="2800" smtClean="0">
                <a:latin typeface="Calibri" pitchFamily="34" charset="0"/>
              </a:rPr>
              <a:t> 150 mm ignored – required for seating drive</a:t>
            </a:r>
          </a:p>
          <a:p>
            <a:pPr>
              <a:lnSpc>
                <a:spcPct val="60000"/>
              </a:lnSpc>
            </a:pPr>
            <a:r>
              <a:rPr lang="en-US" sz="2800" smtClean="0">
                <a:latin typeface="Calibri" pitchFamily="34" charset="0"/>
              </a:rPr>
              <a:t>Number of blows for last 300 mm reported as N value (adding the blows for each of last 2 - 150 mm penetrations</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itle 1"/>
          <p:cNvSpPr>
            <a:spLocks noGrp="1"/>
          </p:cNvSpPr>
          <p:nvPr>
            <p:ph type="title"/>
          </p:nvPr>
        </p:nvSpPr>
        <p:spPr/>
        <p:txBody>
          <a:bodyPr/>
          <a:lstStyle/>
          <a:p>
            <a:r>
              <a:rPr lang="en-US" smtClean="0">
                <a:latin typeface="Calibri" pitchFamily="34" charset="0"/>
              </a:rPr>
              <a:t>Standard Penetration Test (SPT)</a:t>
            </a:r>
          </a:p>
        </p:txBody>
      </p:sp>
      <p:sp>
        <p:nvSpPr>
          <p:cNvPr id="138242" name="Content Placeholder 2"/>
          <p:cNvSpPr>
            <a:spLocks noGrp="1"/>
          </p:cNvSpPr>
          <p:nvPr>
            <p:ph idx="1"/>
          </p:nvPr>
        </p:nvSpPr>
        <p:spPr/>
        <p:txBody>
          <a:bodyPr/>
          <a:lstStyle/>
          <a:p>
            <a:r>
              <a:rPr lang="en-US" smtClean="0">
                <a:latin typeface="Calibri" pitchFamily="34" charset="0"/>
              </a:rPr>
              <a:t>Performed every 2-3 m depth as well as at change of strata</a:t>
            </a:r>
          </a:p>
          <a:p>
            <a:r>
              <a:rPr lang="en-US" smtClean="0">
                <a:latin typeface="Calibri" pitchFamily="34" charset="0"/>
              </a:rPr>
              <a:t>Test covered in IS 2131-1986 – Standard Penetration Test</a:t>
            </a:r>
          </a:p>
          <a:p>
            <a:endParaRPr lang="en-US" smtClean="0">
              <a:latin typeface="Calibri" pitchFamily="34" charset="0"/>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itle 1"/>
          <p:cNvSpPr>
            <a:spLocks noGrp="1"/>
          </p:cNvSpPr>
          <p:nvPr>
            <p:ph type="title"/>
          </p:nvPr>
        </p:nvSpPr>
        <p:spPr/>
        <p:txBody>
          <a:bodyPr/>
          <a:lstStyle/>
          <a:p>
            <a:r>
              <a:rPr lang="en-US" smtClean="0">
                <a:latin typeface="Calibri" pitchFamily="34" charset="0"/>
              </a:rPr>
              <a:t>SPT – Correction factors - 1</a:t>
            </a:r>
          </a:p>
        </p:txBody>
      </p:sp>
      <p:sp>
        <p:nvSpPr>
          <p:cNvPr id="139266" name="Content Placeholder 2"/>
          <p:cNvSpPr>
            <a:spLocks noGrp="1"/>
          </p:cNvSpPr>
          <p:nvPr>
            <p:ph idx="1"/>
          </p:nvPr>
        </p:nvSpPr>
        <p:spPr/>
        <p:txBody>
          <a:bodyPr/>
          <a:lstStyle/>
          <a:p>
            <a:pPr marL="0" indent="0">
              <a:buFont typeface="Arial" pitchFamily="34" charset="0"/>
              <a:buNone/>
            </a:pPr>
            <a:r>
              <a:rPr lang="en-US" smtClean="0">
                <a:latin typeface="Calibri" pitchFamily="34" charset="0"/>
              </a:rPr>
              <a:t>In the case of fine sand or silt below water-table, apparently high values may be noted for N</a:t>
            </a:r>
            <a:r>
              <a:rPr lang="en-US" i="1" smtClean="0">
                <a:latin typeface="Calibri" pitchFamily="34" charset="0"/>
              </a:rPr>
              <a:t> </a:t>
            </a:r>
            <a:r>
              <a:rPr lang="en-US" sz="2800" i="1" smtClean="0">
                <a:latin typeface="Calibri" pitchFamily="34" charset="0"/>
              </a:rPr>
              <a:t>(Terzaghi)</a:t>
            </a:r>
            <a:endParaRPr lang="en-US" i="1" smtClean="0">
              <a:latin typeface="Calibri" pitchFamily="34" charset="0"/>
            </a:endParaRPr>
          </a:p>
          <a:p>
            <a:pPr marL="0" indent="0">
              <a:buFont typeface="Arial" pitchFamily="34" charset="0"/>
              <a:buNone/>
            </a:pPr>
            <a:r>
              <a:rPr lang="en-US" i="1" smtClean="0">
                <a:latin typeface="Calibri" pitchFamily="34" charset="0"/>
              </a:rPr>
              <a:t>N = 15 + ½ x (N</a:t>
            </a:r>
            <a:r>
              <a:rPr lang="ja-JP" altLang="en-US" i="1" smtClean="0">
                <a:latin typeface="Calibri" pitchFamily="34" charset="0"/>
              </a:rPr>
              <a:t>’</a:t>
            </a:r>
            <a:r>
              <a:rPr lang="en-US" altLang="ja-JP" i="1" smtClean="0">
                <a:latin typeface="Calibri" pitchFamily="34" charset="0"/>
              </a:rPr>
              <a:t> – 15)</a:t>
            </a:r>
          </a:p>
          <a:p>
            <a:pPr marL="0" indent="0">
              <a:buFont typeface="Arial" pitchFamily="34" charset="0"/>
              <a:buNone/>
            </a:pPr>
            <a:endParaRPr lang="en-US" i="1" smtClean="0">
              <a:latin typeface="Calibri" pitchFamily="34" charset="0"/>
            </a:endParaRPr>
          </a:p>
          <a:p>
            <a:pPr lvl="1">
              <a:buFont typeface="Arial" pitchFamily="34" charset="0"/>
              <a:buNone/>
            </a:pPr>
            <a:r>
              <a:rPr lang="en-US" i="1" smtClean="0">
                <a:latin typeface="Calibri" pitchFamily="34" charset="0"/>
              </a:rPr>
              <a:t>N</a:t>
            </a:r>
            <a:r>
              <a:rPr lang="ja-JP" altLang="en-US" i="1" smtClean="0">
                <a:latin typeface="Calibri" pitchFamily="34" charset="0"/>
              </a:rPr>
              <a:t>’</a:t>
            </a:r>
            <a:r>
              <a:rPr lang="en-US" altLang="ja-JP" i="1" smtClean="0">
                <a:latin typeface="Calibri" pitchFamily="34" charset="0"/>
              </a:rPr>
              <a:t> – Observed SPT value</a:t>
            </a:r>
          </a:p>
          <a:p>
            <a:pPr lvl="1">
              <a:buFont typeface="Arial" pitchFamily="34" charset="0"/>
              <a:buNone/>
            </a:pPr>
            <a:r>
              <a:rPr lang="en-US" i="1" smtClean="0">
                <a:latin typeface="Calibri" pitchFamily="34" charset="0"/>
              </a:rPr>
              <a:t>N – Corrected SPT value</a:t>
            </a:r>
            <a:endParaRPr lang="en-US" smtClean="0">
              <a:latin typeface="Calibri" pitchFamily="34" charset="0"/>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itle 1"/>
          <p:cNvSpPr>
            <a:spLocks noGrp="1"/>
          </p:cNvSpPr>
          <p:nvPr>
            <p:ph type="title"/>
          </p:nvPr>
        </p:nvSpPr>
        <p:spPr/>
        <p:txBody>
          <a:bodyPr/>
          <a:lstStyle/>
          <a:p>
            <a:r>
              <a:rPr lang="en-US" smtClean="0">
                <a:latin typeface="Calibri" pitchFamily="34" charset="0"/>
              </a:rPr>
              <a:t>SPT – Correction factors - 2</a:t>
            </a:r>
          </a:p>
        </p:txBody>
      </p:sp>
      <p:sp>
        <p:nvSpPr>
          <p:cNvPr id="3" name="Content Placeholder 2"/>
          <p:cNvSpPr>
            <a:spLocks noGrp="1"/>
          </p:cNvSpPr>
          <p:nvPr>
            <p:ph idx="1"/>
          </p:nvPr>
        </p:nvSpPr>
        <p:spPr/>
        <p:txBody>
          <a:bodyPr>
            <a:normAutofit/>
          </a:bodyPr>
          <a:lstStyle/>
          <a:p>
            <a:pPr marL="0" indent="1588">
              <a:lnSpc>
                <a:spcPct val="70000"/>
              </a:lnSpc>
              <a:buFont typeface="Arial" pitchFamily="34" charset="0"/>
              <a:buNone/>
            </a:pPr>
            <a:r>
              <a:rPr lang="en-US" sz="2800" smtClean="0">
                <a:latin typeface="Calibri" pitchFamily="34" charset="0"/>
              </a:rPr>
              <a:t>For SPT made at shallow levels, the values are usually too low. At a greater depth, the same soil, at the same density index, would give higher penetration resistance</a:t>
            </a:r>
          </a:p>
          <a:p>
            <a:pPr marL="0" indent="1588">
              <a:lnSpc>
                <a:spcPct val="70000"/>
              </a:lnSpc>
              <a:buFont typeface="Arial" pitchFamily="34" charset="0"/>
              <a:buNone/>
            </a:pPr>
            <a:endParaRPr lang="en-US" sz="2800" i="1" smtClean="0">
              <a:latin typeface="Calibri" pitchFamily="34" charset="0"/>
            </a:endParaRPr>
          </a:p>
          <a:p>
            <a:pPr marL="0" indent="1588">
              <a:lnSpc>
                <a:spcPct val="70000"/>
              </a:lnSpc>
              <a:buFont typeface="Arial" pitchFamily="34" charset="0"/>
              <a:buNone/>
            </a:pPr>
            <a:r>
              <a:rPr lang="en-US" sz="2800" i="1" smtClean="0">
                <a:latin typeface="Calibri" pitchFamily="34" charset="0"/>
              </a:rPr>
              <a:t>N = N</a:t>
            </a:r>
            <a:r>
              <a:rPr lang="ja-JP" altLang="en-US" sz="2800" i="1" smtClean="0">
                <a:latin typeface="Calibri" pitchFamily="34" charset="0"/>
              </a:rPr>
              <a:t>’</a:t>
            </a:r>
            <a:r>
              <a:rPr lang="en-US" altLang="ja-JP" sz="2800" i="1" smtClean="0">
                <a:latin typeface="Calibri" pitchFamily="34" charset="0"/>
              </a:rPr>
              <a:t> x 350 /(</a:t>
            </a:r>
            <a:r>
              <a:rPr lang="el-GR" altLang="ja-JP" sz="2800" i="1" smtClean="0">
                <a:latin typeface="Calibri" pitchFamily="34" charset="0"/>
              </a:rPr>
              <a:t>σ</a:t>
            </a:r>
            <a:r>
              <a:rPr lang="en-US" altLang="ja-JP" sz="2800" i="1" smtClean="0">
                <a:latin typeface="Calibri" pitchFamily="34" charset="0"/>
              </a:rPr>
              <a:t> +70)</a:t>
            </a:r>
          </a:p>
          <a:p>
            <a:pPr marL="0" indent="1588">
              <a:lnSpc>
                <a:spcPct val="70000"/>
              </a:lnSpc>
              <a:buFont typeface="Arial" pitchFamily="34" charset="0"/>
              <a:buNone/>
            </a:pPr>
            <a:endParaRPr lang="en-US" sz="2800" i="1" smtClean="0">
              <a:latin typeface="Calibri" pitchFamily="34" charset="0"/>
            </a:endParaRPr>
          </a:p>
          <a:p>
            <a:pPr lvl="1">
              <a:lnSpc>
                <a:spcPct val="70000"/>
              </a:lnSpc>
              <a:buFont typeface="Arial" pitchFamily="34" charset="0"/>
              <a:buNone/>
            </a:pPr>
            <a:r>
              <a:rPr lang="en-US" sz="2400" i="1" smtClean="0">
                <a:latin typeface="Calibri" pitchFamily="34" charset="0"/>
              </a:rPr>
              <a:t>N</a:t>
            </a:r>
            <a:r>
              <a:rPr lang="ja-JP" altLang="en-US" sz="2400" i="1" smtClean="0">
                <a:latin typeface="Calibri" pitchFamily="34" charset="0"/>
              </a:rPr>
              <a:t>’</a:t>
            </a:r>
            <a:r>
              <a:rPr lang="en-US" altLang="ja-JP" sz="2400" i="1" smtClean="0">
                <a:latin typeface="Calibri" pitchFamily="34" charset="0"/>
              </a:rPr>
              <a:t> – Observed SPT value</a:t>
            </a:r>
          </a:p>
          <a:p>
            <a:pPr lvl="1">
              <a:lnSpc>
                <a:spcPct val="70000"/>
              </a:lnSpc>
              <a:buFont typeface="Arial" pitchFamily="34" charset="0"/>
              <a:buNone/>
            </a:pPr>
            <a:r>
              <a:rPr lang="en-US" sz="2400" i="1" smtClean="0">
                <a:latin typeface="Calibri" pitchFamily="34" charset="0"/>
              </a:rPr>
              <a:t>N – Corrected SPT value</a:t>
            </a:r>
          </a:p>
          <a:p>
            <a:pPr lvl="1">
              <a:lnSpc>
                <a:spcPct val="70000"/>
              </a:lnSpc>
              <a:buFont typeface="Arial" pitchFamily="34" charset="0"/>
              <a:buNone/>
            </a:pPr>
            <a:r>
              <a:rPr lang="en-US" sz="2400" i="1" smtClean="0">
                <a:latin typeface="Calibri" pitchFamily="34" charset="0"/>
              </a:rPr>
              <a:t>σ = effective overburden pressure in KN/m2, not exceeding 280 KN/m</a:t>
            </a:r>
            <a:r>
              <a:rPr lang="en-US" sz="2400" i="1" baseline="30000" smtClean="0">
                <a:latin typeface="Calibri" pitchFamily="34" charset="0"/>
              </a:rPr>
              <a:t>2</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le 1"/>
          <p:cNvSpPr>
            <a:spLocks noGrp="1"/>
          </p:cNvSpPr>
          <p:nvPr>
            <p:ph type="title"/>
          </p:nvPr>
        </p:nvSpPr>
        <p:spPr/>
        <p:txBody>
          <a:bodyPr/>
          <a:lstStyle/>
          <a:p>
            <a:r>
              <a:rPr lang="en-US" smtClean="0">
                <a:latin typeface="Calibri" pitchFamily="34" charset="0"/>
              </a:rPr>
              <a:t>N Value Correlation for Sand</a:t>
            </a:r>
          </a:p>
        </p:txBody>
      </p:sp>
      <p:graphicFrame>
        <p:nvGraphicFramePr>
          <p:cNvPr id="4" name="Content Placeholder 3"/>
          <p:cNvGraphicFramePr>
            <a:graphicFrameLocks noGrp="1"/>
          </p:cNvGraphicFramePr>
          <p:nvPr>
            <p:ph idx="1"/>
          </p:nvPr>
        </p:nvGraphicFramePr>
        <p:xfrm>
          <a:off x="549275" y="1600200"/>
          <a:ext cx="8042275" cy="3108960"/>
        </p:xfrm>
        <a:graphic>
          <a:graphicData uri="http://schemas.openxmlformats.org/drawingml/2006/table">
            <a:tbl>
              <a:tblPr/>
              <a:tblGrid>
                <a:gridCol w="669925"/>
                <a:gridCol w="2547938"/>
                <a:gridCol w="1606550"/>
                <a:gridCol w="1355725"/>
                <a:gridCol w="1862137"/>
              </a:tblGrid>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FFFF"/>
                          </a:solidFill>
                          <a:effectLst/>
                          <a:latin typeface="Calibri" pitchFamily="34" charset="0"/>
                          <a:ea typeface="ＭＳ Ｐゴシック" pitchFamily="17" charset="-128"/>
                        </a:rPr>
                        <a:t>S. No.</a:t>
                      </a:r>
                    </a:p>
                  </a:txBody>
                  <a:tcPr marL="89359" marR="893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FFFF"/>
                          </a:solidFill>
                          <a:effectLst/>
                          <a:latin typeface="Calibri" pitchFamily="34" charset="0"/>
                          <a:ea typeface="ＭＳ Ｐゴシック" pitchFamily="17" charset="-128"/>
                        </a:rPr>
                        <a:t>Condition</a:t>
                      </a:r>
                    </a:p>
                  </a:txBody>
                  <a:tcPr marL="89359" marR="893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FFFF"/>
                          </a:solidFill>
                          <a:effectLst/>
                          <a:latin typeface="Calibri" pitchFamily="34" charset="0"/>
                          <a:ea typeface="ＭＳ Ｐゴシック" pitchFamily="17" charset="-128"/>
                        </a:rPr>
                        <a:t>N</a:t>
                      </a:r>
                    </a:p>
                  </a:txBody>
                  <a:tcPr marL="89359" marR="893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FFFF"/>
                          </a:solidFill>
                          <a:effectLst/>
                          <a:latin typeface="Calibri" pitchFamily="34" charset="0"/>
                          <a:ea typeface="ＭＳ Ｐゴシック" pitchFamily="17" charset="-128"/>
                        </a:rPr>
                        <a:t>D</a:t>
                      </a:r>
                      <a:r>
                        <a:rPr kumimoji="0" lang="en-US" sz="2400" b="1" i="0" u="none" strike="noStrike" cap="none" normalizeH="0" baseline="-25000" smtClean="0">
                          <a:ln>
                            <a:noFill/>
                          </a:ln>
                          <a:solidFill>
                            <a:srgbClr val="FFFFFF"/>
                          </a:solidFill>
                          <a:effectLst/>
                          <a:latin typeface="Calibri" pitchFamily="34" charset="0"/>
                          <a:ea typeface="ＭＳ Ｐゴシック" pitchFamily="17" charset="-128"/>
                        </a:rPr>
                        <a:t>r</a:t>
                      </a:r>
                    </a:p>
                  </a:txBody>
                  <a:tcPr marL="89359" marR="893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400" b="1" i="0" u="none" strike="noStrike" cap="none" normalizeH="0" baseline="0" smtClean="0">
                          <a:ln>
                            <a:noFill/>
                          </a:ln>
                          <a:solidFill>
                            <a:srgbClr val="FFFFFF"/>
                          </a:solidFill>
                          <a:effectLst/>
                          <a:latin typeface="Calibri" pitchFamily="34" charset="0"/>
                          <a:ea typeface="ＭＳ Ｐゴシック" pitchFamily="17" charset="-128"/>
                        </a:rPr>
                        <a:t>φ</a:t>
                      </a:r>
                      <a:endParaRPr kumimoji="0" lang="en-US" sz="2400" b="1" i="0" u="none" strike="noStrike" cap="none" normalizeH="0" baseline="0" smtClean="0">
                        <a:ln>
                          <a:noFill/>
                        </a:ln>
                        <a:solidFill>
                          <a:srgbClr val="FFFFFF"/>
                        </a:solidFill>
                        <a:effectLst/>
                        <a:latin typeface="Calibri" pitchFamily="34" charset="0"/>
                        <a:ea typeface="ＭＳ Ｐゴシック" pitchFamily="17" charset="-128"/>
                      </a:endParaRPr>
                    </a:p>
                  </a:txBody>
                  <a:tcPr marL="89359" marR="893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ＭＳ Ｐゴシック" pitchFamily="17" charset="-128"/>
                        </a:rPr>
                        <a:t>1</a:t>
                      </a:r>
                    </a:p>
                  </a:txBody>
                  <a:tcPr marL="89359" marR="893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ＭＳ Ｐゴシック" pitchFamily="17" charset="-128"/>
                        </a:rPr>
                        <a:t>Very Loose</a:t>
                      </a:r>
                    </a:p>
                  </a:txBody>
                  <a:tcPr marL="89359" marR="893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ＭＳ Ｐゴシック" pitchFamily="17" charset="-128"/>
                        </a:rPr>
                        <a:t>0 – 4</a:t>
                      </a:r>
                    </a:p>
                  </a:txBody>
                  <a:tcPr marL="89359" marR="893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ＭＳ Ｐゴシック" pitchFamily="17" charset="-128"/>
                        </a:rPr>
                        <a:t>0 – 15%</a:t>
                      </a:r>
                    </a:p>
                  </a:txBody>
                  <a:tcPr marL="89359" marR="893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ＭＳ Ｐゴシック" pitchFamily="17" charset="-128"/>
                        </a:rPr>
                        <a:t>Less than 28</a:t>
                      </a:r>
                      <a:r>
                        <a:rPr kumimoji="0" lang="en-US" sz="2400" b="0" i="0" u="none" strike="noStrike" cap="none" normalizeH="0" baseline="30000" smtClean="0">
                          <a:ln>
                            <a:noFill/>
                          </a:ln>
                          <a:solidFill>
                            <a:srgbClr val="000000"/>
                          </a:solidFill>
                          <a:effectLst/>
                          <a:latin typeface="Calibri" pitchFamily="34" charset="0"/>
                          <a:ea typeface="ＭＳ Ｐゴシック" pitchFamily="17" charset="-128"/>
                        </a:rPr>
                        <a:t>o</a:t>
                      </a:r>
                    </a:p>
                  </a:txBody>
                  <a:tcPr marL="89359" marR="893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ＭＳ Ｐゴシック" pitchFamily="17" charset="-128"/>
                        </a:rPr>
                        <a:t>2</a:t>
                      </a:r>
                    </a:p>
                  </a:txBody>
                  <a:tcPr marL="89359" marR="893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ＭＳ Ｐゴシック" pitchFamily="17" charset="-128"/>
                        </a:rPr>
                        <a:t>Loose</a:t>
                      </a:r>
                    </a:p>
                  </a:txBody>
                  <a:tcPr marL="89359" marR="893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ＭＳ Ｐゴシック" pitchFamily="17" charset="-128"/>
                        </a:rPr>
                        <a:t>4 – 10</a:t>
                      </a:r>
                    </a:p>
                  </a:txBody>
                  <a:tcPr marL="89359" marR="893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ＭＳ Ｐゴシック" pitchFamily="17" charset="-128"/>
                        </a:rPr>
                        <a:t>15 – 35%</a:t>
                      </a:r>
                    </a:p>
                  </a:txBody>
                  <a:tcPr marL="89359" marR="893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ＭＳ Ｐゴシック" pitchFamily="17" charset="-128"/>
                        </a:rPr>
                        <a:t>28° – 30°</a:t>
                      </a:r>
                      <a:endParaRPr kumimoji="0" lang="en-US" sz="2400" b="0" i="0" u="none" strike="noStrike" cap="none" normalizeH="0" baseline="30000" smtClean="0">
                        <a:ln>
                          <a:noFill/>
                        </a:ln>
                        <a:solidFill>
                          <a:srgbClr val="000000"/>
                        </a:solidFill>
                        <a:effectLst/>
                        <a:latin typeface="Calibri" pitchFamily="34" charset="0"/>
                        <a:ea typeface="ＭＳ Ｐゴシック" pitchFamily="17" charset="-128"/>
                      </a:endParaRPr>
                    </a:p>
                  </a:txBody>
                  <a:tcPr marL="89359" marR="893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ＭＳ Ｐゴシック" pitchFamily="17" charset="-128"/>
                        </a:rPr>
                        <a:t>3</a:t>
                      </a:r>
                    </a:p>
                  </a:txBody>
                  <a:tcPr marL="89359" marR="893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ＭＳ Ｐゴシック" pitchFamily="17" charset="-128"/>
                        </a:rPr>
                        <a:t>Medium</a:t>
                      </a:r>
                    </a:p>
                  </a:txBody>
                  <a:tcPr marL="89359" marR="893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ＭＳ Ｐゴシック" pitchFamily="17" charset="-128"/>
                        </a:rPr>
                        <a:t>10 – 30</a:t>
                      </a:r>
                    </a:p>
                  </a:txBody>
                  <a:tcPr marL="89359" marR="893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ＭＳ Ｐゴシック" pitchFamily="17" charset="-128"/>
                        </a:rPr>
                        <a:t>35 – 65%</a:t>
                      </a:r>
                    </a:p>
                  </a:txBody>
                  <a:tcPr marL="89359" marR="893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ＭＳ Ｐゴシック" pitchFamily="17" charset="-128"/>
                        </a:rPr>
                        <a:t>30° – 36°</a:t>
                      </a:r>
                    </a:p>
                  </a:txBody>
                  <a:tcPr marL="89359" marR="893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ＭＳ Ｐゴシック" pitchFamily="17" charset="-128"/>
                        </a:rPr>
                        <a:t>4</a:t>
                      </a:r>
                    </a:p>
                  </a:txBody>
                  <a:tcPr marL="89359" marR="893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ＭＳ Ｐゴシック" pitchFamily="17" charset="-128"/>
                        </a:rPr>
                        <a:t>Dense</a:t>
                      </a:r>
                    </a:p>
                  </a:txBody>
                  <a:tcPr marL="89359" marR="893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ＭＳ Ｐゴシック" pitchFamily="17" charset="-128"/>
                        </a:rPr>
                        <a:t>30 – 50</a:t>
                      </a:r>
                    </a:p>
                  </a:txBody>
                  <a:tcPr marL="89359" marR="893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ＭＳ Ｐゴシック" pitchFamily="17" charset="-128"/>
                        </a:rPr>
                        <a:t>65 – 85%</a:t>
                      </a:r>
                    </a:p>
                  </a:txBody>
                  <a:tcPr marL="89359" marR="893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ＭＳ Ｐゴシック" pitchFamily="17" charset="-128"/>
                        </a:rPr>
                        <a:t>36° – 42°</a:t>
                      </a:r>
                    </a:p>
                  </a:txBody>
                  <a:tcPr marL="89359" marR="893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ＭＳ Ｐゴシック" pitchFamily="17" charset="-128"/>
                        </a:rPr>
                        <a:t>5</a:t>
                      </a:r>
                    </a:p>
                  </a:txBody>
                  <a:tcPr marL="89359" marR="893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ＭＳ Ｐゴシック" pitchFamily="17" charset="-128"/>
                        </a:rPr>
                        <a:t>Very Dense</a:t>
                      </a:r>
                    </a:p>
                  </a:txBody>
                  <a:tcPr marL="89359" marR="893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ＭＳ Ｐゴシック" pitchFamily="17" charset="-128"/>
                        </a:rPr>
                        <a:t>&gt; 50</a:t>
                      </a:r>
                    </a:p>
                  </a:txBody>
                  <a:tcPr marL="89359" marR="893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ＭＳ Ｐゴシック" pitchFamily="17" charset="-128"/>
                        </a:rPr>
                        <a:t>&gt; 85%</a:t>
                      </a:r>
                    </a:p>
                  </a:txBody>
                  <a:tcPr marL="89359" marR="893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ＭＳ Ｐゴシック" pitchFamily="17" charset="-128"/>
                        </a:rPr>
                        <a:t>&gt; 42°</a:t>
                      </a:r>
                    </a:p>
                  </a:txBody>
                  <a:tcPr marL="89359" marR="893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itle 1"/>
          <p:cNvSpPr>
            <a:spLocks noGrp="1"/>
          </p:cNvSpPr>
          <p:nvPr>
            <p:ph type="title"/>
          </p:nvPr>
        </p:nvSpPr>
        <p:spPr/>
        <p:txBody>
          <a:bodyPr/>
          <a:lstStyle/>
          <a:p>
            <a:r>
              <a:rPr lang="en-US" smtClean="0">
                <a:latin typeface="Calibri" pitchFamily="34" charset="0"/>
              </a:rPr>
              <a:t>N Value Correlation for Clay</a:t>
            </a:r>
          </a:p>
        </p:txBody>
      </p:sp>
      <p:graphicFrame>
        <p:nvGraphicFramePr>
          <p:cNvPr id="4" name="Content Placeholder 3"/>
          <p:cNvGraphicFramePr>
            <a:graphicFrameLocks noGrp="1"/>
          </p:cNvGraphicFramePr>
          <p:nvPr>
            <p:ph idx="1"/>
          </p:nvPr>
        </p:nvGraphicFramePr>
        <p:xfrm>
          <a:off x="1219200" y="1600200"/>
          <a:ext cx="6324600" cy="3566160"/>
        </p:xfrm>
        <a:graphic>
          <a:graphicData uri="http://schemas.openxmlformats.org/drawingml/2006/table">
            <a:tbl>
              <a:tblPr/>
              <a:tblGrid>
                <a:gridCol w="685800"/>
                <a:gridCol w="2606675"/>
                <a:gridCol w="1355725"/>
                <a:gridCol w="1676400"/>
              </a:tblGrid>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FFFF"/>
                          </a:solidFill>
                          <a:effectLst/>
                          <a:latin typeface="Calibri" pitchFamily="34" charset="0"/>
                          <a:ea typeface="ＭＳ Ｐゴシック" pitchFamily="17" charset="-128"/>
                        </a:rPr>
                        <a:t>S. No.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FFFF"/>
                          </a:solidFill>
                          <a:effectLst/>
                          <a:latin typeface="Calibri" pitchFamily="34" charset="0"/>
                          <a:ea typeface="ＭＳ Ｐゴシック" pitchFamily="17" charset="-128"/>
                        </a:rPr>
                        <a:t>Condition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FFFF"/>
                          </a:solidFill>
                          <a:effectLst/>
                          <a:latin typeface="Calibri" pitchFamily="34" charset="0"/>
                          <a:ea typeface="ＭＳ Ｐゴシック" pitchFamily="17" charset="-128"/>
                        </a:rPr>
                        <a:t>N</a:t>
                      </a:r>
                      <a:endParaRPr kumimoji="0" lang="en-US" sz="2400" b="1" i="0" u="none" strike="noStrike" cap="none" normalizeH="0" baseline="-25000" smtClean="0">
                        <a:ln>
                          <a:noFill/>
                        </a:ln>
                        <a:solidFill>
                          <a:srgbClr val="FFFFFF"/>
                        </a:solidFill>
                        <a:effectLst/>
                        <a:latin typeface="Calibri" pitchFamily="34" charset="0"/>
                        <a:ea typeface="ＭＳ Ｐゴシック" pitchFamily="17"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smtClean="0">
                          <a:ln>
                            <a:noFill/>
                          </a:ln>
                          <a:solidFill>
                            <a:srgbClr val="FFFFFF"/>
                          </a:solidFill>
                          <a:effectLst/>
                          <a:latin typeface="Calibri" pitchFamily="34" charset="0"/>
                          <a:ea typeface="ＭＳ Ｐゴシック" pitchFamily="17" charset="-128"/>
                        </a:rPr>
                        <a:t>q</a:t>
                      </a:r>
                      <a:r>
                        <a:rPr kumimoji="0" lang="en-US" sz="2400" b="1" i="1" u="none" strike="noStrike" cap="none" normalizeH="0" baseline="-25000" smtClean="0">
                          <a:ln>
                            <a:noFill/>
                          </a:ln>
                          <a:solidFill>
                            <a:srgbClr val="FFFFFF"/>
                          </a:solidFill>
                          <a:effectLst/>
                          <a:latin typeface="Calibri" pitchFamily="34" charset="0"/>
                          <a:ea typeface="ＭＳ Ｐゴシック" pitchFamily="17" charset="-128"/>
                        </a:rPr>
                        <a:t>u</a:t>
                      </a:r>
                      <a:r>
                        <a:rPr kumimoji="0" lang="en-US" sz="2400" b="1" i="1" u="none" strike="noStrike" cap="none" normalizeH="0" baseline="0" smtClean="0">
                          <a:ln>
                            <a:noFill/>
                          </a:ln>
                          <a:solidFill>
                            <a:srgbClr val="FFFFFF"/>
                          </a:solidFill>
                          <a:effectLst/>
                          <a:latin typeface="Calibri" pitchFamily="34" charset="0"/>
                          <a:ea typeface="ＭＳ Ｐゴシック" pitchFamily="17" charset="-128"/>
                        </a:rPr>
                        <a:t> (kN/m</a:t>
                      </a:r>
                      <a:r>
                        <a:rPr kumimoji="0" lang="en-US" sz="2400" b="1" i="1" u="none" strike="noStrike" cap="none" normalizeH="0" baseline="30000" smtClean="0">
                          <a:ln>
                            <a:noFill/>
                          </a:ln>
                          <a:solidFill>
                            <a:srgbClr val="FFFFFF"/>
                          </a:solidFill>
                          <a:effectLst/>
                          <a:latin typeface="Calibri" pitchFamily="34" charset="0"/>
                          <a:ea typeface="ＭＳ Ｐゴシック" pitchFamily="17" charset="-128"/>
                        </a:rPr>
                        <a:t>2</a:t>
                      </a:r>
                      <a:r>
                        <a:rPr kumimoji="0" lang="en-US" sz="2400" b="1" i="1" u="none" strike="noStrike" cap="none" normalizeH="0" baseline="0" smtClean="0">
                          <a:ln>
                            <a:noFill/>
                          </a:ln>
                          <a:solidFill>
                            <a:srgbClr val="FFFFFF"/>
                          </a:solidFill>
                          <a:effectLst/>
                          <a:latin typeface="Calibri" pitchFamily="34" charset="0"/>
                          <a:ea typeface="ＭＳ Ｐゴシック" pitchFamily="17" charset="-128"/>
                        </a:rPr>
                        <a:t>)</a:t>
                      </a:r>
                      <a:endParaRPr kumimoji="0" lang="en-US" sz="3200" b="1" i="0" u="none" strike="noStrike" cap="none" normalizeH="0" baseline="-25000" smtClean="0">
                        <a:ln>
                          <a:noFill/>
                        </a:ln>
                        <a:solidFill>
                          <a:srgbClr val="FFFFFF"/>
                        </a:solidFill>
                        <a:effectLst/>
                        <a:latin typeface="Calibri" pitchFamily="34" charset="0"/>
                        <a:ea typeface="ＭＳ Ｐゴシック" pitchFamily="17"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ＭＳ Ｐゴシック" pitchFamily="17" charset="-128"/>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ＭＳ Ｐゴシック" pitchFamily="17" charset="-128"/>
                        </a:rPr>
                        <a:t>Very Soft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ＭＳ Ｐゴシック" pitchFamily="17" charset="-128"/>
                        </a:rPr>
                        <a:t>0 – 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ＭＳ Ｐゴシック" pitchFamily="17" charset="-128"/>
                        </a:rPr>
                        <a:t>&lt; 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ＭＳ Ｐゴシック" pitchFamily="17" charset="-128"/>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ＭＳ Ｐゴシック" pitchFamily="17" charset="-128"/>
                        </a:rPr>
                        <a:t>Soft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ＭＳ Ｐゴシック" pitchFamily="17" charset="-128"/>
                        </a:rPr>
                        <a:t>2 – 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ＭＳ Ｐゴシック" pitchFamily="17" charset="-128"/>
                        </a:rPr>
                        <a:t>25 – 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ＭＳ Ｐゴシック" pitchFamily="17" charset="-128"/>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ＭＳ Ｐゴシック" pitchFamily="17" charset="-128"/>
                        </a:rPr>
                        <a:t>Medium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ＭＳ Ｐゴシック" pitchFamily="17" charset="-128"/>
                        </a:rPr>
                        <a:t>4 – 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ＭＳ Ｐゴシック" pitchFamily="17" charset="-128"/>
                        </a:rPr>
                        <a:t>50 – 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ＭＳ Ｐゴシック" pitchFamily="17" charset="-128"/>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ＭＳ Ｐゴシック" pitchFamily="17" charset="-128"/>
                        </a:rPr>
                        <a:t>Stiff</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ＭＳ Ｐゴシック" pitchFamily="17" charset="-128"/>
                        </a:rPr>
                        <a:t>8 – 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ＭＳ Ｐゴシック" pitchFamily="17" charset="-128"/>
                        </a:rPr>
                        <a:t>100 – 200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ＭＳ Ｐゴシック" pitchFamily="17" charset="-128"/>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ＭＳ Ｐゴシック" pitchFamily="17" charset="-128"/>
                        </a:rPr>
                        <a:t>Very Stiff</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ＭＳ Ｐゴシック" pitchFamily="17" charset="-128"/>
                        </a:rPr>
                        <a:t>15 – 30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ＭＳ Ｐゴシック" pitchFamily="17" charset="-128"/>
                        </a:rPr>
                        <a:t>200 – 400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ＭＳ Ｐゴシック" pitchFamily="17" charset="-128"/>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ＭＳ Ｐゴシック" pitchFamily="17" charset="-128"/>
                        </a:rPr>
                        <a:t>Hard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ＭＳ Ｐゴシック" pitchFamily="17" charset="-128"/>
                        </a:rPr>
                        <a:t>&gt; 30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34" charset="0"/>
                          <a:ea typeface="ＭＳ Ｐゴシック" pitchFamily="17" charset="-128"/>
                        </a:rPr>
                        <a:t>&gt; 400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
        <p:nvSpPr>
          <p:cNvPr id="142380" name="TextBox 4"/>
          <p:cNvSpPr txBox="1">
            <a:spLocks noChangeArrowheads="1"/>
          </p:cNvSpPr>
          <p:nvPr/>
        </p:nvSpPr>
        <p:spPr bwMode="auto">
          <a:xfrm>
            <a:off x="1295400" y="5334000"/>
            <a:ext cx="6248400" cy="1200150"/>
          </a:xfrm>
          <a:prstGeom prst="rect">
            <a:avLst/>
          </a:prstGeom>
          <a:noFill/>
          <a:ln w="9525">
            <a:noFill/>
            <a:miter lim="800000"/>
            <a:headEnd/>
            <a:tailEnd/>
          </a:ln>
        </p:spPr>
        <p:txBody>
          <a:bodyPr>
            <a:spAutoFit/>
          </a:bodyPr>
          <a:lstStyle/>
          <a:p>
            <a:r>
              <a:rPr lang="en-US" sz="2400">
                <a:latin typeface="Calibri" pitchFamily="34" charset="0"/>
              </a:rPr>
              <a:t>Correlation for clays is less reliable and therefore to find out the in-situ strength of clays </a:t>
            </a:r>
            <a:r>
              <a:rPr lang="en-US" sz="2400" b="1">
                <a:latin typeface="Calibri" pitchFamily="34" charset="0"/>
              </a:rPr>
              <a:t>Field Vane Shear</a:t>
            </a:r>
            <a:r>
              <a:rPr lang="en-US" sz="2400">
                <a:latin typeface="Calibri" pitchFamily="34" charset="0"/>
              </a:rPr>
              <a:t> is used</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noChangeArrowheads="1"/>
          </p:cNvSpPr>
          <p:nvPr>
            <p:ph type="title"/>
          </p:nvPr>
        </p:nvSpPr>
        <p:spPr/>
        <p:txBody>
          <a:bodyPr/>
          <a:lstStyle/>
          <a:p>
            <a:r>
              <a:rPr lang="en-US" sz="3600" smtClean="0">
                <a:latin typeface="Calibri" pitchFamily="34" charset="0"/>
              </a:rPr>
              <a:t>N values &amp; Relative Density of sand</a:t>
            </a:r>
          </a:p>
        </p:txBody>
      </p:sp>
      <p:graphicFrame>
        <p:nvGraphicFramePr>
          <p:cNvPr id="81923" name="Group 3"/>
          <p:cNvGraphicFramePr>
            <a:graphicFrameLocks noGrp="1"/>
          </p:cNvGraphicFramePr>
          <p:nvPr>
            <p:ph type="tbl" idx="1"/>
          </p:nvPr>
        </p:nvGraphicFramePr>
        <p:xfrm>
          <a:off x="1828800" y="1600200"/>
          <a:ext cx="4953000" cy="4525963"/>
        </p:xfrm>
        <a:graphic>
          <a:graphicData uri="http://schemas.openxmlformats.org/drawingml/2006/table">
            <a:tbl>
              <a:tblPr/>
              <a:tblGrid>
                <a:gridCol w="2057400"/>
                <a:gridCol w="2895600"/>
              </a:tblGrid>
              <a:tr h="75565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9900FF"/>
                          </a:solidFill>
                          <a:effectLst/>
                          <a:latin typeface="Arial" charset="0"/>
                        </a:rPr>
                        <a:t>N-value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9900FF"/>
                          </a:solidFill>
                          <a:effectLst/>
                          <a:latin typeface="Arial" charset="0"/>
                        </a:rPr>
                        <a:t>Relative Density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2475">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accent2"/>
                          </a:solidFill>
                          <a:effectLst/>
                          <a:latin typeface="Arial" charset="0"/>
                        </a:rPr>
                        <a:t>Below 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accent2"/>
                          </a:solidFill>
                          <a:effectLst/>
                          <a:latin typeface="Arial" charset="0"/>
                        </a:rPr>
                        <a:t>Very Loose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565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accent2"/>
                          </a:solidFill>
                          <a:effectLst/>
                          <a:latin typeface="Arial" charset="0"/>
                        </a:rPr>
                        <a:t>4-10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accent2"/>
                          </a:solidFill>
                          <a:effectLst/>
                          <a:latin typeface="Arial" charset="0"/>
                        </a:rPr>
                        <a:t>Loose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4063">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accent2"/>
                          </a:solidFill>
                          <a:effectLst/>
                          <a:latin typeface="Arial" charset="0"/>
                        </a:rPr>
                        <a:t>10-30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accent2"/>
                          </a:solidFill>
                          <a:effectLst/>
                          <a:latin typeface="Arial" charset="0"/>
                        </a:rPr>
                        <a:t>Medium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2475">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accent2"/>
                          </a:solidFill>
                          <a:effectLst/>
                          <a:latin typeface="Arial" charset="0"/>
                        </a:rPr>
                        <a:t>30-50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accent2"/>
                          </a:solidFill>
                          <a:effectLst/>
                          <a:latin typeface="Arial" charset="0"/>
                        </a:rPr>
                        <a:t>Dense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565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accent2"/>
                          </a:solidFill>
                          <a:effectLst/>
                          <a:latin typeface="Arial" charset="0"/>
                        </a:rPr>
                        <a:t>Over 50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accent2"/>
                          </a:solidFill>
                          <a:effectLst/>
                          <a:latin typeface="Arial" charset="0"/>
                        </a:rPr>
                        <a:t>Very Dense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noGrp="1" noChangeArrowheads="1"/>
          </p:cNvSpPr>
          <p:nvPr>
            <p:ph type="title"/>
          </p:nvPr>
        </p:nvSpPr>
        <p:spPr/>
        <p:txBody>
          <a:bodyPr/>
          <a:lstStyle/>
          <a:p>
            <a:endParaRPr lang="en-US" sz="4000" smtClean="0">
              <a:latin typeface="Calibri" pitchFamily="34" charset="0"/>
            </a:endParaRPr>
          </a:p>
        </p:txBody>
      </p:sp>
      <p:sp>
        <p:nvSpPr>
          <p:cNvPr id="144386" name="Table Placeholder 5"/>
          <p:cNvSpPr>
            <a:spLocks noGrp="1" noTextEdit="1"/>
          </p:cNvSpPr>
          <p:nvPr>
            <p:ph type="tbl" idx="1"/>
          </p:nvPr>
        </p:nvSpPr>
        <p:spPr>
          <a:xfrm>
            <a:off x="609600" y="1524000"/>
            <a:ext cx="8229600" cy="4525963"/>
          </a:xfrm>
        </p:spPr>
      </p:sp>
      <p:sp>
        <p:nvSpPr>
          <p:cNvPr id="144387" name="Text Box 29"/>
          <p:cNvSpPr txBox="1">
            <a:spLocks noChangeArrowheads="1"/>
          </p:cNvSpPr>
          <p:nvPr/>
        </p:nvSpPr>
        <p:spPr bwMode="auto">
          <a:xfrm>
            <a:off x="7162800" y="2895600"/>
            <a:ext cx="1295400" cy="457200"/>
          </a:xfrm>
          <a:prstGeom prst="rect">
            <a:avLst/>
          </a:prstGeom>
          <a:noFill/>
          <a:ln w="9525">
            <a:noFill/>
            <a:miter lim="800000"/>
            <a:headEnd/>
            <a:tailEnd/>
          </a:ln>
        </p:spPr>
        <p:txBody>
          <a:bodyPr>
            <a:spAutoFit/>
          </a:bodyPr>
          <a:lstStyle/>
          <a:p>
            <a:pPr>
              <a:spcBef>
                <a:spcPct val="50000"/>
              </a:spcBef>
            </a:pPr>
            <a:r>
              <a:rPr lang="en-US" sz="2400">
                <a:solidFill>
                  <a:srgbClr val="9900FF"/>
                </a:solidFill>
                <a:hlinkClick r:id="rId2" action="ppaction://hlinkfile"/>
              </a:rPr>
              <a:t>VIDEO</a:t>
            </a:r>
            <a:endParaRPr lang="en-US" sz="2400">
              <a:solidFill>
                <a:srgbClr val="9900FF"/>
              </a:solidFill>
            </a:endParaRPr>
          </a:p>
        </p:txBody>
      </p:sp>
      <p:sp>
        <p:nvSpPr>
          <p:cNvPr id="144388" name="AutoShape 30">
            <a:hlinkClick r:id="rId3" action="ppaction://hlinksldjump"/>
          </p:cNvPr>
          <p:cNvSpPr>
            <a:spLocks noChangeArrowheads="1"/>
          </p:cNvSpPr>
          <p:nvPr/>
        </p:nvSpPr>
        <p:spPr bwMode="auto">
          <a:xfrm>
            <a:off x="7315200" y="4800600"/>
            <a:ext cx="1219200" cy="12192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le 1"/>
          <p:cNvSpPr>
            <a:spLocks noGrp="1"/>
          </p:cNvSpPr>
          <p:nvPr>
            <p:ph type="title"/>
          </p:nvPr>
        </p:nvSpPr>
        <p:spPr/>
        <p:txBody>
          <a:bodyPr/>
          <a:lstStyle/>
          <a:p>
            <a:r>
              <a:rPr lang="en-US" smtClean="0">
                <a:latin typeface="Calibri" pitchFamily="34" charset="0"/>
              </a:rPr>
              <a:t>N-values &amp; Consistency of Cohesive Soils</a:t>
            </a:r>
          </a:p>
        </p:txBody>
      </p:sp>
      <p:graphicFrame>
        <p:nvGraphicFramePr>
          <p:cNvPr id="4" name="Group 3"/>
          <p:cNvGraphicFramePr>
            <a:graphicFrameLocks noGrp="1"/>
          </p:cNvGraphicFramePr>
          <p:nvPr>
            <p:ph type="tbl" idx="1"/>
          </p:nvPr>
        </p:nvGraphicFramePr>
        <p:xfrm>
          <a:off x="457200" y="1600200"/>
          <a:ext cx="4343400" cy="4525963"/>
        </p:xfrm>
        <a:graphic>
          <a:graphicData uri="http://schemas.openxmlformats.org/drawingml/2006/table">
            <a:tbl>
              <a:tblPr/>
              <a:tblGrid>
                <a:gridCol w="1905000"/>
                <a:gridCol w="2438400"/>
              </a:tblGrid>
              <a:tr h="6477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rgbClr val="9900FF"/>
                          </a:solidFill>
                          <a:effectLst/>
                          <a:latin typeface="Arial" charset="0"/>
                        </a:rPr>
                        <a:t>N-value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9900FF"/>
                          </a:solidFill>
                          <a:effectLst/>
                          <a:latin typeface="Arial" charset="0"/>
                        </a:rPr>
                        <a:t>Consistency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4525">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accent2"/>
                          </a:solidFill>
                          <a:effectLst/>
                          <a:latin typeface="Arial" charset="0"/>
                        </a:rPr>
                        <a:t>Below 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accent2"/>
                          </a:solidFill>
                          <a:effectLst/>
                          <a:latin typeface="Arial" charset="0"/>
                        </a:rPr>
                        <a:t>Very soft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7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accent2"/>
                          </a:solidFill>
                          <a:effectLst/>
                          <a:latin typeface="Arial" charset="0"/>
                        </a:rPr>
                        <a:t>2-4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accent2"/>
                          </a:solidFill>
                          <a:effectLst/>
                          <a:latin typeface="Arial" charset="0"/>
                        </a:rPr>
                        <a:t>Soft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6113">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accent2"/>
                          </a:solidFill>
                          <a:effectLst/>
                          <a:latin typeface="Arial" charset="0"/>
                        </a:rPr>
                        <a:t>4-8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accent2"/>
                          </a:solidFill>
                          <a:effectLst/>
                          <a:latin typeface="Arial" charset="0"/>
                        </a:rPr>
                        <a:t>Medium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7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accent2"/>
                          </a:solidFill>
                          <a:effectLst/>
                          <a:latin typeface="Arial" charset="0"/>
                        </a:rPr>
                        <a:t>8-15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accent2"/>
                          </a:solidFill>
                          <a:effectLst/>
                          <a:latin typeface="Arial" charset="0"/>
                        </a:rPr>
                        <a:t>Stiff</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4525">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accent2"/>
                          </a:solidFill>
                          <a:effectLst/>
                          <a:latin typeface="Arial" charset="0"/>
                        </a:rPr>
                        <a:t>15-30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accent2"/>
                          </a:solidFill>
                          <a:effectLst/>
                          <a:latin typeface="Arial" charset="0"/>
                        </a:rPr>
                        <a:t>Very Stiff</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7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accent2"/>
                          </a:solidFill>
                          <a:effectLst/>
                          <a:latin typeface="Arial" charset="0"/>
                        </a:rPr>
                        <a:t>Over 30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accent2"/>
                          </a:solidFill>
                          <a:effectLst/>
                          <a:latin typeface="Arial" charset="0"/>
                        </a:rPr>
                        <a:t>Hard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itle 1"/>
          <p:cNvSpPr>
            <a:spLocks noGrp="1"/>
          </p:cNvSpPr>
          <p:nvPr>
            <p:ph type="title"/>
          </p:nvPr>
        </p:nvSpPr>
        <p:spPr/>
        <p:txBody>
          <a:bodyPr/>
          <a:lstStyle/>
          <a:p>
            <a:r>
              <a:rPr lang="en-US" smtClean="0">
                <a:latin typeface="Calibri" pitchFamily="34" charset="0"/>
              </a:rPr>
              <a:t>Static Cone Penetration Test (SCPT)</a:t>
            </a:r>
          </a:p>
        </p:txBody>
      </p:sp>
      <p:sp>
        <p:nvSpPr>
          <p:cNvPr id="3" name="Content Placeholder 2"/>
          <p:cNvSpPr>
            <a:spLocks noGrp="1"/>
          </p:cNvSpPr>
          <p:nvPr>
            <p:ph idx="1"/>
          </p:nvPr>
        </p:nvSpPr>
        <p:spPr/>
        <p:txBody>
          <a:bodyPr>
            <a:normAutofit/>
          </a:bodyPr>
          <a:lstStyle/>
          <a:p>
            <a:pPr>
              <a:lnSpc>
                <a:spcPct val="70000"/>
              </a:lnSpc>
            </a:pPr>
            <a:r>
              <a:rPr lang="en-US" sz="3000" smtClean="0">
                <a:latin typeface="Calibri" pitchFamily="34" charset="0"/>
              </a:rPr>
              <a:t>IS: 4968 (Part-III)-1976—Method for subsurface sounding for soils—Part III Static cone penetration test</a:t>
            </a:r>
          </a:p>
          <a:p>
            <a:pPr>
              <a:lnSpc>
                <a:spcPct val="70000"/>
              </a:lnSpc>
            </a:pPr>
            <a:r>
              <a:rPr lang="en-US" sz="3000" smtClean="0">
                <a:latin typeface="Calibri" pitchFamily="34" charset="0"/>
              </a:rPr>
              <a:t>To find in-situ penetration resistance of soils</a:t>
            </a:r>
          </a:p>
          <a:p>
            <a:pPr>
              <a:lnSpc>
                <a:spcPct val="70000"/>
              </a:lnSpc>
            </a:pPr>
            <a:r>
              <a:rPr lang="en-US" sz="3000" smtClean="0">
                <a:latin typeface="Calibri" pitchFamily="34" charset="0"/>
              </a:rPr>
              <a:t>Determining bearing capacity of soil at various depths</a:t>
            </a:r>
          </a:p>
          <a:p>
            <a:pPr>
              <a:lnSpc>
                <a:spcPct val="70000"/>
              </a:lnSpc>
            </a:pPr>
            <a:r>
              <a:rPr lang="en-US" sz="3000" smtClean="0">
                <a:latin typeface="Calibri" pitchFamily="34" charset="0"/>
              </a:rPr>
              <a:t>Skin friction values for piles</a:t>
            </a:r>
          </a:p>
          <a:p>
            <a:pPr>
              <a:lnSpc>
                <a:spcPct val="70000"/>
              </a:lnSpc>
            </a:pPr>
            <a:r>
              <a:rPr lang="en-US" sz="3000" smtClean="0">
                <a:latin typeface="Calibri" pitchFamily="34" charset="0"/>
              </a:rPr>
              <a:t>Most successful in soft or loose soils like silty sands, loose sands, layered deposits of sands, silts and clays as well as in clayey deposits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lstStyle/>
          <a:p>
            <a:r>
              <a:rPr lang="en-US" b="1" smtClean="0">
                <a:latin typeface="Calibri" pitchFamily="34" charset="0"/>
              </a:rPr>
              <a:t>For Railways</a:t>
            </a:r>
            <a:endParaRPr lang="en-US" smtClean="0">
              <a:latin typeface="Calibri" pitchFamily="34" charset="0"/>
            </a:endParaRPr>
          </a:p>
        </p:txBody>
      </p:sp>
      <p:sp>
        <p:nvSpPr>
          <p:cNvPr id="26627" name="Content Placeholder 2"/>
          <p:cNvSpPr>
            <a:spLocks noGrp="1"/>
          </p:cNvSpPr>
          <p:nvPr>
            <p:ph idx="1"/>
          </p:nvPr>
        </p:nvSpPr>
        <p:spPr/>
        <p:txBody>
          <a:bodyPr rtlCol="0">
            <a:normAutofit fontScale="92500" lnSpcReduction="10000"/>
          </a:bodyPr>
          <a:lstStyle/>
          <a:p>
            <a:pPr fontAlgn="auto">
              <a:spcAft>
                <a:spcPts val="0"/>
              </a:spcAft>
              <a:buClr>
                <a:schemeClr val="accent1">
                  <a:lumMod val="60000"/>
                  <a:lumOff val="40000"/>
                </a:schemeClr>
              </a:buClr>
              <a:defRPr/>
            </a:pPr>
            <a:r>
              <a:rPr lang="en-US">
                <a:solidFill>
                  <a:schemeClr val="tx1">
                    <a:lumMod val="65000"/>
                    <a:lumOff val="35000"/>
                  </a:schemeClr>
                </a:solidFill>
                <a:latin typeface="Arial" charset="0"/>
                <a:ea typeface="+mn-ea"/>
              </a:rPr>
              <a:t>Geotechnical investigation is required to decide/  change in alignment, if required to avoid major problems during and after construction.</a:t>
            </a:r>
          </a:p>
          <a:p>
            <a:pPr fontAlgn="auto">
              <a:spcAft>
                <a:spcPts val="0"/>
              </a:spcAft>
              <a:buClr>
                <a:schemeClr val="accent1">
                  <a:lumMod val="60000"/>
                  <a:lumOff val="40000"/>
                </a:schemeClr>
              </a:buClr>
              <a:defRPr/>
            </a:pPr>
            <a:r>
              <a:rPr lang="en-US">
                <a:solidFill>
                  <a:schemeClr val="tx1">
                    <a:lumMod val="65000"/>
                    <a:lumOff val="35000"/>
                  </a:schemeClr>
                </a:solidFill>
                <a:latin typeface="Arial" charset="0"/>
                <a:ea typeface="+mn-ea"/>
              </a:rPr>
              <a:t>To achieve economy in construction </a:t>
            </a:r>
          </a:p>
          <a:p>
            <a:pPr fontAlgn="auto">
              <a:spcAft>
                <a:spcPts val="0"/>
              </a:spcAft>
              <a:buClr>
                <a:schemeClr val="accent1">
                  <a:lumMod val="60000"/>
                  <a:lumOff val="40000"/>
                </a:schemeClr>
              </a:buClr>
              <a:defRPr/>
            </a:pPr>
            <a:r>
              <a:rPr lang="en-US">
                <a:solidFill>
                  <a:schemeClr val="tx1">
                    <a:lumMod val="65000"/>
                    <a:lumOff val="35000"/>
                  </a:schemeClr>
                </a:solidFill>
                <a:latin typeface="Arial" charset="0"/>
                <a:ea typeface="+mn-ea"/>
              </a:rPr>
              <a:t>Reduction in track maintenance during service</a:t>
            </a:r>
          </a:p>
          <a:p>
            <a:pPr fontAlgn="auto">
              <a:spcAft>
                <a:spcPts val="0"/>
              </a:spcAft>
              <a:buClr>
                <a:schemeClr val="accent1">
                  <a:lumMod val="60000"/>
                  <a:lumOff val="40000"/>
                </a:schemeClr>
              </a:buClr>
              <a:defRPr/>
            </a:pPr>
            <a:r>
              <a:rPr lang="en-US">
                <a:solidFill>
                  <a:schemeClr val="tx1">
                    <a:lumMod val="65000"/>
                    <a:lumOff val="35000"/>
                  </a:schemeClr>
                </a:solidFill>
                <a:latin typeface="Arial" charset="0"/>
                <a:ea typeface="+mn-ea"/>
              </a:rPr>
              <a:t>Inadequate geotechnical investigation leads to problems during construction &amp; unstable formation</a:t>
            </a:r>
          </a:p>
          <a:p>
            <a:pPr fontAlgn="auto">
              <a:spcAft>
                <a:spcPts val="0"/>
              </a:spcAft>
              <a:buClr>
                <a:schemeClr val="accent1">
                  <a:lumMod val="60000"/>
                  <a:lumOff val="40000"/>
                </a:schemeClr>
              </a:buClr>
              <a:defRPr/>
            </a:pPr>
            <a:r>
              <a:rPr lang="en-US">
                <a:solidFill>
                  <a:schemeClr val="tx1">
                    <a:lumMod val="65000"/>
                    <a:lumOff val="35000"/>
                  </a:schemeClr>
                </a:solidFill>
                <a:latin typeface="Arial" charset="0"/>
                <a:ea typeface="+mn-ea"/>
              </a:rPr>
              <a:t>Therefore, geotechnical investigation has been made obligatory in Engineering Code (para 409E, 424E, 425E &amp; 528E).</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1"/>
          <p:cNvSpPr>
            <a:spLocks noGrp="1"/>
          </p:cNvSpPr>
          <p:nvPr>
            <p:ph type="title"/>
          </p:nvPr>
        </p:nvSpPr>
        <p:spPr/>
        <p:txBody>
          <a:bodyPr/>
          <a:lstStyle/>
          <a:p>
            <a:r>
              <a:rPr lang="en-US" smtClean="0">
                <a:latin typeface="Calibri" pitchFamily="34" charset="0"/>
              </a:rPr>
              <a:t>Static Cone Penetration Test (SCPT)</a:t>
            </a:r>
          </a:p>
        </p:txBody>
      </p:sp>
      <p:sp>
        <p:nvSpPr>
          <p:cNvPr id="147458" name="Content Placeholder 2"/>
          <p:cNvSpPr>
            <a:spLocks noGrp="1"/>
          </p:cNvSpPr>
          <p:nvPr>
            <p:ph idx="1"/>
          </p:nvPr>
        </p:nvSpPr>
        <p:spPr/>
        <p:txBody>
          <a:bodyPr/>
          <a:lstStyle/>
          <a:p>
            <a:r>
              <a:rPr lang="en-US" smtClean="0">
                <a:latin typeface="Calibri" pitchFamily="34" charset="0"/>
              </a:rPr>
              <a:t>Typical test for a depth of 15-20 m can be completed in a day – very fast method</a:t>
            </a:r>
          </a:p>
          <a:p>
            <a:r>
              <a:rPr lang="en-US" smtClean="0">
                <a:latin typeface="Calibri" pitchFamily="34" charset="0"/>
              </a:rPr>
              <a:t>Equipment consists of </a:t>
            </a:r>
          </a:p>
          <a:p>
            <a:pPr lvl="1"/>
            <a:r>
              <a:rPr lang="en-US" smtClean="0">
                <a:latin typeface="Calibri" pitchFamily="34" charset="0"/>
              </a:rPr>
              <a:t>steel cone</a:t>
            </a:r>
          </a:p>
          <a:p>
            <a:pPr lvl="1"/>
            <a:r>
              <a:rPr lang="en-US" smtClean="0">
                <a:latin typeface="Calibri" pitchFamily="34" charset="0"/>
              </a:rPr>
              <a:t>friction jacket</a:t>
            </a:r>
          </a:p>
          <a:p>
            <a:pPr lvl="1"/>
            <a:r>
              <a:rPr lang="en-US" smtClean="0">
                <a:latin typeface="Calibri" pitchFamily="34" charset="0"/>
              </a:rPr>
              <a:t>sounding rod</a:t>
            </a:r>
          </a:p>
          <a:p>
            <a:pPr lvl="1"/>
            <a:r>
              <a:rPr lang="en-US" smtClean="0">
                <a:latin typeface="Calibri" pitchFamily="34" charset="0"/>
              </a:rPr>
              <a:t>mantle tube </a:t>
            </a:r>
          </a:p>
          <a:p>
            <a:pPr lvl="1"/>
            <a:r>
              <a:rPr lang="en-US" smtClean="0">
                <a:latin typeface="Calibri" pitchFamily="34" charset="0"/>
              </a:rPr>
              <a:t>driving mechanism and measuring equipment</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itle 1"/>
          <p:cNvSpPr>
            <a:spLocks noGrp="1"/>
          </p:cNvSpPr>
          <p:nvPr>
            <p:ph type="title"/>
          </p:nvPr>
        </p:nvSpPr>
        <p:spPr/>
        <p:txBody>
          <a:bodyPr/>
          <a:lstStyle/>
          <a:p>
            <a:r>
              <a:rPr lang="en-US" smtClean="0">
                <a:latin typeface="Calibri" pitchFamily="34" charset="0"/>
              </a:rPr>
              <a:t>Static Cone Penetration Test (SCPT)</a:t>
            </a:r>
          </a:p>
        </p:txBody>
      </p:sp>
      <p:sp>
        <p:nvSpPr>
          <p:cNvPr id="3" name="Content Placeholder 2"/>
          <p:cNvSpPr>
            <a:spLocks noGrp="1"/>
          </p:cNvSpPr>
          <p:nvPr>
            <p:ph idx="1"/>
          </p:nvPr>
        </p:nvSpPr>
        <p:spPr/>
        <p:txBody>
          <a:bodyPr>
            <a:normAutofit/>
          </a:bodyPr>
          <a:lstStyle/>
          <a:p>
            <a:pPr>
              <a:lnSpc>
                <a:spcPct val="60000"/>
              </a:lnSpc>
            </a:pPr>
            <a:r>
              <a:rPr lang="en-US" sz="2600" smtClean="0">
                <a:latin typeface="Calibri" pitchFamily="34" charset="0"/>
              </a:rPr>
              <a:t>Steel cone shall be of steel with tip hardened</a:t>
            </a:r>
          </a:p>
          <a:p>
            <a:pPr>
              <a:lnSpc>
                <a:spcPct val="60000"/>
              </a:lnSpc>
            </a:pPr>
            <a:r>
              <a:rPr lang="en-US" sz="2600" smtClean="0">
                <a:latin typeface="Calibri" pitchFamily="34" charset="0"/>
              </a:rPr>
              <a:t>Apex angle of 60° ± 15′</a:t>
            </a:r>
          </a:p>
          <a:p>
            <a:pPr>
              <a:lnSpc>
                <a:spcPct val="60000"/>
              </a:lnSpc>
            </a:pPr>
            <a:r>
              <a:rPr lang="en-US" sz="2600" smtClean="0">
                <a:latin typeface="Calibri" pitchFamily="34" charset="0"/>
              </a:rPr>
              <a:t>Overall base diameter of 35.7 mm giving a cross-sectional area of 10 cm</a:t>
            </a:r>
            <a:r>
              <a:rPr lang="en-US" sz="2600" baseline="30000" smtClean="0">
                <a:latin typeface="Calibri" pitchFamily="34" charset="0"/>
              </a:rPr>
              <a:t>2</a:t>
            </a:r>
            <a:r>
              <a:rPr lang="en-US" sz="2600" smtClean="0">
                <a:latin typeface="Calibri" pitchFamily="34" charset="0"/>
              </a:rPr>
              <a:t>. </a:t>
            </a:r>
          </a:p>
          <a:p>
            <a:pPr>
              <a:lnSpc>
                <a:spcPct val="60000"/>
              </a:lnSpc>
            </a:pPr>
            <a:r>
              <a:rPr lang="en-US" sz="2600" smtClean="0">
                <a:latin typeface="Calibri" pitchFamily="34" charset="0"/>
              </a:rPr>
              <a:t>Friction jacket of high carbon steel</a:t>
            </a:r>
          </a:p>
          <a:p>
            <a:pPr>
              <a:lnSpc>
                <a:spcPct val="60000"/>
              </a:lnSpc>
            </a:pPr>
            <a:r>
              <a:rPr lang="en-US" sz="2600" smtClean="0">
                <a:latin typeface="Calibri" pitchFamily="34" charset="0"/>
              </a:rPr>
              <a:t>Sounding rod – steel rod of 15 mm diameter</a:t>
            </a:r>
          </a:p>
          <a:p>
            <a:pPr>
              <a:lnSpc>
                <a:spcPct val="60000"/>
              </a:lnSpc>
            </a:pPr>
            <a:r>
              <a:rPr lang="en-US" sz="2600" smtClean="0">
                <a:latin typeface="Calibri" pitchFamily="34" charset="0"/>
              </a:rPr>
              <a:t>Additional rods each of 1m length</a:t>
            </a:r>
          </a:p>
          <a:p>
            <a:pPr>
              <a:lnSpc>
                <a:spcPct val="60000"/>
              </a:lnSpc>
            </a:pPr>
            <a:r>
              <a:rPr lang="en-US" sz="2600" smtClean="0">
                <a:latin typeface="Calibri" pitchFamily="34" charset="0"/>
              </a:rPr>
              <a:t>For engine driven equipment – rate of travel 10 – 15 mm per second</a:t>
            </a:r>
          </a:p>
          <a:p>
            <a:pPr>
              <a:lnSpc>
                <a:spcPct val="60000"/>
              </a:lnSpc>
            </a:pPr>
            <a:r>
              <a:rPr lang="en-US" sz="2600" smtClean="0">
                <a:latin typeface="Calibri" pitchFamily="34" charset="0"/>
              </a:rPr>
              <a:t>Hydraulic pressure gauges or proving ring</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Title 1"/>
          <p:cNvSpPr>
            <a:spLocks noGrp="1"/>
          </p:cNvSpPr>
          <p:nvPr>
            <p:ph type="title"/>
          </p:nvPr>
        </p:nvSpPr>
        <p:spPr>
          <a:xfrm>
            <a:off x="838200" y="1752600"/>
            <a:ext cx="2895600" cy="2438400"/>
          </a:xfrm>
        </p:spPr>
        <p:txBody>
          <a:bodyPr/>
          <a:lstStyle/>
          <a:p>
            <a:r>
              <a:rPr lang="en-US" sz="3200" smtClean="0">
                <a:latin typeface="Calibri" pitchFamily="34" charset="0"/>
              </a:rPr>
              <a:t>Cone Assembly and Friction Jacket for SCPT (IS)</a:t>
            </a:r>
          </a:p>
        </p:txBody>
      </p:sp>
      <p:pic>
        <p:nvPicPr>
          <p:cNvPr id="149506" name="Picture 2"/>
          <p:cNvPicPr>
            <a:picLocks noChangeAspect="1" noChangeArrowheads="1"/>
          </p:cNvPicPr>
          <p:nvPr/>
        </p:nvPicPr>
        <p:blipFill>
          <a:blip r:embed="rId2" cstate="print"/>
          <a:srcRect/>
          <a:stretch>
            <a:fillRect/>
          </a:stretch>
        </p:blipFill>
        <p:spPr bwMode="auto">
          <a:xfrm>
            <a:off x="3657600" y="1143000"/>
            <a:ext cx="5295900" cy="5248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p:cNvSpPr>
            <a:spLocks noGrp="1"/>
          </p:cNvSpPr>
          <p:nvPr>
            <p:ph type="title"/>
          </p:nvPr>
        </p:nvSpPr>
        <p:spPr/>
        <p:txBody>
          <a:bodyPr/>
          <a:lstStyle/>
          <a:p>
            <a:r>
              <a:rPr lang="en-US" smtClean="0">
                <a:latin typeface="Calibri" pitchFamily="34" charset="0"/>
              </a:rPr>
              <a:t>Static Cone Penetration Test (SCPT)</a:t>
            </a:r>
          </a:p>
        </p:txBody>
      </p:sp>
      <p:sp>
        <p:nvSpPr>
          <p:cNvPr id="3" name="Content Placeholder 2"/>
          <p:cNvSpPr>
            <a:spLocks noGrp="1"/>
          </p:cNvSpPr>
          <p:nvPr>
            <p:ph idx="1"/>
          </p:nvPr>
        </p:nvSpPr>
        <p:spPr/>
        <p:txBody>
          <a:bodyPr>
            <a:normAutofit/>
          </a:bodyPr>
          <a:lstStyle/>
          <a:p>
            <a:pPr>
              <a:lnSpc>
                <a:spcPct val="60000"/>
              </a:lnSpc>
            </a:pPr>
            <a:r>
              <a:rPr lang="en-US" sz="2300" smtClean="0">
                <a:latin typeface="Calibri" pitchFamily="34" charset="0"/>
              </a:rPr>
              <a:t>Determining the frictional resistance</a:t>
            </a:r>
          </a:p>
          <a:p>
            <a:pPr lvl="1">
              <a:lnSpc>
                <a:spcPct val="60000"/>
              </a:lnSpc>
            </a:pPr>
            <a:r>
              <a:rPr lang="en-US" sz="2000" smtClean="0">
                <a:latin typeface="Calibri" pitchFamily="34" charset="0"/>
              </a:rPr>
              <a:t>By pushing the cone</a:t>
            </a:r>
          </a:p>
          <a:p>
            <a:pPr lvl="1">
              <a:lnSpc>
                <a:spcPct val="60000"/>
              </a:lnSpc>
            </a:pPr>
            <a:r>
              <a:rPr lang="en-US" sz="2000" smtClean="0">
                <a:latin typeface="Calibri" pitchFamily="34" charset="0"/>
              </a:rPr>
              <a:t>Then by pushing the cone and friction Jacket assembly</a:t>
            </a:r>
          </a:p>
          <a:p>
            <a:pPr>
              <a:lnSpc>
                <a:spcPct val="60000"/>
              </a:lnSpc>
            </a:pPr>
            <a:r>
              <a:rPr lang="en-US" sz="2300" smtClean="0">
                <a:latin typeface="Calibri" pitchFamily="34" charset="0"/>
              </a:rPr>
              <a:t>Results presented graphically</a:t>
            </a:r>
          </a:p>
          <a:p>
            <a:pPr lvl="1">
              <a:lnSpc>
                <a:spcPct val="60000"/>
              </a:lnSpc>
              <a:buFont typeface="Wingdings" pitchFamily="2" charset="2"/>
              <a:buChar char="§"/>
            </a:pPr>
            <a:r>
              <a:rPr lang="en-US" sz="2000" smtClean="0">
                <a:latin typeface="Calibri" pitchFamily="34" charset="0"/>
              </a:rPr>
              <a:t>Graph 1 – Cone resistance in kN/m</a:t>
            </a:r>
            <a:r>
              <a:rPr lang="en-US" sz="2000" baseline="30000" smtClean="0">
                <a:latin typeface="Calibri" pitchFamily="34" charset="0"/>
              </a:rPr>
              <a:t>2 </a:t>
            </a:r>
            <a:r>
              <a:rPr lang="en-US" sz="2000" smtClean="0">
                <a:latin typeface="Calibri" pitchFamily="34" charset="0"/>
              </a:rPr>
              <a:t>with depth in meters</a:t>
            </a:r>
          </a:p>
          <a:p>
            <a:pPr lvl="1">
              <a:lnSpc>
                <a:spcPct val="60000"/>
              </a:lnSpc>
              <a:buFont typeface="Wingdings" pitchFamily="2" charset="2"/>
              <a:buChar char="§"/>
            </a:pPr>
            <a:r>
              <a:rPr lang="en-US" sz="2000" smtClean="0">
                <a:latin typeface="Calibri" pitchFamily="34" charset="0"/>
              </a:rPr>
              <a:t>Graph 2 – Friction resistance in kN/m</a:t>
            </a:r>
            <a:r>
              <a:rPr lang="en-US" sz="2000" baseline="30000" smtClean="0">
                <a:latin typeface="Calibri" pitchFamily="34" charset="0"/>
              </a:rPr>
              <a:t>2 </a:t>
            </a:r>
            <a:r>
              <a:rPr lang="en-US" sz="2000" smtClean="0">
                <a:latin typeface="Calibri" pitchFamily="34" charset="0"/>
              </a:rPr>
              <a:t>with depth in meters</a:t>
            </a:r>
          </a:p>
          <a:p>
            <a:pPr>
              <a:lnSpc>
                <a:spcPct val="60000"/>
              </a:lnSpc>
              <a:buFont typeface="Wingdings" pitchFamily="2" charset="2"/>
              <a:buChar char="§"/>
            </a:pPr>
            <a:r>
              <a:rPr lang="en-US" sz="2300" smtClean="0">
                <a:latin typeface="Calibri" pitchFamily="34" charset="0"/>
              </a:rPr>
              <a:t>Cone resistance to be corrected for dead weight of the cone and the sounding rods</a:t>
            </a:r>
          </a:p>
          <a:p>
            <a:pPr>
              <a:lnSpc>
                <a:spcPct val="60000"/>
              </a:lnSpc>
              <a:buFont typeface="Wingdings" pitchFamily="2" charset="2"/>
              <a:buChar char="§"/>
            </a:pPr>
            <a:r>
              <a:rPr lang="en-US" sz="2300" smtClean="0">
                <a:latin typeface="Calibri" pitchFamily="34" charset="0"/>
              </a:rPr>
              <a:t>Correction for the ratio of the ram area to the base area of the cone</a:t>
            </a:r>
          </a:p>
          <a:p>
            <a:pPr>
              <a:lnSpc>
                <a:spcPct val="60000"/>
              </a:lnSpc>
            </a:pPr>
            <a:r>
              <a:rPr lang="en-US" sz="2300" smtClean="0">
                <a:latin typeface="Calibri" pitchFamily="34" charset="0"/>
              </a:rPr>
              <a:t>The test is unsuitable for gravelly soils and for soils with standard penetration value </a:t>
            </a:r>
            <a:r>
              <a:rPr lang="en-US" sz="2300" i="1" smtClean="0">
                <a:latin typeface="Calibri" pitchFamily="34" charset="0"/>
              </a:rPr>
              <a:t>N </a:t>
            </a:r>
            <a:r>
              <a:rPr lang="en-US" sz="2300" smtClean="0">
                <a:latin typeface="Calibri" pitchFamily="34" charset="0"/>
              </a:rPr>
              <a:t>greater than 50 and also the dense sand due to requirement of high anchorage forces</a:t>
            </a:r>
          </a:p>
          <a:p>
            <a:pPr>
              <a:lnSpc>
                <a:spcPct val="60000"/>
              </a:lnSpc>
            </a:pPr>
            <a:endParaRPr lang="en-US" sz="2300" smtClean="0">
              <a:latin typeface="Calibri" pitchFamily="34" charset="0"/>
            </a:endParaRPr>
          </a:p>
          <a:p>
            <a:pPr>
              <a:lnSpc>
                <a:spcPct val="60000"/>
              </a:lnSpc>
            </a:pPr>
            <a:endParaRPr lang="en-US" sz="2300" smtClean="0">
              <a:latin typeface="Calibri" pitchFamily="34" charset="0"/>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1553" name="Title 1"/>
          <p:cNvSpPr>
            <a:spLocks noGrp="1"/>
          </p:cNvSpPr>
          <p:nvPr>
            <p:ph type="title"/>
          </p:nvPr>
        </p:nvSpPr>
        <p:spPr>
          <a:xfrm>
            <a:off x="6553200" y="609600"/>
            <a:ext cx="2057400" cy="3992563"/>
          </a:xfrm>
        </p:spPr>
        <p:txBody>
          <a:bodyPr/>
          <a:lstStyle/>
          <a:p>
            <a:r>
              <a:rPr lang="en-US" sz="2800" b="1" smtClean="0">
                <a:latin typeface="Calibri" pitchFamily="34" charset="0"/>
              </a:rPr>
              <a:t>FOUR POSITIONS OF THE SOUNDING APPARATUS WITH FRICTION JACKET</a:t>
            </a:r>
            <a:endParaRPr lang="en-US" sz="2800" smtClean="0">
              <a:latin typeface="Calibri" pitchFamily="34" charset="0"/>
            </a:endParaRPr>
          </a:p>
        </p:txBody>
      </p:sp>
      <p:pic>
        <p:nvPicPr>
          <p:cNvPr id="151554" name="Content Placeholder 3" descr="SCPT-four stages of test.jpg"/>
          <p:cNvPicPr>
            <a:picLocks noGrp="1" noChangeAspect="1"/>
          </p:cNvPicPr>
          <p:nvPr>
            <p:ph idx="1"/>
          </p:nvPr>
        </p:nvPicPr>
        <p:blipFill>
          <a:blip r:embed="rId2" cstate="print"/>
          <a:srcRect r="6593"/>
          <a:stretch>
            <a:fillRect/>
          </a:stretch>
        </p:blipFill>
        <p:spPr>
          <a:xfrm>
            <a:off x="0" y="-20638"/>
            <a:ext cx="6477000" cy="6877051"/>
          </a:xfrm>
        </p:spPr>
      </p:pic>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2577" name="Title 1"/>
          <p:cNvSpPr>
            <a:spLocks noGrp="1"/>
          </p:cNvSpPr>
          <p:nvPr>
            <p:ph type="title"/>
          </p:nvPr>
        </p:nvSpPr>
        <p:spPr/>
        <p:txBody>
          <a:bodyPr/>
          <a:lstStyle/>
          <a:p>
            <a:r>
              <a:rPr lang="en-US" smtClean="0">
                <a:latin typeface="Calibri" pitchFamily="34" charset="0"/>
              </a:rPr>
              <a:t>SCPT – Correction for the mass of cone and sounding rods</a:t>
            </a:r>
          </a:p>
        </p:txBody>
      </p:sp>
      <p:sp>
        <p:nvSpPr>
          <p:cNvPr id="3" name="Content Placeholder 2"/>
          <p:cNvSpPr>
            <a:spLocks noGrp="1"/>
          </p:cNvSpPr>
          <p:nvPr>
            <p:ph idx="1"/>
          </p:nvPr>
        </p:nvSpPr>
        <p:spPr/>
        <p:txBody>
          <a:bodyPr rtlCol="0">
            <a:normAutofit fontScale="77500" lnSpcReduction="20000"/>
          </a:bodyPr>
          <a:lstStyle/>
          <a:p>
            <a:pPr fontAlgn="auto">
              <a:spcAft>
                <a:spcPts val="0"/>
              </a:spcAft>
              <a:buClr>
                <a:schemeClr val="accent1">
                  <a:lumMod val="60000"/>
                  <a:lumOff val="40000"/>
                </a:schemeClr>
              </a:buClr>
              <a:buFont typeface="Arial" charset="0"/>
              <a:buNone/>
              <a:defRPr/>
            </a:pPr>
            <a:r>
              <a:rPr lang="en-US" sz="2000" dirty="0" smtClean="0">
                <a:solidFill>
                  <a:schemeClr val="tx1">
                    <a:lumMod val="65000"/>
                    <a:lumOff val="35000"/>
                  </a:schemeClr>
                </a:solidFill>
                <a:ea typeface="+mn-ea"/>
              </a:rPr>
              <a:t>1) Mass of cone,			  		 	</a:t>
            </a:r>
            <a:r>
              <a:rPr lang="en-US" sz="2000" i="1" dirty="0" smtClean="0">
                <a:solidFill>
                  <a:schemeClr val="tx1">
                    <a:lumMod val="65000"/>
                    <a:lumOff val="35000"/>
                  </a:schemeClr>
                </a:solidFill>
                <a:ea typeface="+mn-ea"/>
              </a:rPr>
              <a:t>m = 1.1 kg*</a:t>
            </a:r>
          </a:p>
          <a:p>
            <a:pPr fontAlgn="auto">
              <a:spcAft>
                <a:spcPts val="0"/>
              </a:spcAft>
              <a:buClr>
                <a:schemeClr val="accent1">
                  <a:lumMod val="60000"/>
                  <a:lumOff val="40000"/>
                </a:schemeClr>
              </a:buClr>
              <a:buFont typeface="Arial" charset="0"/>
              <a:buNone/>
              <a:defRPr/>
            </a:pPr>
            <a:r>
              <a:rPr lang="en-US" sz="2000" b="1" dirty="0" smtClean="0">
                <a:solidFill>
                  <a:schemeClr val="tx1">
                    <a:lumMod val="65000"/>
                    <a:lumOff val="35000"/>
                  </a:schemeClr>
                </a:solidFill>
                <a:ea typeface="+mn-ea"/>
              </a:rPr>
              <a:t>2) Mass of each </a:t>
            </a:r>
            <a:r>
              <a:rPr lang="en-US" sz="2000" dirty="0" smtClean="0">
                <a:solidFill>
                  <a:schemeClr val="tx1">
                    <a:lumMod val="65000"/>
                    <a:lumOff val="35000"/>
                  </a:schemeClr>
                </a:solidFill>
                <a:ea typeface="+mn-ea"/>
              </a:rPr>
              <a:t>sounding rod,		 		</a:t>
            </a:r>
            <a:r>
              <a:rPr lang="en-US" sz="2000" i="1" dirty="0" smtClean="0">
                <a:solidFill>
                  <a:schemeClr val="tx1">
                    <a:lumMod val="65000"/>
                    <a:lumOff val="35000"/>
                  </a:schemeClr>
                </a:solidFill>
                <a:ea typeface="+mn-ea"/>
              </a:rPr>
              <a:t>m</a:t>
            </a:r>
            <a:r>
              <a:rPr lang="en-US" sz="2000" i="1" baseline="-25000" dirty="0" smtClean="0">
                <a:solidFill>
                  <a:schemeClr val="tx1">
                    <a:lumMod val="65000"/>
                    <a:lumOff val="35000"/>
                  </a:schemeClr>
                </a:solidFill>
                <a:ea typeface="+mn-ea"/>
              </a:rPr>
              <a:t>1</a:t>
            </a:r>
            <a:r>
              <a:rPr lang="en-US" sz="2000" i="1" dirty="0" smtClean="0">
                <a:solidFill>
                  <a:schemeClr val="tx1">
                    <a:lumMod val="65000"/>
                    <a:lumOff val="35000"/>
                  </a:schemeClr>
                </a:solidFill>
                <a:ea typeface="+mn-ea"/>
              </a:rPr>
              <a:t> = 1.5 kg*</a:t>
            </a:r>
          </a:p>
          <a:p>
            <a:pPr fontAlgn="auto">
              <a:spcAft>
                <a:spcPts val="0"/>
              </a:spcAft>
              <a:buClr>
                <a:schemeClr val="accent1">
                  <a:lumMod val="60000"/>
                  <a:lumOff val="40000"/>
                </a:schemeClr>
              </a:buClr>
              <a:buFont typeface="Arial" charset="0"/>
              <a:buNone/>
              <a:defRPr/>
            </a:pPr>
            <a:r>
              <a:rPr lang="en-US" sz="2000" dirty="0" smtClean="0">
                <a:solidFill>
                  <a:schemeClr val="tx1">
                    <a:lumMod val="65000"/>
                    <a:lumOff val="35000"/>
                  </a:schemeClr>
                </a:solidFill>
                <a:ea typeface="+mn-ea"/>
              </a:rPr>
              <a:t>3) Cone area at base, 			   		b = 10 cm2</a:t>
            </a:r>
          </a:p>
          <a:p>
            <a:pPr fontAlgn="auto">
              <a:spcAft>
                <a:spcPts val="0"/>
              </a:spcAft>
              <a:buClr>
                <a:schemeClr val="accent1">
                  <a:lumMod val="60000"/>
                  <a:lumOff val="40000"/>
                </a:schemeClr>
              </a:buClr>
              <a:buFont typeface="Arial" charset="0"/>
              <a:buNone/>
              <a:defRPr/>
            </a:pPr>
            <a:r>
              <a:rPr lang="en-US" sz="2000" dirty="0" smtClean="0">
                <a:solidFill>
                  <a:schemeClr val="tx1">
                    <a:lumMod val="65000"/>
                    <a:lumOff val="35000"/>
                  </a:schemeClr>
                </a:solidFill>
                <a:ea typeface="+mn-ea"/>
              </a:rPr>
              <a:t>4) Plunger area( see Note )</a:t>
            </a:r>
          </a:p>
          <a:p>
            <a:pPr fontAlgn="auto">
              <a:spcAft>
                <a:spcPts val="0"/>
              </a:spcAft>
              <a:buClr>
                <a:schemeClr val="accent1">
                  <a:lumMod val="60000"/>
                  <a:lumOff val="40000"/>
                </a:schemeClr>
              </a:buClr>
              <a:buFont typeface="Arial" charset="0"/>
              <a:buNone/>
              <a:defRPr/>
            </a:pPr>
            <a:r>
              <a:rPr lang="fr-FR" sz="2000" dirty="0" smtClean="0">
                <a:solidFill>
                  <a:schemeClr val="tx1">
                    <a:lumMod val="65000"/>
                    <a:lumOff val="35000"/>
                  </a:schemeClr>
                </a:solidFill>
                <a:ea typeface="+mn-ea"/>
              </a:rPr>
              <a:t>5) Correction </a:t>
            </a:r>
            <a:r>
              <a:rPr lang="en-US" sz="2000" dirty="0" smtClean="0">
                <a:solidFill>
                  <a:schemeClr val="tx1">
                    <a:lumMod val="65000"/>
                    <a:lumOff val="35000"/>
                  </a:schemeClr>
                </a:solidFill>
                <a:ea typeface="+mn-ea"/>
              </a:rPr>
              <a:t>factor (to be added to gauge reading) </a:t>
            </a:r>
            <a:r>
              <a:rPr lang="fr-FR" sz="2000" dirty="0" smtClean="0">
                <a:solidFill>
                  <a:schemeClr val="tx1">
                    <a:lumMod val="65000"/>
                    <a:lumOff val="35000"/>
                  </a:schemeClr>
                </a:solidFill>
                <a:ea typeface="+mn-ea"/>
              </a:rPr>
              <a:t>=</a:t>
            </a:r>
            <a:r>
              <a:rPr lang="fr-FR" sz="2000" i="1" dirty="0" smtClean="0">
                <a:solidFill>
                  <a:schemeClr val="tx1">
                    <a:lumMod val="65000"/>
                    <a:lumOff val="35000"/>
                  </a:schemeClr>
                </a:solidFill>
                <a:ea typeface="+mn-ea"/>
              </a:rPr>
              <a:t>(m + nm</a:t>
            </a:r>
            <a:r>
              <a:rPr lang="fr-FR" sz="2000" i="1" baseline="-25000" dirty="0" smtClean="0">
                <a:solidFill>
                  <a:schemeClr val="tx1">
                    <a:lumMod val="65000"/>
                    <a:lumOff val="35000"/>
                  </a:schemeClr>
                </a:solidFill>
                <a:ea typeface="+mn-ea"/>
              </a:rPr>
              <a:t>1</a:t>
            </a:r>
            <a:r>
              <a:rPr lang="fr-FR" sz="2000" i="1" dirty="0" smtClean="0">
                <a:solidFill>
                  <a:schemeClr val="tx1">
                    <a:lumMod val="65000"/>
                    <a:lumOff val="35000"/>
                  </a:schemeClr>
                </a:solidFill>
                <a:ea typeface="+mn-ea"/>
              </a:rPr>
              <a:t>)/10 kgf/m</a:t>
            </a:r>
            <a:r>
              <a:rPr lang="fr-FR" sz="2000" i="1" baseline="30000" dirty="0" smtClean="0">
                <a:solidFill>
                  <a:schemeClr val="tx1">
                    <a:lumMod val="65000"/>
                    <a:lumOff val="35000"/>
                  </a:schemeClr>
                </a:solidFill>
                <a:ea typeface="+mn-ea"/>
              </a:rPr>
              <a:t>2</a:t>
            </a:r>
          </a:p>
          <a:p>
            <a:pPr fontAlgn="auto">
              <a:spcAft>
                <a:spcPts val="0"/>
              </a:spcAft>
              <a:buClr>
                <a:schemeClr val="accent1">
                  <a:lumMod val="60000"/>
                  <a:lumOff val="40000"/>
                </a:schemeClr>
              </a:buClr>
              <a:buFont typeface="Arial" charset="0"/>
              <a:buNone/>
              <a:defRPr/>
            </a:pPr>
            <a:endParaRPr lang="en-US" sz="2000" dirty="0" smtClean="0">
              <a:solidFill>
                <a:schemeClr val="tx1">
                  <a:lumMod val="65000"/>
                  <a:lumOff val="35000"/>
                </a:schemeClr>
              </a:solidFill>
              <a:ea typeface="+mn-ea"/>
            </a:endParaRPr>
          </a:p>
          <a:p>
            <a:pPr marL="0" indent="0" fontAlgn="auto">
              <a:spcAft>
                <a:spcPts val="0"/>
              </a:spcAft>
              <a:buClr>
                <a:schemeClr val="accent1">
                  <a:lumMod val="60000"/>
                  <a:lumOff val="40000"/>
                </a:schemeClr>
              </a:buClr>
              <a:buFont typeface="Arial" charset="0"/>
              <a:buNone/>
              <a:defRPr/>
            </a:pPr>
            <a:r>
              <a:rPr lang="en-US" sz="2000" i="1" dirty="0" smtClean="0">
                <a:solidFill>
                  <a:schemeClr val="tx1">
                    <a:lumMod val="65000"/>
                    <a:lumOff val="35000"/>
                  </a:schemeClr>
                </a:solidFill>
                <a:ea typeface="+mn-ea"/>
              </a:rPr>
              <a:t>n = the number of rods in use</a:t>
            </a:r>
          </a:p>
          <a:p>
            <a:pPr marL="0" indent="0" fontAlgn="auto">
              <a:spcAft>
                <a:spcPts val="0"/>
              </a:spcAft>
              <a:buClr>
                <a:schemeClr val="accent1">
                  <a:lumMod val="60000"/>
                  <a:lumOff val="40000"/>
                </a:schemeClr>
              </a:buClr>
              <a:buFont typeface="Arial" charset="0"/>
              <a:buNone/>
              <a:defRPr/>
            </a:pPr>
            <a:endParaRPr lang="en-US" sz="2000" i="1" dirty="0" smtClean="0">
              <a:solidFill>
                <a:schemeClr val="tx1">
                  <a:lumMod val="65000"/>
                  <a:lumOff val="35000"/>
                </a:schemeClr>
              </a:solidFill>
              <a:ea typeface="+mn-ea"/>
            </a:endParaRPr>
          </a:p>
          <a:p>
            <a:pPr marL="0" indent="0" fontAlgn="auto">
              <a:spcAft>
                <a:spcPts val="0"/>
              </a:spcAft>
              <a:buClr>
                <a:schemeClr val="accent1">
                  <a:lumMod val="60000"/>
                  <a:lumOff val="40000"/>
                </a:schemeClr>
              </a:buClr>
              <a:buFont typeface="Arial" charset="0"/>
              <a:buNone/>
              <a:defRPr/>
            </a:pPr>
            <a:r>
              <a:rPr lang="en-US" sz="2000" b="1" dirty="0" smtClean="0">
                <a:solidFill>
                  <a:schemeClr val="tx1">
                    <a:lumMod val="65000"/>
                    <a:lumOff val="35000"/>
                  </a:schemeClr>
                </a:solidFill>
                <a:ea typeface="+mn-ea"/>
              </a:rPr>
              <a:t>NOTE-If plunger area is 20 cm and base area of cone is 10 cm, the gauge readings should be multiplied by the ratio of the plunger area to the area of the base of the cone, that is 2.</a:t>
            </a:r>
          </a:p>
        </p:txBody>
      </p:sp>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01" name="Title 1"/>
          <p:cNvSpPr>
            <a:spLocks noGrp="1"/>
          </p:cNvSpPr>
          <p:nvPr>
            <p:ph type="title"/>
          </p:nvPr>
        </p:nvSpPr>
        <p:spPr/>
        <p:txBody>
          <a:bodyPr/>
          <a:lstStyle/>
          <a:p>
            <a:r>
              <a:rPr lang="en-US" smtClean="0">
                <a:latin typeface="Calibri" pitchFamily="34" charset="0"/>
              </a:rPr>
              <a:t>Sample reading </a:t>
            </a:r>
            <a:r>
              <a:rPr lang="en-US" b="1" smtClean="0">
                <a:solidFill>
                  <a:srgbClr val="FF0000"/>
                </a:solidFill>
                <a:latin typeface="Calibri" pitchFamily="34" charset="0"/>
              </a:rPr>
              <a:t>cone resistance </a:t>
            </a:r>
            <a:r>
              <a:rPr lang="en-US" smtClean="0">
                <a:latin typeface="Calibri" pitchFamily="34" charset="0"/>
              </a:rPr>
              <a:t>including correction factor</a:t>
            </a:r>
          </a:p>
        </p:txBody>
      </p:sp>
      <p:graphicFrame>
        <p:nvGraphicFramePr>
          <p:cNvPr id="4" name="Content Placeholder 3"/>
          <p:cNvGraphicFramePr>
            <a:graphicFrameLocks noGrp="1"/>
          </p:cNvGraphicFramePr>
          <p:nvPr>
            <p:ph idx="1"/>
          </p:nvPr>
        </p:nvGraphicFramePr>
        <p:xfrm>
          <a:off x="1219200" y="1600200"/>
          <a:ext cx="6553200" cy="5074920"/>
        </p:xfrm>
        <a:graphic>
          <a:graphicData uri="http://schemas.openxmlformats.org/drawingml/2006/table">
            <a:tbl>
              <a:tblPr firstRow="1" bandRow="1">
                <a:tableStyleId>{5C22544A-7EE6-4342-B048-85BDC9FD1C3A}</a:tableStyleId>
              </a:tblPr>
              <a:tblGrid>
                <a:gridCol w="2057400"/>
                <a:gridCol w="2057400"/>
                <a:gridCol w="2438400"/>
              </a:tblGrid>
              <a:tr h="1463040">
                <a:tc>
                  <a:txBody>
                    <a:bodyPr/>
                    <a:lstStyle/>
                    <a:p>
                      <a:r>
                        <a:rPr lang="en-US" sz="1800" i="1" kern="1200" baseline="0" dirty="0" smtClean="0">
                          <a:solidFill>
                            <a:schemeClr val="dk1"/>
                          </a:solidFill>
                          <a:latin typeface="+mn-lt"/>
                          <a:ea typeface="+mn-ea"/>
                          <a:cs typeface="+mn-cs"/>
                        </a:rPr>
                        <a:t>Depth Below Ground Level</a:t>
                      </a:r>
                    </a:p>
                    <a:p>
                      <a:r>
                        <a:rPr lang="en-US" sz="1800" kern="1200" baseline="0" dirty="0" smtClean="0">
                          <a:solidFill>
                            <a:schemeClr val="dk1"/>
                          </a:solidFill>
                          <a:latin typeface="+mn-lt"/>
                          <a:ea typeface="+mn-ea"/>
                          <a:cs typeface="+mn-cs"/>
                        </a:rPr>
                        <a:t>(m)</a:t>
                      </a:r>
                    </a:p>
                    <a:p>
                      <a:endParaRPr lang="en-US" sz="1800" dirty="0"/>
                    </a:p>
                  </a:txBody>
                  <a:tcPr/>
                </a:tc>
                <a:tc>
                  <a:txBody>
                    <a:bodyPr/>
                    <a:lstStyle/>
                    <a:p>
                      <a:r>
                        <a:rPr lang="en-US" sz="1800" i="1" kern="1200" baseline="0" dirty="0" smtClean="0">
                          <a:solidFill>
                            <a:schemeClr val="dk1"/>
                          </a:solidFill>
                          <a:latin typeface="+mn-lt"/>
                          <a:ea typeface="+mn-ea"/>
                          <a:cs typeface="+mn-cs"/>
                        </a:rPr>
                        <a:t>Gauge Reading     </a:t>
                      </a:r>
                      <a:r>
                        <a:rPr lang="en-US" sz="1800" i="1" kern="1200" baseline="0" dirty="0" err="1" smtClean="0">
                          <a:solidFill>
                            <a:schemeClr val="dk1"/>
                          </a:solidFill>
                          <a:latin typeface="+mn-lt"/>
                          <a:ea typeface="+mn-ea"/>
                          <a:cs typeface="+mn-cs"/>
                        </a:rPr>
                        <a:t>kN</a:t>
                      </a:r>
                      <a:r>
                        <a:rPr lang="en-US" sz="1800" i="1" kern="1200" baseline="0" dirty="0" smtClean="0">
                          <a:solidFill>
                            <a:schemeClr val="dk1"/>
                          </a:solidFill>
                          <a:latin typeface="+mn-lt"/>
                          <a:ea typeface="+mn-ea"/>
                          <a:cs typeface="+mn-cs"/>
                        </a:rPr>
                        <a:t> /m</a:t>
                      </a:r>
                      <a:r>
                        <a:rPr lang="en-US" sz="1800" i="1" kern="1200" baseline="30000" dirty="0" smtClean="0">
                          <a:solidFill>
                            <a:schemeClr val="dk1"/>
                          </a:solidFill>
                          <a:latin typeface="+mn-lt"/>
                          <a:ea typeface="+mn-ea"/>
                          <a:cs typeface="+mn-cs"/>
                        </a:rPr>
                        <a:t>2 </a:t>
                      </a:r>
                      <a:r>
                        <a:rPr lang="en-US" sz="1800" i="1" kern="1200" baseline="0" dirty="0" smtClean="0">
                          <a:solidFill>
                            <a:schemeClr val="dk1"/>
                          </a:solidFill>
                          <a:latin typeface="+mn-lt"/>
                          <a:ea typeface="+mn-ea"/>
                          <a:cs typeface="+mn-cs"/>
                        </a:rPr>
                        <a:t>( </a:t>
                      </a:r>
                      <a:r>
                        <a:rPr lang="en-US" sz="1800" i="1" kern="1200" baseline="0" dirty="0" err="1" smtClean="0">
                          <a:solidFill>
                            <a:schemeClr val="dk1"/>
                          </a:solidFill>
                          <a:latin typeface="+mn-lt"/>
                          <a:ea typeface="+mn-ea"/>
                          <a:cs typeface="+mn-cs"/>
                        </a:rPr>
                        <a:t>kgf</a:t>
                      </a:r>
                      <a:r>
                        <a:rPr lang="en-US" sz="1800" i="1" kern="1200" baseline="0" dirty="0" smtClean="0">
                          <a:solidFill>
                            <a:schemeClr val="dk1"/>
                          </a:solidFill>
                          <a:latin typeface="+mn-lt"/>
                          <a:ea typeface="+mn-ea"/>
                          <a:cs typeface="+mn-cs"/>
                        </a:rPr>
                        <a:t>/cm</a:t>
                      </a:r>
                      <a:r>
                        <a:rPr lang="en-US" sz="1800" i="1" kern="1200" baseline="30000" dirty="0" smtClean="0">
                          <a:solidFill>
                            <a:schemeClr val="dk1"/>
                          </a:solidFill>
                          <a:latin typeface="+mn-lt"/>
                          <a:ea typeface="+mn-ea"/>
                          <a:cs typeface="+mn-cs"/>
                        </a:rPr>
                        <a:t>2</a:t>
                      </a:r>
                      <a:r>
                        <a:rPr lang="en-US" sz="1800" i="1" kern="1200" baseline="0" dirty="0" smtClean="0">
                          <a:solidFill>
                            <a:schemeClr val="dk1"/>
                          </a:solidFill>
                          <a:latin typeface="+mn-lt"/>
                          <a:ea typeface="+mn-ea"/>
                          <a:cs typeface="+mn-cs"/>
                        </a:rPr>
                        <a:t> )</a:t>
                      </a:r>
                      <a:endParaRPr lang="en-US" sz="1800" kern="1200" baseline="0" dirty="0" smtClean="0">
                        <a:solidFill>
                          <a:schemeClr val="dk1"/>
                        </a:solidFill>
                        <a:latin typeface="+mn-lt"/>
                        <a:ea typeface="+mn-ea"/>
                        <a:cs typeface="+mn-cs"/>
                      </a:endParaRPr>
                    </a:p>
                    <a:p>
                      <a:endParaRPr lang="en-US" sz="1800" dirty="0"/>
                    </a:p>
                  </a:txBody>
                  <a:tcPr/>
                </a:tc>
                <a:tc>
                  <a:txBody>
                    <a:bodyPr/>
                    <a:lstStyle/>
                    <a:p>
                      <a:r>
                        <a:rPr lang="en-US" sz="1800" i="1" kern="1200" baseline="0" dirty="0" smtClean="0">
                          <a:solidFill>
                            <a:schemeClr val="dk1"/>
                          </a:solidFill>
                          <a:latin typeface="+mn-lt"/>
                          <a:ea typeface="+mn-ea"/>
                          <a:cs typeface="+mn-cs"/>
                        </a:rPr>
                        <a:t>Corrected Value of Cone</a:t>
                      </a:r>
                    </a:p>
                    <a:p>
                      <a:r>
                        <a:rPr lang="en-US" sz="1800" i="1" kern="1200" baseline="0" dirty="0" smtClean="0">
                          <a:solidFill>
                            <a:schemeClr val="dk1"/>
                          </a:solidFill>
                          <a:latin typeface="+mn-lt"/>
                          <a:ea typeface="+mn-ea"/>
                          <a:cs typeface="+mn-cs"/>
                        </a:rPr>
                        <a:t>Penetration Resistance</a:t>
                      </a:r>
                    </a:p>
                    <a:p>
                      <a:r>
                        <a:rPr lang="en-US" sz="1800" kern="1200" baseline="0" dirty="0" err="1" smtClean="0">
                          <a:solidFill>
                            <a:schemeClr val="dk1"/>
                          </a:solidFill>
                          <a:latin typeface="+mn-lt"/>
                          <a:ea typeface="+mn-ea"/>
                          <a:cs typeface="+mn-cs"/>
                        </a:rPr>
                        <a:t>kN</a:t>
                      </a:r>
                      <a:r>
                        <a:rPr lang="en-US" sz="1800" kern="1200" baseline="0" dirty="0" smtClean="0">
                          <a:solidFill>
                            <a:schemeClr val="dk1"/>
                          </a:solidFill>
                          <a:latin typeface="+mn-lt"/>
                          <a:ea typeface="+mn-ea"/>
                          <a:cs typeface="+mn-cs"/>
                        </a:rPr>
                        <a:t>/m</a:t>
                      </a:r>
                      <a:r>
                        <a:rPr lang="en-US" sz="1800" kern="1200" baseline="30000" dirty="0" smtClean="0">
                          <a:solidFill>
                            <a:schemeClr val="dk1"/>
                          </a:solidFill>
                          <a:latin typeface="+mn-lt"/>
                          <a:ea typeface="+mn-ea"/>
                          <a:cs typeface="+mn-cs"/>
                        </a:rPr>
                        <a:t>2</a:t>
                      </a:r>
                      <a:r>
                        <a:rPr lang="en-US" sz="1800" kern="1200" baseline="0" dirty="0" smtClean="0">
                          <a:solidFill>
                            <a:schemeClr val="dk1"/>
                          </a:solidFill>
                          <a:latin typeface="+mn-lt"/>
                          <a:ea typeface="+mn-ea"/>
                          <a:cs typeface="+mn-cs"/>
                        </a:rPr>
                        <a:t> (</a:t>
                      </a:r>
                      <a:r>
                        <a:rPr lang="en-US" sz="1800" kern="1200" baseline="0" dirty="0" err="1" smtClean="0">
                          <a:solidFill>
                            <a:schemeClr val="dk1"/>
                          </a:solidFill>
                          <a:latin typeface="+mn-lt"/>
                          <a:ea typeface="+mn-ea"/>
                          <a:cs typeface="+mn-cs"/>
                        </a:rPr>
                        <a:t>kgf</a:t>
                      </a:r>
                      <a:r>
                        <a:rPr lang="en-US" sz="1800" kern="1200" baseline="0" dirty="0" smtClean="0">
                          <a:solidFill>
                            <a:schemeClr val="dk1"/>
                          </a:solidFill>
                          <a:latin typeface="+mn-lt"/>
                          <a:ea typeface="+mn-ea"/>
                          <a:cs typeface="+mn-cs"/>
                        </a:rPr>
                        <a:t>/cm</a:t>
                      </a:r>
                      <a:r>
                        <a:rPr lang="en-US" sz="1800" kern="1200" baseline="30000" dirty="0" smtClean="0">
                          <a:solidFill>
                            <a:schemeClr val="dk1"/>
                          </a:solidFill>
                          <a:latin typeface="+mn-lt"/>
                          <a:ea typeface="+mn-ea"/>
                          <a:cs typeface="+mn-cs"/>
                        </a:rPr>
                        <a:t>2</a:t>
                      </a:r>
                      <a:r>
                        <a:rPr lang="en-US" sz="1800" kern="1200" baseline="0" dirty="0" smtClean="0">
                          <a:solidFill>
                            <a:schemeClr val="dk1"/>
                          </a:solidFill>
                          <a:latin typeface="+mn-lt"/>
                          <a:ea typeface="+mn-ea"/>
                          <a:cs typeface="+mn-cs"/>
                        </a:rPr>
                        <a:t>)</a:t>
                      </a:r>
                    </a:p>
                    <a:p>
                      <a:endParaRPr lang="en-US" sz="1800" dirty="0"/>
                    </a:p>
                  </a:txBody>
                  <a:tcPr/>
                </a:tc>
              </a:tr>
              <a:tr h="370840">
                <a:tc>
                  <a:txBody>
                    <a:bodyPr/>
                    <a:lstStyle/>
                    <a:p>
                      <a:pPr algn="ctr"/>
                      <a:r>
                        <a:rPr lang="en-US" sz="1800" kern="1200" baseline="0" dirty="0" smtClean="0">
                          <a:solidFill>
                            <a:schemeClr val="dk1"/>
                          </a:solidFill>
                          <a:latin typeface="+mn-lt"/>
                          <a:ea typeface="+mn-ea"/>
                          <a:cs typeface="+mn-cs"/>
                        </a:rPr>
                        <a:t>0.20</a:t>
                      </a:r>
                    </a:p>
                  </a:txBody>
                  <a:tcPr/>
                </a:tc>
                <a:tc>
                  <a:txBody>
                    <a:bodyPr/>
                    <a:lstStyle/>
                    <a:p>
                      <a:pPr algn="r"/>
                      <a:r>
                        <a:rPr lang="en-US" sz="1800" kern="1200" baseline="0" dirty="0" smtClean="0">
                          <a:solidFill>
                            <a:schemeClr val="dk1"/>
                          </a:solidFill>
                          <a:latin typeface="+mn-lt"/>
                          <a:ea typeface="+mn-ea"/>
                          <a:cs typeface="+mn-cs"/>
                        </a:rPr>
                        <a:t>2150 (22.00)</a:t>
                      </a:r>
                    </a:p>
                  </a:txBody>
                  <a:tcPr/>
                </a:tc>
                <a:tc>
                  <a:txBody>
                    <a:bodyPr/>
                    <a:lstStyle/>
                    <a:p>
                      <a:pPr algn="r"/>
                      <a:r>
                        <a:rPr lang="en-US" sz="1800" kern="1200" baseline="0" dirty="0" smtClean="0">
                          <a:solidFill>
                            <a:schemeClr val="dk1"/>
                          </a:solidFill>
                          <a:latin typeface="+mn-lt"/>
                          <a:ea typeface="+mn-ea"/>
                          <a:cs typeface="+mn-cs"/>
                        </a:rPr>
                        <a:t>2176 (22.26)</a:t>
                      </a:r>
                    </a:p>
                  </a:txBody>
                  <a:tcPr/>
                </a:tc>
              </a:tr>
              <a:tr h="370840">
                <a:tc>
                  <a:txBody>
                    <a:bodyPr/>
                    <a:lstStyle/>
                    <a:p>
                      <a:pPr algn="ctr"/>
                      <a:r>
                        <a:rPr lang="en-US" sz="1800" dirty="0" smtClean="0"/>
                        <a:t>0.40</a:t>
                      </a:r>
                      <a:endParaRPr lang="en-US" sz="1800" dirty="0"/>
                    </a:p>
                  </a:txBody>
                  <a:tcPr/>
                </a:tc>
                <a:tc>
                  <a:txBody>
                    <a:bodyPr/>
                    <a:lstStyle/>
                    <a:p>
                      <a:pPr algn="r"/>
                      <a:r>
                        <a:rPr lang="en-US" sz="1800" kern="1200" baseline="0" dirty="0" smtClean="0">
                          <a:solidFill>
                            <a:schemeClr val="dk1"/>
                          </a:solidFill>
                          <a:latin typeface="+mn-lt"/>
                          <a:ea typeface="+mn-ea"/>
                          <a:cs typeface="+mn-cs"/>
                        </a:rPr>
                        <a:t>900 (9.00)</a:t>
                      </a:r>
                    </a:p>
                  </a:txBody>
                  <a:tcPr/>
                </a:tc>
                <a:tc>
                  <a:txBody>
                    <a:bodyPr/>
                    <a:lstStyle/>
                    <a:p>
                      <a:pPr algn="r"/>
                      <a:r>
                        <a:rPr lang="en-US" sz="1800" kern="1200" baseline="0" dirty="0" smtClean="0">
                          <a:solidFill>
                            <a:schemeClr val="dk1"/>
                          </a:solidFill>
                          <a:latin typeface="+mn-lt"/>
                          <a:ea typeface="+mn-ea"/>
                          <a:cs typeface="+mn-cs"/>
                        </a:rPr>
                        <a:t>926 (9.26)</a:t>
                      </a:r>
                      <a:endParaRPr lang="en-US" sz="1800" dirty="0"/>
                    </a:p>
                  </a:txBody>
                  <a:tcPr/>
                </a:tc>
              </a:tr>
              <a:tr h="370840">
                <a:tc>
                  <a:txBody>
                    <a:bodyPr/>
                    <a:lstStyle/>
                    <a:p>
                      <a:pPr algn="ctr"/>
                      <a:r>
                        <a:rPr lang="en-US" sz="1800" dirty="0" smtClean="0"/>
                        <a:t>0.60</a:t>
                      </a:r>
                      <a:endParaRPr lang="en-US" sz="1800" dirty="0"/>
                    </a:p>
                  </a:txBody>
                  <a:tcPr/>
                </a:tc>
                <a:tc>
                  <a:txBody>
                    <a:bodyPr/>
                    <a:lstStyle/>
                    <a:p>
                      <a:pPr algn="r"/>
                      <a:r>
                        <a:rPr lang="en-US" sz="1800" kern="1200" baseline="0" dirty="0" smtClean="0">
                          <a:solidFill>
                            <a:schemeClr val="dk1"/>
                          </a:solidFill>
                          <a:latin typeface="+mn-lt"/>
                          <a:ea typeface="+mn-ea"/>
                          <a:cs typeface="+mn-cs"/>
                        </a:rPr>
                        <a:t>800 ( 8.00)</a:t>
                      </a:r>
                    </a:p>
                  </a:txBody>
                  <a:tcPr/>
                </a:tc>
                <a:tc>
                  <a:txBody>
                    <a:bodyPr/>
                    <a:lstStyle/>
                    <a:p>
                      <a:pPr algn="r"/>
                      <a:r>
                        <a:rPr lang="en-US" sz="1800" kern="1200" baseline="0" dirty="0" smtClean="0">
                          <a:solidFill>
                            <a:schemeClr val="dk1"/>
                          </a:solidFill>
                          <a:latin typeface="+mn-lt"/>
                          <a:ea typeface="+mn-ea"/>
                          <a:cs typeface="+mn-cs"/>
                        </a:rPr>
                        <a:t>826 (8.26)</a:t>
                      </a:r>
                    </a:p>
                  </a:txBody>
                  <a:tcPr/>
                </a:tc>
              </a:tr>
              <a:tr h="370840">
                <a:tc>
                  <a:txBody>
                    <a:bodyPr/>
                    <a:lstStyle/>
                    <a:p>
                      <a:pPr algn="ctr"/>
                      <a:r>
                        <a:rPr lang="en-US" sz="1800" dirty="0" smtClean="0"/>
                        <a:t>0.80</a:t>
                      </a:r>
                      <a:endParaRPr lang="en-US" sz="1800" dirty="0"/>
                    </a:p>
                  </a:txBody>
                  <a:tcPr/>
                </a:tc>
                <a:tc>
                  <a:txBody>
                    <a:bodyPr/>
                    <a:lstStyle/>
                    <a:p>
                      <a:pPr algn="r"/>
                      <a:r>
                        <a:rPr lang="en-US" sz="1800" kern="1200" baseline="0" dirty="0" smtClean="0">
                          <a:solidFill>
                            <a:schemeClr val="dk1"/>
                          </a:solidFill>
                          <a:latin typeface="+mn-lt"/>
                          <a:ea typeface="+mn-ea"/>
                          <a:cs typeface="+mn-cs"/>
                        </a:rPr>
                        <a:t>1000 (10.00)</a:t>
                      </a:r>
                    </a:p>
                  </a:txBody>
                  <a:tcPr/>
                </a:tc>
                <a:tc>
                  <a:txBody>
                    <a:bodyPr/>
                    <a:lstStyle/>
                    <a:p>
                      <a:pPr algn="r"/>
                      <a:r>
                        <a:rPr lang="en-US" sz="1800" kern="1200" baseline="0" dirty="0" smtClean="0">
                          <a:solidFill>
                            <a:schemeClr val="dk1"/>
                          </a:solidFill>
                          <a:latin typeface="+mn-lt"/>
                          <a:ea typeface="+mn-ea"/>
                          <a:cs typeface="+mn-cs"/>
                        </a:rPr>
                        <a:t>1026 (10.26)</a:t>
                      </a:r>
                      <a:endParaRPr lang="en-US" sz="1800" dirty="0"/>
                    </a:p>
                  </a:txBody>
                  <a:tcPr/>
                </a:tc>
              </a:tr>
              <a:tr h="370840">
                <a:tc>
                  <a:txBody>
                    <a:bodyPr/>
                    <a:lstStyle/>
                    <a:p>
                      <a:pPr algn="ctr"/>
                      <a:r>
                        <a:rPr lang="en-US" sz="1800" dirty="0" smtClean="0"/>
                        <a:t>1.00</a:t>
                      </a:r>
                      <a:endParaRPr lang="en-US" sz="1800" dirty="0"/>
                    </a:p>
                  </a:txBody>
                  <a:tcPr/>
                </a:tc>
                <a:tc>
                  <a:txBody>
                    <a:bodyPr/>
                    <a:lstStyle/>
                    <a:p>
                      <a:pPr algn="r"/>
                      <a:r>
                        <a:rPr lang="en-US" sz="1800" kern="1200" baseline="0" dirty="0" smtClean="0">
                          <a:solidFill>
                            <a:schemeClr val="dk1"/>
                          </a:solidFill>
                          <a:latin typeface="+mn-lt"/>
                          <a:ea typeface="+mn-ea"/>
                          <a:cs typeface="+mn-cs"/>
                        </a:rPr>
                        <a:t>400 (4.00)</a:t>
                      </a:r>
                    </a:p>
                  </a:txBody>
                  <a:tcPr/>
                </a:tc>
                <a:tc>
                  <a:txBody>
                    <a:bodyPr/>
                    <a:lstStyle/>
                    <a:p>
                      <a:pPr algn="r"/>
                      <a:r>
                        <a:rPr lang="en-US" sz="1800" kern="1200" baseline="0" dirty="0" smtClean="0">
                          <a:solidFill>
                            <a:schemeClr val="dk1"/>
                          </a:solidFill>
                          <a:latin typeface="+mn-lt"/>
                          <a:ea typeface="+mn-ea"/>
                          <a:cs typeface="+mn-cs"/>
                        </a:rPr>
                        <a:t>426 (4.26)</a:t>
                      </a:r>
                      <a:endParaRPr lang="en-US" sz="1800" dirty="0"/>
                    </a:p>
                  </a:txBody>
                  <a:tcPr/>
                </a:tc>
              </a:tr>
              <a:tr h="370840">
                <a:tc>
                  <a:txBody>
                    <a:bodyPr/>
                    <a:lstStyle/>
                    <a:p>
                      <a:pPr algn="ctr"/>
                      <a:r>
                        <a:rPr lang="en-US" sz="1800" dirty="0" smtClean="0"/>
                        <a:t>1.20</a:t>
                      </a:r>
                      <a:endParaRPr lang="en-US" sz="1800" dirty="0"/>
                    </a:p>
                  </a:txBody>
                  <a:tcPr/>
                </a:tc>
                <a:tc>
                  <a:txBody>
                    <a:bodyPr/>
                    <a:lstStyle/>
                    <a:p>
                      <a:pPr algn="r"/>
                      <a:r>
                        <a:rPr lang="en-US" sz="1800" kern="1200" baseline="0" dirty="0" smtClean="0">
                          <a:solidFill>
                            <a:schemeClr val="dk1"/>
                          </a:solidFill>
                          <a:latin typeface="+mn-lt"/>
                          <a:ea typeface="+mn-ea"/>
                          <a:cs typeface="+mn-cs"/>
                        </a:rPr>
                        <a:t>500 (5.00)</a:t>
                      </a:r>
                    </a:p>
                  </a:txBody>
                  <a:tcPr/>
                </a:tc>
                <a:tc>
                  <a:txBody>
                    <a:bodyPr/>
                    <a:lstStyle/>
                    <a:p>
                      <a:pPr algn="r"/>
                      <a:r>
                        <a:rPr lang="en-US" sz="1800" kern="1200" baseline="0" dirty="0" smtClean="0">
                          <a:solidFill>
                            <a:schemeClr val="dk1"/>
                          </a:solidFill>
                          <a:latin typeface="+mn-lt"/>
                          <a:ea typeface="+mn-ea"/>
                          <a:cs typeface="+mn-cs"/>
                        </a:rPr>
                        <a:t>541 (5.41)</a:t>
                      </a:r>
                      <a:endParaRPr lang="en-US" sz="1800" dirty="0"/>
                    </a:p>
                  </a:txBody>
                  <a:tcPr/>
                </a:tc>
              </a:tr>
              <a:tr h="370840">
                <a:tc>
                  <a:txBody>
                    <a:bodyPr/>
                    <a:lstStyle/>
                    <a:p>
                      <a:pPr algn="ctr"/>
                      <a:r>
                        <a:rPr lang="en-US" sz="1800" dirty="0" smtClean="0"/>
                        <a:t>1.40</a:t>
                      </a:r>
                      <a:endParaRPr lang="en-US" sz="1800" dirty="0"/>
                    </a:p>
                  </a:txBody>
                  <a:tcPr/>
                </a:tc>
                <a:tc>
                  <a:txBody>
                    <a:bodyPr/>
                    <a:lstStyle/>
                    <a:p>
                      <a:pPr algn="r"/>
                      <a:r>
                        <a:rPr lang="en-US" sz="1800" kern="1200" baseline="0" dirty="0" smtClean="0">
                          <a:solidFill>
                            <a:schemeClr val="dk1"/>
                          </a:solidFill>
                          <a:latin typeface="+mn-lt"/>
                          <a:ea typeface="+mn-ea"/>
                          <a:cs typeface="+mn-cs"/>
                        </a:rPr>
                        <a:t>550 (5.50)</a:t>
                      </a:r>
                    </a:p>
                  </a:txBody>
                  <a:tcPr/>
                </a:tc>
                <a:tc>
                  <a:txBody>
                    <a:bodyPr/>
                    <a:lstStyle/>
                    <a:p>
                      <a:pPr algn="r"/>
                      <a:r>
                        <a:rPr lang="en-US" sz="1800" kern="1200" baseline="0" dirty="0" smtClean="0">
                          <a:solidFill>
                            <a:schemeClr val="dk1"/>
                          </a:solidFill>
                          <a:latin typeface="+mn-lt"/>
                          <a:ea typeface="+mn-ea"/>
                          <a:cs typeface="+mn-cs"/>
                        </a:rPr>
                        <a:t>591 (5.91)</a:t>
                      </a:r>
                      <a:endParaRPr lang="en-US" sz="1800" dirty="0"/>
                    </a:p>
                  </a:txBody>
                  <a:tcPr/>
                </a:tc>
              </a:tr>
              <a:tr h="370840">
                <a:tc>
                  <a:txBody>
                    <a:bodyPr/>
                    <a:lstStyle/>
                    <a:p>
                      <a:pPr algn="ctr"/>
                      <a:r>
                        <a:rPr lang="en-US" sz="1800" dirty="0" smtClean="0"/>
                        <a:t>1.60</a:t>
                      </a:r>
                      <a:endParaRPr lang="en-US" sz="1800" dirty="0"/>
                    </a:p>
                  </a:txBody>
                  <a:tcPr/>
                </a:tc>
                <a:tc>
                  <a:txBody>
                    <a:bodyPr/>
                    <a:lstStyle/>
                    <a:p>
                      <a:pPr algn="r"/>
                      <a:r>
                        <a:rPr lang="en-US" sz="1800" kern="1200" baseline="0" dirty="0" smtClean="0">
                          <a:solidFill>
                            <a:schemeClr val="dk1"/>
                          </a:solidFill>
                          <a:latin typeface="+mn-lt"/>
                          <a:ea typeface="+mn-ea"/>
                          <a:cs typeface="+mn-cs"/>
                        </a:rPr>
                        <a:t>800 (8.00)</a:t>
                      </a:r>
                      <a:endParaRPr lang="en-US" sz="1800" dirty="0"/>
                    </a:p>
                  </a:txBody>
                  <a:tcPr/>
                </a:tc>
                <a:tc>
                  <a:txBody>
                    <a:bodyPr/>
                    <a:lstStyle/>
                    <a:p>
                      <a:pPr algn="r"/>
                      <a:r>
                        <a:rPr lang="en-US" sz="1800" kern="1200" baseline="0" dirty="0" smtClean="0">
                          <a:solidFill>
                            <a:schemeClr val="dk1"/>
                          </a:solidFill>
                          <a:latin typeface="+mn-lt"/>
                          <a:ea typeface="+mn-ea"/>
                          <a:cs typeface="+mn-cs"/>
                        </a:rPr>
                        <a:t>841 (8.41)</a:t>
                      </a:r>
                      <a:endParaRPr lang="en-US" sz="1800" dirty="0"/>
                    </a:p>
                  </a:txBody>
                  <a:tcPr/>
                </a:tc>
              </a:tr>
              <a:tr h="370840">
                <a:tc>
                  <a:txBody>
                    <a:bodyPr/>
                    <a:lstStyle/>
                    <a:p>
                      <a:pPr algn="ctr"/>
                      <a:r>
                        <a:rPr lang="en-US" sz="1800" dirty="0" smtClean="0"/>
                        <a:t>1.80</a:t>
                      </a:r>
                      <a:endParaRPr lang="en-US" sz="1800"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dk1"/>
                          </a:solidFill>
                          <a:latin typeface="+mn-lt"/>
                          <a:ea typeface="+mn-ea"/>
                          <a:cs typeface="+mn-cs"/>
                        </a:rPr>
                        <a:t>450 (4.50)</a:t>
                      </a:r>
                      <a:endParaRPr lang="en-US" sz="1800" dirty="0" smtClean="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dk1"/>
                          </a:solidFill>
                          <a:latin typeface="+mn-lt"/>
                          <a:ea typeface="+mn-ea"/>
                          <a:cs typeface="+mn-cs"/>
                        </a:rPr>
                        <a:t>491 (4.91)</a:t>
                      </a:r>
                      <a:endParaRPr lang="en-US" sz="1800" dirty="0"/>
                    </a:p>
                  </a:txBody>
                  <a:tcPr/>
                </a:tc>
              </a:tr>
            </a:tbl>
          </a:graphicData>
        </a:graphic>
      </p:graphicFrame>
    </p:spTree>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4625" name="Title 1"/>
          <p:cNvSpPr>
            <a:spLocks noGrp="1"/>
          </p:cNvSpPr>
          <p:nvPr>
            <p:ph type="title"/>
          </p:nvPr>
        </p:nvSpPr>
        <p:spPr/>
        <p:txBody>
          <a:bodyPr/>
          <a:lstStyle/>
          <a:p>
            <a:r>
              <a:rPr lang="en-US" smtClean="0">
                <a:latin typeface="Calibri" pitchFamily="34" charset="0"/>
              </a:rPr>
              <a:t>SCPT – Correction for the mass of friction jacket</a:t>
            </a:r>
          </a:p>
        </p:txBody>
      </p:sp>
      <p:sp>
        <p:nvSpPr>
          <p:cNvPr id="3" name="Content Placeholder 2"/>
          <p:cNvSpPr>
            <a:spLocks noGrp="1"/>
          </p:cNvSpPr>
          <p:nvPr>
            <p:ph idx="1"/>
          </p:nvPr>
        </p:nvSpPr>
        <p:spPr/>
        <p:txBody>
          <a:bodyPr>
            <a:normAutofit/>
          </a:bodyPr>
          <a:lstStyle/>
          <a:p>
            <a:pPr marL="457200" indent="-457200">
              <a:lnSpc>
                <a:spcPct val="80000"/>
              </a:lnSpc>
              <a:buFont typeface="Arial" pitchFamily="34" charset="0"/>
              <a:buAutoNum type="arabicParenR"/>
            </a:pPr>
            <a:r>
              <a:rPr lang="en-US" sz="1400" smtClean="0">
                <a:latin typeface="Calibri" pitchFamily="34" charset="0"/>
              </a:rPr>
              <a:t>Mass of friction jacket 			    = m</a:t>
            </a:r>
            <a:r>
              <a:rPr lang="en-US" sz="1400" baseline="-25000" smtClean="0">
                <a:latin typeface="Calibri" pitchFamily="34" charset="0"/>
              </a:rPr>
              <a:t>f</a:t>
            </a:r>
            <a:r>
              <a:rPr lang="en-US" sz="1400" smtClean="0">
                <a:latin typeface="Calibri" pitchFamily="34" charset="0"/>
              </a:rPr>
              <a:t>  kg </a:t>
            </a:r>
            <a:r>
              <a:rPr lang="en-US" sz="1300" b="1" i="1" smtClean="0">
                <a:latin typeface="Calibri" pitchFamily="34" charset="0"/>
              </a:rPr>
              <a:t>(say 1.13 Kg)</a:t>
            </a:r>
            <a:endParaRPr lang="en-US" sz="1400" b="1" i="1" smtClean="0">
              <a:latin typeface="Calibri" pitchFamily="34" charset="0"/>
            </a:endParaRPr>
          </a:p>
          <a:p>
            <a:pPr marL="457200" indent="-457200">
              <a:lnSpc>
                <a:spcPct val="80000"/>
              </a:lnSpc>
              <a:buFont typeface="Arial" pitchFamily="34" charset="0"/>
              <a:buAutoNum type="arabicParenR"/>
            </a:pPr>
            <a:r>
              <a:rPr lang="en-US" sz="1400" smtClean="0">
                <a:latin typeface="Calibri" pitchFamily="34" charset="0"/>
              </a:rPr>
              <a:t>Area of surface of friction jacket, 		a = </a:t>
            </a:r>
            <a:r>
              <a:rPr lang="el-GR" sz="1400" smtClean="0">
                <a:latin typeface="Calibri" pitchFamily="34" charset="0"/>
              </a:rPr>
              <a:t>π</a:t>
            </a:r>
            <a:r>
              <a:rPr lang="en-US" sz="1400" smtClean="0">
                <a:latin typeface="Calibri" pitchFamily="34" charset="0"/>
              </a:rPr>
              <a:t> x </a:t>
            </a:r>
            <a:r>
              <a:rPr lang="en-US" sz="1400" i="1" smtClean="0">
                <a:latin typeface="Calibri" pitchFamily="34" charset="0"/>
              </a:rPr>
              <a:t>dh cm</a:t>
            </a:r>
            <a:r>
              <a:rPr lang="en-US" sz="1400" i="1" baseline="30000" smtClean="0">
                <a:latin typeface="Calibri" pitchFamily="34" charset="0"/>
              </a:rPr>
              <a:t>2   </a:t>
            </a:r>
            <a:r>
              <a:rPr lang="en-US" sz="1300" b="1" i="1" smtClean="0">
                <a:latin typeface="Calibri" pitchFamily="34" charset="0"/>
              </a:rPr>
              <a:t>(3.14159*3.6*10.0) = 113.0972</a:t>
            </a:r>
            <a:endParaRPr lang="en-US" sz="1300" b="1" i="1" baseline="30000" smtClean="0">
              <a:latin typeface="Calibri" pitchFamily="34" charset="0"/>
            </a:endParaRPr>
          </a:p>
          <a:p>
            <a:pPr marL="457200" indent="-457200">
              <a:lnSpc>
                <a:spcPct val="80000"/>
              </a:lnSpc>
              <a:buFont typeface="Arial" pitchFamily="34" charset="0"/>
              <a:buAutoNum type="arabicParenR"/>
            </a:pPr>
            <a:r>
              <a:rPr lang="en-US" sz="1400" smtClean="0">
                <a:latin typeface="Calibri" pitchFamily="34" charset="0"/>
              </a:rPr>
              <a:t>Cone area at base, 			   	b = 10 cm</a:t>
            </a:r>
            <a:r>
              <a:rPr lang="en-US" sz="1400" baseline="30000" smtClean="0">
                <a:latin typeface="Calibri" pitchFamily="34" charset="0"/>
              </a:rPr>
              <a:t>2</a:t>
            </a:r>
          </a:p>
          <a:p>
            <a:pPr marL="457200" indent="-457200">
              <a:lnSpc>
                <a:spcPct val="80000"/>
              </a:lnSpc>
              <a:buFont typeface="Arial" pitchFamily="34" charset="0"/>
              <a:buNone/>
            </a:pPr>
            <a:endParaRPr lang="en-US" sz="1400" smtClean="0">
              <a:latin typeface="Calibri" pitchFamily="34" charset="0"/>
            </a:endParaRPr>
          </a:p>
          <a:p>
            <a:pPr marL="457200" indent="-457200">
              <a:lnSpc>
                <a:spcPct val="80000"/>
              </a:lnSpc>
              <a:buFont typeface="Arial" pitchFamily="34" charset="0"/>
              <a:buNone/>
            </a:pPr>
            <a:r>
              <a:rPr lang="en-US" sz="1400" smtClean="0">
                <a:latin typeface="Calibri" pitchFamily="34" charset="0"/>
              </a:rPr>
              <a:t>Where</a:t>
            </a:r>
            <a:endParaRPr lang="en-US" sz="1400" b="1" i="1" smtClean="0">
              <a:latin typeface="Calibri" pitchFamily="34" charset="0"/>
            </a:endParaRPr>
          </a:p>
          <a:p>
            <a:pPr marL="457200" indent="-457200">
              <a:lnSpc>
                <a:spcPct val="80000"/>
              </a:lnSpc>
              <a:buFont typeface="Arial" pitchFamily="34" charset="0"/>
              <a:buNone/>
            </a:pPr>
            <a:endParaRPr lang="en-US" sz="1400" b="1" i="1" smtClean="0">
              <a:latin typeface="Calibri" pitchFamily="34" charset="0"/>
            </a:endParaRPr>
          </a:p>
          <a:p>
            <a:pPr marL="457200" indent="-457200">
              <a:lnSpc>
                <a:spcPct val="80000"/>
              </a:lnSpc>
              <a:buFont typeface="Arial" pitchFamily="34" charset="0"/>
              <a:buNone/>
            </a:pPr>
            <a:r>
              <a:rPr lang="en-US" sz="1400" smtClean="0">
                <a:latin typeface="Calibri" pitchFamily="34" charset="0"/>
              </a:rPr>
              <a:t>d = outer diameter of friction jacket (3.6 cm), and</a:t>
            </a:r>
          </a:p>
          <a:p>
            <a:pPr marL="457200" indent="-457200">
              <a:lnSpc>
                <a:spcPct val="80000"/>
              </a:lnSpc>
              <a:buFont typeface="Arial" pitchFamily="34" charset="0"/>
              <a:buNone/>
            </a:pPr>
            <a:r>
              <a:rPr lang="en-US" sz="1400" smtClean="0">
                <a:latin typeface="Calibri" pitchFamily="34" charset="0"/>
              </a:rPr>
              <a:t>h = length of friction jacket (10.0 cm)</a:t>
            </a:r>
          </a:p>
          <a:p>
            <a:pPr marL="457200" indent="-457200">
              <a:lnSpc>
                <a:spcPct val="80000"/>
              </a:lnSpc>
              <a:buFont typeface="Arial" pitchFamily="34" charset="0"/>
              <a:buNone/>
            </a:pPr>
            <a:r>
              <a:rPr lang="en-US" sz="1400" smtClean="0">
                <a:latin typeface="Calibri" pitchFamily="34" charset="0"/>
              </a:rPr>
              <a:t>4 ) 	   Correction factor </a:t>
            </a:r>
            <a:r>
              <a:rPr lang="en-US" sz="1400" i="1" smtClean="0">
                <a:latin typeface="Calibri" pitchFamily="34" charset="0"/>
              </a:rPr>
              <a:t>( to be added )                              = </a:t>
            </a:r>
            <a:r>
              <a:rPr lang="en-US" sz="1400" smtClean="0">
                <a:latin typeface="Calibri" pitchFamily="34" charset="0"/>
              </a:rPr>
              <a:t>100 </a:t>
            </a:r>
            <a:r>
              <a:rPr lang="en-US" sz="1400" i="1" smtClean="0">
                <a:latin typeface="Calibri" pitchFamily="34" charset="0"/>
              </a:rPr>
              <a:t>m</a:t>
            </a:r>
            <a:r>
              <a:rPr lang="en-US" sz="1400" i="1" baseline="-25000" smtClean="0">
                <a:latin typeface="Calibri" pitchFamily="34" charset="0"/>
              </a:rPr>
              <a:t>f </a:t>
            </a:r>
            <a:r>
              <a:rPr lang="en-US" sz="1400" smtClean="0">
                <a:latin typeface="Calibri" pitchFamily="34" charset="0"/>
              </a:rPr>
              <a:t>/a kN/m</a:t>
            </a:r>
            <a:r>
              <a:rPr lang="en-US" sz="1400" baseline="30000" smtClean="0">
                <a:latin typeface="Calibri" pitchFamily="34" charset="0"/>
              </a:rPr>
              <a:t>2</a:t>
            </a:r>
          </a:p>
          <a:p>
            <a:pPr marL="457200" indent="-457200">
              <a:lnSpc>
                <a:spcPct val="80000"/>
              </a:lnSpc>
              <a:buFont typeface="Arial" pitchFamily="34" charset="0"/>
              <a:buNone/>
            </a:pPr>
            <a:r>
              <a:rPr lang="en-US" sz="1400" b="1" i="1" smtClean="0">
                <a:latin typeface="Calibri" pitchFamily="34" charset="0"/>
              </a:rPr>
              <a:t>                                                                                                 = </a:t>
            </a:r>
            <a:r>
              <a:rPr lang="en-US" sz="1400" i="1" smtClean="0">
                <a:latin typeface="Calibri" pitchFamily="34" charset="0"/>
              </a:rPr>
              <a:t>m</a:t>
            </a:r>
            <a:r>
              <a:rPr lang="en-US" sz="1400" i="1" baseline="-25000" smtClean="0">
                <a:latin typeface="Calibri" pitchFamily="34" charset="0"/>
              </a:rPr>
              <a:t>f</a:t>
            </a:r>
            <a:r>
              <a:rPr lang="en-US" sz="1400" b="1" i="1" baseline="-25000" smtClean="0">
                <a:latin typeface="Calibri" pitchFamily="34" charset="0"/>
              </a:rPr>
              <a:t> </a:t>
            </a:r>
            <a:r>
              <a:rPr lang="en-US" sz="1400" smtClean="0">
                <a:latin typeface="Calibri" pitchFamily="34" charset="0"/>
              </a:rPr>
              <a:t>/a kgf/cm</a:t>
            </a:r>
            <a:r>
              <a:rPr lang="en-US" sz="1400" baseline="30000" smtClean="0">
                <a:latin typeface="Calibri" pitchFamily="34" charset="0"/>
              </a:rPr>
              <a:t>2</a:t>
            </a:r>
            <a:r>
              <a:rPr lang="en-US" sz="1400" smtClean="0">
                <a:latin typeface="Calibri" pitchFamily="34" charset="0"/>
              </a:rPr>
              <a:t> </a:t>
            </a:r>
          </a:p>
        </p:txBody>
      </p:sp>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5649" name="Title 1"/>
          <p:cNvSpPr>
            <a:spLocks noGrp="1"/>
          </p:cNvSpPr>
          <p:nvPr>
            <p:ph type="title"/>
          </p:nvPr>
        </p:nvSpPr>
        <p:spPr/>
        <p:txBody>
          <a:bodyPr/>
          <a:lstStyle/>
          <a:p>
            <a:r>
              <a:rPr lang="en-US" smtClean="0">
                <a:latin typeface="Calibri" pitchFamily="34" charset="0"/>
              </a:rPr>
              <a:t>Sample reading </a:t>
            </a:r>
            <a:r>
              <a:rPr lang="en-US" b="1" smtClean="0">
                <a:solidFill>
                  <a:srgbClr val="FF0000"/>
                </a:solidFill>
                <a:latin typeface="Calibri" pitchFamily="34" charset="0"/>
              </a:rPr>
              <a:t>friction resistance </a:t>
            </a:r>
            <a:r>
              <a:rPr lang="en-US" smtClean="0">
                <a:latin typeface="Calibri" pitchFamily="34" charset="0"/>
              </a:rPr>
              <a:t>including correction factor</a:t>
            </a:r>
          </a:p>
        </p:txBody>
      </p:sp>
      <p:graphicFrame>
        <p:nvGraphicFramePr>
          <p:cNvPr id="4" name="Content Placeholder 3"/>
          <p:cNvGraphicFramePr>
            <a:graphicFrameLocks noGrp="1"/>
          </p:cNvGraphicFramePr>
          <p:nvPr>
            <p:ph idx="1"/>
          </p:nvPr>
        </p:nvGraphicFramePr>
        <p:xfrm>
          <a:off x="685800" y="1570038"/>
          <a:ext cx="7848600" cy="4816302"/>
        </p:xfrm>
        <a:graphic>
          <a:graphicData uri="http://schemas.openxmlformats.org/drawingml/2006/table">
            <a:tbl>
              <a:tblPr firstRow="1" bandRow="1">
                <a:tableStyleId>{5C22544A-7EE6-4342-B048-85BDC9FD1C3A}</a:tableStyleId>
              </a:tblPr>
              <a:tblGrid>
                <a:gridCol w="838200"/>
                <a:gridCol w="1447800"/>
                <a:gridCol w="1371600"/>
                <a:gridCol w="1371600"/>
                <a:gridCol w="1371600"/>
                <a:gridCol w="1447800"/>
              </a:tblGrid>
              <a:tr h="1326061">
                <a:tc>
                  <a:txBody>
                    <a:bodyPr/>
                    <a:lstStyle/>
                    <a:p>
                      <a:pPr algn="ctr"/>
                      <a:r>
                        <a:rPr lang="en-US" sz="1300" b="1" kern="1200" baseline="0" dirty="0" smtClean="0">
                          <a:solidFill>
                            <a:schemeClr val="lt1"/>
                          </a:solidFill>
                          <a:latin typeface="+mn-lt"/>
                          <a:ea typeface="+mn-ea"/>
                          <a:cs typeface="+mn-cs"/>
                        </a:rPr>
                        <a:t>Depth</a:t>
                      </a:r>
                    </a:p>
                    <a:p>
                      <a:pPr algn="ctr"/>
                      <a:r>
                        <a:rPr lang="en-US" sz="1300" b="1" i="1" kern="1200" baseline="0" dirty="0" smtClean="0">
                          <a:solidFill>
                            <a:schemeClr val="lt1"/>
                          </a:solidFill>
                          <a:latin typeface="+mn-lt"/>
                          <a:ea typeface="+mn-ea"/>
                          <a:cs typeface="+mn-cs"/>
                        </a:rPr>
                        <a:t>Below</a:t>
                      </a:r>
                    </a:p>
                    <a:p>
                      <a:pPr algn="ctr"/>
                      <a:r>
                        <a:rPr lang="en-US" sz="1300" b="1" i="1" kern="1200" baseline="0" dirty="0" smtClean="0">
                          <a:solidFill>
                            <a:schemeClr val="lt1"/>
                          </a:solidFill>
                          <a:latin typeface="+mn-lt"/>
                          <a:ea typeface="+mn-ea"/>
                          <a:cs typeface="+mn-cs"/>
                        </a:rPr>
                        <a:t>Ground Level (m)</a:t>
                      </a:r>
                      <a:endParaRPr lang="en-US" sz="1300" dirty="0"/>
                    </a:p>
                  </a:txBody>
                  <a:tcPr marT="45726" marB="45726"/>
                </a:tc>
                <a:tc>
                  <a:txBody>
                    <a:bodyPr/>
                    <a:lstStyle/>
                    <a:p>
                      <a:pPr algn="ctr"/>
                      <a:r>
                        <a:rPr lang="en-US" sz="1300" b="1" i="1" kern="1200" baseline="0" dirty="0" smtClean="0">
                          <a:solidFill>
                            <a:schemeClr val="lt1"/>
                          </a:solidFill>
                          <a:latin typeface="+mn-lt"/>
                          <a:ea typeface="+mn-ea"/>
                          <a:cs typeface="+mn-cs"/>
                        </a:rPr>
                        <a:t>Total Resistance </a:t>
                      </a:r>
                      <a:r>
                        <a:rPr lang="en-US" sz="1300" b="1" i="1" kern="1200" baseline="0" dirty="0" err="1" smtClean="0">
                          <a:solidFill>
                            <a:schemeClr val="lt1"/>
                          </a:solidFill>
                          <a:latin typeface="+mn-lt"/>
                          <a:ea typeface="+mn-ea"/>
                          <a:cs typeface="+mn-cs"/>
                        </a:rPr>
                        <a:t>kN</a:t>
                      </a:r>
                      <a:r>
                        <a:rPr lang="en-US" sz="1300" b="1" i="1" kern="1200" baseline="0" dirty="0" smtClean="0">
                          <a:solidFill>
                            <a:schemeClr val="lt1"/>
                          </a:solidFill>
                          <a:latin typeface="+mn-lt"/>
                          <a:ea typeface="+mn-ea"/>
                          <a:cs typeface="+mn-cs"/>
                        </a:rPr>
                        <a:t>/m</a:t>
                      </a:r>
                      <a:r>
                        <a:rPr lang="en-US" sz="1300" b="1" i="1" kern="1200" baseline="30000" dirty="0" smtClean="0">
                          <a:solidFill>
                            <a:schemeClr val="lt1"/>
                          </a:solidFill>
                          <a:latin typeface="+mn-lt"/>
                          <a:ea typeface="+mn-ea"/>
                          <a:cs typeface="+mn-cs"/>
                        </a:rPr>
                        <a:t>2</a:t>
                      </a:r>
                      <a:r>
                        <a:rPr lang="en-US" sz="1300" b="1" i="1" kern="1200" baseline="0" dirty="0" smtClean="0">
                          <a:solidFill>
                            <a:schemeClr val="lt1"/>
                          </a:solidFill>
                          <a:latin typeface="+mn-lt"/>
                          <a:ea typeface="+mn-ea"/>
                          <a:cs typeface="+mn-cs"/>
                        </a:rPr>
                        <a:t> (</a:t>
                      </a:r>
                      <a:r>
                        <a:rPr lang="en-US" sz="1300" b="1" i="1" kern="1200" baseline="0" dirty="0" err="1" smtClean="0">
                          <a:solidFill>
                            <a:schemeClr val="lt1"/>
                          </a:solidFill>
                          <a:latin typeface="+mn-lt"/>
                          <a:ea typeface="+mn-ea"/>
                          <a:cs typeface="+mn-cs"/>
                        </a:rPr>
                        <a:t>kgf</a:t>
                      </a:r>
                      <a:r>
                        <a:rPr lang="en-US" sz="1300" b="1" i="1" kern="1200" baseline="0" dirty="0" smtClean="0">
                          <a:solidFill>
                            <a:schemeClr val="lt1"/>
                          </a:solidFill>
                          <a:latin typeface="+mn-lt"/>
                          <a:ea typeface="+mn-ea"/>
                          <a:cs typeface="+mn-cs"/>
                        </a:rPr>
                        <a:t>/cm</a:t>
                      </a:r>
                      <a:r>
                        <a:rPr lang="en-US" sz="1300" b="1" i="1" kern="1200" baseline="30000" dirty="0" smtClean="0">
                          <a:solidFill>
                            <a:schemeClr val="lt1"/>
                          </a:solidFill>
                          <a:latin typeface="+mn-lt"/>
                          <a:ea typeface="+mn-ea"/>
                          <a:cs typeface="+mn-cs"/>
                        </a:rPr>
                        <a:t>2</a:t>
                      </a:r>
                      <a:r>
                        <a:rPr lang="en-US" sz="1300" b="1" i="1" kern="1200" baseline="0" dirty="0" smtClean="0">
                          <a:solidFill>
                            <a:schemeClr val="lt1"/>
                          </a:solidFill>
                          <a:latin typeface="+mn-lt"/>
                          <a:ea typeface="+mn-ea"/>
                          <a:cs typeface="+mn-cs"/>
                        </a:rPr>
                        <a:t>)</a:t>
                      </a:r>
                    </a:p>
                    <a:p>
                      <a:pPr algn="ctr"/>
                      <a:r>
                        <a:rPr lang="en-US" sz="1300" b="1" i="1" kern="1200" baseline="0" dirty="0" smtClean="0">
                          <a:solidFill>
                            <a:schemeClr val="lt1"/>
                          </a:solidFill>
                          <a:latin typeface="+mn-lt"/>
                          <a:ea typeface="+mn-ea"/>
                          <a:cs typeface="+mn-cs"/>
                        </a:rPr>
                        <a:t>(x)</a:t>
                      </a:r>
                      <a:endParaRPr lang="en-US" sz="1300" dirty="0"/>
                    </a:p>
                  </a:txBody>
                  <a:tcPr marT="45726" marB="45726"/>
                </a:tc>
                <a:tc>
                  <a:txBody>
                    <a:bodyPr/>
                    <a:lstStyle/>
                    <a:p>
                      <a:pPr algn="ctr"/>
                      <a:r>
                        <a:rPr lang="en-US" sz="1300" b="1" i="1" kern="1200" baseline="0" dirty="0" smtClean="0">
                          <a:solidFill>
                            <a:schemeClr val="lt1"/>
                          </a:solidFill>
                          <a:latin typeface="+mn-lt"/>
                          <a:ea typeface="+mn-ea"/>
                          <a:cs typeface="+mn-cs"/>
                        </a:rPr>
                        <a:t>Cone Resistance (Uncorrected</a:t>
                      </a:r>
                      <a:r>
                        <a:rPr lang="en-US" sz="1300" b="1" kern="1200" baseline="0" dirty="0" smtClean="0">
                          <a:solidFill>
                            <a:schemeClr val="lt1"/>
                          </a:solidFill>
                          <a:latin typeface="+mn-lt"/>
                          <a:ea typeface="+mn-ea"/>
                          <a:cs typeface="+mn-cs"/>
                        </a:rPr>
                        <a:t>)</a:t>
                      </a:r>
                    </a:p>
                    <a:p>
                      <a:pPr algn="ctr"/>
                      <a:r>
                        <a:rPr lang="en-US" sz="1300" b="1" i="1" kern="1200" baseline="0" dirty="0" err="1" smtClean="0">
                          <a:solidFill>
                            <a:schemeClr val="lt1"/>
                          </a:solidFill>
                          <a:latin typeface="+mn-lt"/>
                          <a:ea typeface="+mn-ea"/>
                          <a:cs typeface="+mn-cs"/>
                        </a:rPr>
                        <a:t>kN</a:t>
                      </a:r>
                      <a:r>
                        <a:rPr lang="en-US" sz="1300" b="1" i="1" kern="1200" baseline="0" dirty="0" smtClean="0">
                          <a:solidFill>
                            <a:schemeClr val="lt1"/>
                          </a:solidFill>
                          <a:latin typeface="+mn-lt"/>
                          <a:ea typeface="+mn-ea"/>
                          <a:cs typeface="+mn-cs"/>
                        </a:rPr>
                        <a:t>/m</a:t>
                      </a:r>
                      <a:r>
                        <a:rPr lang="en-US" sz="1300" b="1" i="1" kern="1200" baseline="30000" dirty="0" smtClean="0">
                          <a:solidFill>
                            <a:schemeClr val="lt1"/>
                          </a:solidFill>
                          <a:latin typeface="+mn-lt"/>
                          <a:ea typeface="+mn-ea"/>
                          <a:cs typeface="+mn-cs"/>
                        </a:rPr>
                        <a:t>2</a:t>
                      </a:r>
                      <a:r>
                        <a:rPr lang="en-US" sz="1300" b="1" i="1" kern="1200" baseline="0" dirty="0" smtClean="0">
                          <a:solidFill>
                            <a:schemeClr val="lt1"/>
                          </a:solidFill>
                          <a:latin typeface="+mn-lt"/>
                          <a:ea typeface="+mn-ea"/>
                          <a:cs typeface="+mn-cs"/>
                        </a:rPr>
                        <a:t> (</a:t>
                      </a:r>
                      <a:r>
                        <a:rPr lang="en-US" sz="1300" b="1" i="1" kern="1200" baseline="0" dirty="0" err="1" smtClean="0">
                          <a:solidFill>
                            <a:schemeClr val="lt1"/>
                          </a:solidFill>
                          <a:latin typeface="+mn-lt"/>
                          <a:ea typeface="+mn-ea"/>
                          <a:cs typeface="+mn-cs"/>
                        </a:rPr>
                        <a:t>kgf</a:t>
                      </a:r>
                      <a:r>
                        <a:rPr lang="en-US" sz="1300" b="1" i="1" kern="1200" baseline="0" dirty="0" smtClean="0">
                          <a:solidFill>
                            <a:schemeClr val="lt1"/>
                          </a:solidFill>
                          <a:latin typeface="+mn-lt"/>
                          <a:ea typeface="+mn-ea"/>
                          <a:cs typeface="+mn-cs"/>
                        </a:rPr>
                        <a:t>/cm</a:t>
                      </a:r>
                      <a:r>
                        <a:rPr lang="en-US" sz="1300" b="1" i="1" kern="1200" baseline="30000" dirty="0" smtClean="0">
                          <a:solidFill>
                            <a:schemeClr val="lt1"/>
                          </a:solidFill>
                          <a:latin typeface="+mn-lt"/>
                          <a:ea typeface="+mn-ea"/>
                          <a:cs typeface="+mn-cs"/>
                        </a:rPr>
                        <a:t>2</a:t>
                      </a:r>
                      <a:r>
                        <a:rPr lang="en-US" sz="1300" b="1" i="1" kern="1200" baseline="0" dirty="0" smtClean="0">
                          <a:solidFill>
                            <a:schemeClr val="lt1"/>
                          </a:solidFill>
                          <a:latin typeface="+mn-lt"/>
                          <a:ea typeface="+mn-ea"/>
                          <a:cs typeface="+mn-cs"/>
                        </a:rPr>
                        <a:t>)</a:t>
                      </a:r>
                      <a:endParaRPr lang="en-US" sz="1300" b="1" kern="1200" baseline="0" dirty="0" smtClean="0">
                        <a:solidFill>
                          <a:schemeClr val="lt1"/>
                        </a:solidFill>
                        <a:latin typeface="+mn-lt"/>
                        <a:ea typeface="+mn-ea"/>
                        <a:cs typeface="+mn-cs"/>
                      </a:endParaRPr>
                    </a:p>
                    <a:p>
                      <a:pPr algn="ctr"/>
                      <a:r>
                        <a:rPr lang="en-US" sz="1300" b="1" kern="1200" baseline="0" dirty="0" smtClean="0">
                          <a:solidFill>
                            <a:schemeClr val="lt1"/>
                          </a:solidFill>
                          <a:latin typeface="+mn-lt"/>
                          <a:ea typeface="+mn-ea"/>
                          <a:cs typeface="+mn-cs"/>
                        </a:rPr>
                        <a:t>(y)</a:t>
                      </a:r>
                      <a:endParaRPr lang="en-US" sz="1300" dirty="0"/>
                    </a:p>
                  </a:txBody>
                  <a:tcPr marT="45726" marB="45726"/>
                </a:tc>
                <a:tc>
                  <a:txBody>
                    <a:bodyPr/>
                    <a:lstStyle/>
                    <a:p>
                      <a:pPr algn="ctr"/>
                      <a:r>
                        <a:rPr lang="en-US" sz="1300" b="1" i="1" kern="1200" baseline="0" dirty="0" smtClean="0">
                          <a:solidFill>
                            <a:schemeClr val="lt1"/>
                          </a:solidFill>
                          <a:latin typeface="+mn-lt"/>
                          <a:ea typeface="+mn-ea"/>
                          <a:cs typeface="+mn-cs"/>
                        </a:rPr>
                        <a:t>Total</a:t>
                      </a:r>
                    </a:p>
                    <a:p>
                      <a:pPr algn="ctr"/>
                      <a:r>
                        <a:rPr lang="en-US" sz="1300" b="1" i="1" kern="1200" baseline="0" dirty="0" smtClean="0">
                          <a:solidFill>
                            <a:schemeClr val="lt1"/>
                          </a:solidFill>
                          <a:latin typeface="+mn-lt"/>
                          <a:ea typeface="+mn-ea"/>
                          <a:cs typeface="+mn-cs"/>
                        </a:rPr>
                        <a:t>Resistance</a:t>
                      </a:r>
                    </a:p>
                    <a:p>
                      <a:pPr algn="ctr"/>
                      <a:r>
                        <a:rPr lang="en-US" sz="1300" b="1" i="1" kern="1200" baseline="0" dirty="0" smtClean="0">
                          <a:solidFill>
                            <a:schemeClr val="lt1"/>
                          </a:solidFill>
                          <a:latin typeface="+mn-lt"/>
                          <a:ea typeface="+mn-ea"/>
                          <a:cs typeface="+mn-cs"/>
                        </a:rPr>
                        <a:t>Minus Cone</a:t>
                      </a:r>
                    </a:p>
                    <a:p>
                      <a:pPr algn="ctr"/>
                      <a:r>
                        <a:rPr lang="en-US" sz="1300" b="1" i="1" kern="1200" baseline="0" dirty="0" smtClean="0">
                          <a:solidFill>
                            <a:schemeClr val="lt1"/>
                          </a:solidFill>
                          <a:latin typeface="+mn-lt"/>
                          <a:ea typeface="+mn-ea"/>
                          <a:cs typeface="+mn-cs"/>
                        </a:rPr>
                        <a:t>Resistance </a:t>
                      </a:r>
                      <a:r>
                        <a:rPr lang="en-US" sz="1300" b="1" i="1" kern="1200" baseline="0" dirty="0" err="1" smtClean="0">
                          <a:solidFill>
                            <a:schemeClr val="lt1"/>
                          </a:solidFill>
                          <a:latin typeface="+mn-lt"/>
                          <a:ea typeface="+mn-ea"/>
                          <a:cs typeface="+mn-cs"/>
                        </a:rPr>
                        <a:t>kN</a:t>
                      </a:r>
                      <a:r>
                        <a:rPr lang="en-US" sz="1300" b="1" i="1" kern="1200" baseline="0" dirty="0" smtClean="0">
                          <a:solidFill>
                            <a:schemeClr val="lt1"/>
                          </a:solidFill>
                          <a:latin typeface="+mn-lt"/>
                          <a:ea typeface="+mn-ea"/>
                          <a:cs typeface="+mn-cs"/>
                        </a:rPr>
                        <a:t>/m</a:t>
                      </a:r>
                      <a:r>
                        <a:rPr lang="en-US" sz="1300" b="1" i="1" kern="1200" baseline="30000" dirty="0" smtClean="0">
                          <a:solidFill>
                            <a:schemeClr val="lt1"/>
                          </a:solidFill>
                          <a:latin typeface="+mn-lt"/>
                          <a:ea typeface="+mn-ea"/>
                          <a:cs typeface="+mn-cs"/>
                        </a:rPr>
                        <a:t>2</a:t>
                      </a:r>
                      <a:r>
                        <a:rPr lang="en-US" sz="1300" b="1" i="1" kern="1200" baseline="0" dirty="0" smtClean="0">
                          <a:solidFill>
                            <a:schemeClr val="lt1"/>
                          </a:solidFill>
                          <a:latin typeface="+mn-lt"/>
                          <a:ea typeface="+mn-ea"/>
                          <a:cs typeface="+mn-cs"/>
                        </a:rPr>
                        <a:t> (</a:t>
                      </a:r>
                      <a:r>
                        <a:rPr lang="en-US" sz="1300" b="1" i="1" kern="1200" baseline="0" dirty="0" err="1" smtClean="0">
                          <a:solidFill>
                            <a:schemeClr val="lt1"/>
                          </a:solidFill>
                          <a:latin typeface="+mn-lt"/>
                          <a:ea typeface="+mn-ea"/>
                          <a:cs typeface="+mn-cs"/>
                        </a:rPr>
                        <a:t>kgf</a:t>
                      </a:r>
                      <a:r>
                        <a:rPr lang="en-US" sz="1300" b="1" i="1" kern="1200" baseline="0" dirty="0" smtClean="0">
                          <a:solidFill>
                            <a:schemeClr val="lt1"/>
                          </a:solidFill>
                          <a:latin typeface="+mn-lt"/>
                          <a:ea typeface="+mn-ea"/>
                          <a:cs typeface="+mn-cs"/>
                        </a:rPr>
                        <a:t>/cm</a:t>
                      </a:r>
                      <a:r>
                        <a:rPr lang="en-US" sz="1300" b="1" i="1" kern="1200" baseline="30000" dirty="0" smtClean="0">
                          <a:solidFill>
                            <a:schemeClr val="lt1"/>
                          </a:solidFill>
                          <a:latin typeface="+mn-lt"/>
                          <a:ea typeface="+mn-ea"/>
                          <a:cs typeface="+mn-cs"/>
                        </a:rPr>
                        <a:t>2</a:t>
                      </a:r>
                      <a:r>
                        <a:rPr lang="en-US" sz="1300" b="1" i="1" kern="1200" baseline="0" dirty="0" smtClean="0">
                          <a:solidFill>
                            <a:schemeClr val="lt1"/>
                          </a:solidFill>
                          <a:latin typeface="+mn-lt"/>
                          <a:ea typeface="+mn-ea"/>
                          <a:cs typeface="+mn-cs"/>
                        </a:rPr>
                        <a:t>)</a:t>
                      </a:r>
                      <a:endParaRPr lang="en-US" sz="1300" b="1" kern="1200" baseline="0" dirty="0" smtClean="0">
                        <a:solidFill>
                          <a:schemeClr val="lt1"/>
                        </a:solidFill>
                        <a:latin typeface="+mn-lt"/>
                        <a:ea typeface="+mn-ea"/>
                        <a:cs typeface="+mn-cs"/>
                      </a:endParaRPr>
                    </a:p>
                    <a:p>
                      <a:pPr algn="ctr"/>
                      <a:r>
                        <a:rPr lang="en-US" sz="1300" b="1" kern="1200" baseline="0" dirty="0" smtClean="0">
                          <a:solidFill>
                            <a:schemeClr val="lt1"/>
                          </a:solidFill>
                          <a:latin typeface="+mn-lt"/>
                          <a:ea typeface="+mn-ea"/>
                          <a:cs typeface="+mn-cs"/>
                        </a:rPr>
                        <a:t>(x-y)</a:t>
                      </a:r>
                      <a:endParaRPr lang="en-US" sz="1300" b="1" i="1" kern="1200" baseline="0" dirty="0" smtClean="0">
                        <a:solidFill>
                          <a:schemeClr val="lt1"/>
                        </a:solidFill>
                        <a:latin typeface="+mn-lt"/>
                        <a:ea typeface="+mn-ea"/>
                        <a:cs typeface="+mn-cs"/>
                      </a:endParaRPr>
                    </a:p>
                  </a:txBody>
                  <a:tcPr marT="45726" marB="45726"/>
                </a:tc>
                <a:tc>
                  <a:txBody>
                    <a:bodyPr/>
                    <a:lstStyle/>
                    <a:p>
                      <a:pPr algn="ctr"/>
                      <a:r>
                        <a:rPr lang="en-US" sz="1300" b="1" i="1" kern="1200" baseline="0" dirty="0" smtClean="0">
                          <a:solidFill>
                            <a:schemeClr val="lt1"/>
                          </a:solidFill>
                          <a:latin typeface="+mn-lt"/>
                          <a:ea typeface="+mn-ea"/>
                          <a:cs typeface="+mn-cs"/>
                        </a:rPr>
                        <a:t>Frictional</a:t>
                      </a:r>
                    </a:p>
                    <a:p>
                      <a:pPr algn="ctr"/>
                      <a:r>
                        <a:rPr lang="en-US" sz="1300" b="1" i="1" kern="1200" baseline="0" dirty="0" smtClean="0">
                          <a:solidFill>
                            <a:schemeClr val="lt1"/>
                          </a:solidFill>
                          <a:latin typeface="+mn-lt"/>
                          <a:ea typeface="+mn-ea"/>
                          <a:cs typeface="+mn-cs"/>
                        </a:rPr>
                        <a:t>Resistance</a:t>
                      </a:r>
                    </a:p>
                    <a:p>
                      <a:pPr algn="ctr"/>
                      <a:r>
                        <a:rPr lang="en-US" sz="1300" b="1" i="1" kern="1200" baseline="0" dirty="0" err="1" smtClean="0">
                          <a:solidFill>
                            <a:schemeClr val="lt1"/>
                          </a:solidFill>
                          <a:latin typeface="+mn-lt"/>
                          <a:ea typeface="+mn-ea"/>
                          <a:cs typeface="+mn-cs"/>
                        </a:rPr>
                        <a:t>kN</a:t>
                      </a:r>
                      <a:r>
                        <a:rPr lang="en-US" sz="1300" b="1" i="1" kern="1200" baseline="0" dirty="0" smtClean="0">
                          <a:solidFill>
                            <a:schemeClr val="lt1"/>
                          </a:solidFill>
                          <a:latin typeface="+mn-lt"/>
                          <a:ea typeface="+mn-ea"/>
                          <a:cs typeface="+mn-cs"/>
                        </a:rPr>
                        <a:t>/m</a:t>
                      </a:r>
                      <a:r>
                        <a:rPr lang="en-US" sz="1300" b="1" i="1" kern="1200" baseline="30000" dirty="0" smtClean="0">
                          <a:solidFill>
                            <a:schemeClr val="lt1"/>
                          </a:solidFill>
                          <a:latin typeface="+mn-lt"/>
                          <a:ea typeface="+mn-ea"/>
                          <a:cs typeface="+mn-cs"/>
                        </a:rPr>
                        <a:t>2</a:t>
                      </a:r>
                      <a:r>
                        <a:rPr lang="en-US" sz="1300" b="1" i="1" kern="1200" baseline="0" dirty="0" smtClean="0">
                          <a:solidFill>
                            <a:schemeClr val="lt1"/>
                          </a:solidFill>
                          <a:latin typeface="+mn-lt"/>
                          <a:ea typeface="+mn-ea"/>
                          <a:cs typeface="+mn-cs"/>
                        </a:rPr>
                        <a:t> (</a:t>
                      </a:r>
                      <a:r>
                        <a:rPr lang="en-US" sz="1300" b="1" i="1" kern="1200" baseline="0" dirty="0" err="1" smtClean="0">
                          <a:solidFill>
                            <a:schemeClr val="lt1"/>
                          </a:solidFill>
                          <a:latin typeface="+mn-lt"/>
                          <a:ea typeface="+mn-ea"/>
                          <a:cs typeface="+mn-cs"/>
                        </a:rPr>
                        <a:t>kgf</a:t>
                      </a:r>
                      <a:r>
                        <a:rPr lang="en-US" sz="1300" b="1" i="1" kern="1200" baseline="0" dirty="0" smtClean="0">
                          <a:solidFill>
                            <a:schemeClr val="lt1"/>
                          </a:solidFill>
                          <a:latin typeface="+mn-lt"/>
                          <a:ea typeface="+mn-ea"/>
                          <a:cs typeface="+mn-cs"/>
                        </a:rPr>
                        <a:t>/cm</a:t>
                      </a:r>
                      <a:r>
                        <a:rPr lang="en-US" sz="1300" b="1" i="1" kern="1200" baseline="30000" dirty="0" smtClean="0">
                          <a:solidFill>
                            <a:schemeClr val="lt1"/>
                          </a:solidFill>
                          <a:latin typeface="+mn-lt"/>
                          <a:ea typeface="+mn-ea"/>
                          <a:cs typeface="+mn-cs"/>
                        </a:rPr>
                        <a:t>2</a:t>
                      </a:r>
                      <a:r>
                        <a:rPr lang="en-US" sz="1300" b="1" i="1" kern="1200" baseline="0" dirty="0" smtClean="0">
                          <a:solidFill>
                            <a:schemeClr val="lt1"/>
                          </a:solidFill>
                          <a:latin typeface="+mn-lt"/>
                          <a:ea typeface="+mn-ea"/>
                          <a:cs typeface="+mn-cs"/>
                        </a:rPr>
                        <a:t>) </a:t>
                      </a:r>
                    </a:p>
                    <a:p>
                      <a:pPr algn="ctr"/>
                      <a:r>
                        <a:rPr lang="en-US" sz="1300" b="1" i="1" kern="1200" baseline="0" dirty="0" smtClean="0">
                          <a:solidFill>
                            <a:schemeClr val="lt1"/>
                          </a:solidFill>
                          <a:latin typeface="+mn-lt"/>
                          <a:ea typeface="+mn-ea"/>
                          <a:cs typeface="+mn-cs"/>
                        </a:rPr>
                        <a:t>z=(x-y)b/a</a:t>
                      </a:r>
                    </a:p>
                  </a:txBody>
                  <a:tcPr marT="45726" marB="45726"/>
                </a:tc>
                <a:tc>
                  <a:txBody>
                    <a:bodyPr/>
                    <a:lstStyle/>
                    <a:p>
                      <a:r>
                        <a:rPr lang="en-US" sz="1300" b="1" i="1" kern="1200" baseline="0" dirty="0" smtClean="0">
                          <a:solidFill>
                            <a:schemeClr val="lt1"/>
                          </a:solidFill>
                          <a:latin typeface="+mn-lt"/>
                          <a:ea typeface="+mn-ea"/>
                          <a:cs typeface="+mn-cs"/>
                        </a:rPr>
                        <a:t>Corrected</a:t>
                      </a:r>
                    </a:p>
                    <a:p>
                      <a:r>
                        <a:rPr lang="en-US" sz="1300" b="1" i="1" kern="1200" baseline="0" dirty="0" smtClean="0">
                          <a:solidFill>
                            <a:schemeClr val="lt1"/>
                          </a:solidFill>
                          <a:latin typeface="+mn-lt"/>
                          <a:ea typeface="+mn-ea"/>
                          <a:cs typeface="+mn-cs"/>
                        </a:rPr>
                        <a:t>Frictional</a:t>
                      </a:r>
                    </a:p>
                    <a:p>
                      <a:r>
                        <a:rPr lang="en-US" sz="1300" b="1" i="1" kern="1200" baseline="0" dirty="0" smtClean="0">
                          <a:solidFill>
                            <a:schemeClr val="lt1"/>
                          </a:solidFill>
                          <a:latin typeface="+mn-lt"/>
                          <a:ea typeface="+mn-ea"/>
                          <a:cs typeface="+mn-cs"/>
                        </a:rPr>
                        <a:t>Resistance</a:t>
                      </a:r>
                    </a:p>
                    <a:p>
                      <a:r>
                        <a:rPr lang="en-US" sz="1300" b="1" i="1" kern="1200" baseline="0" dirty="0" err="1" smtClean="0">
                          <a:solidFill>
                            <a:schemeClr val="lt1"/>
                          </a:solidFill>
                          <a:latin typeface="+mn-lt"/>
                          <a:ea typeface="+mn-ea"/>
                          <a:cs typeface="+mn-cs"/>
                        </a:rPr>
                        <a:t>kN</a:t>
                      </a:r>
                      <a:r>
                        <a:rPr lang="en-US" sz="1300" b="1" i="1" kern="1200" baseline="0" dirty="0" smtClean="0">
                          <a:solidFill>
                            <a:schemeClr val="lt1"/>
                          </a:solidFill>
                          <a:latin typeface="+mn-lt"/>
                          <a:ea typeface="+mn-ea"/>
                          <a:cs typeface="+mn-cs"/>
                        </a:rPr>
                        <a:t>/m</a:t>
                      </a:r>
                      <a:r>
                        <a:rPr lang="en-US" sz="1300" b="1" i="1" kern="1200" baseline="30000" dirty="0" smtClean="0">
                          <a:solidFill>
                            <a:schemeClr val="lt1"/>
                          </a:solidFill>
                          <a:latin typeface="+mn-lt"/>
                          <a:ea typeface="+mn-ea"/>
                          <a:cs typeface="+mn-cs"/>
                        </a:rPr>
                        <a:t>2</a:t>
                      </a:r>
                      <a:r>
                        <a:rPr lang="en-US" sz="1300" b="1" i="1" kern="1200" baseline="0" dirty="0" smtClean="0">
                          <a:solidFill>
                            <a:schemeClr val="lt1"/>
                          </a:solidFill>
                          <a:latin typeface="+mn-lt"/>
                          <a:ea typeface="+mn-ea"/>
                          <a:cs typeface="+mn-cs"/>
                        </a:rPr>
                        <a:t> (</a:t>
                      </a:r>
                      <a:r>
                        <a:rPr lang="en-US" sz="1300" b="1" i="1" kern="1200" baseline="0" dirty="0" err="1" smtClean="0">
                          <a:solidFill>
                            <a:schemeClr val="lt1"/>
                          </a:solidFill>
                          <a:latin typeface="+mn-lt"/>
                          <a:ea typeface="+mn-ea"/>
                          <a:cs typeface="+mn-cs"/>
                        </a:rPr>
                        <a:t>kgf</a:t>
                      </a:r>
                      <a:r>
                        <a:rPr lang="en-US" sz="1300" b="1" i="1" kern="1200" baseline="0" dirty="0" smtClean="0">
                          <a:solidFill>
                            <a:schemeClr val="lt1"/>
                          </a:solidFill>
                          <a:latin typeface="+mn-lt"/>
                          <a:ea typeface="+mn-ea"/>
                          <a:cs typeface="+mn-cs"/>
                        </a:rPr>
                        <a:t>/cm</a:t>
                      </a:r>
                      <a:r>
                        <a:rPr lang="en-US" sz="1300" b="1" i="1" kern="1200" baseline="30000" dirty="0" smtClean="0">
                          <a:solidFill>
                            <a:schemeClr val="lt1"/>
                          </a:solidFill>
                          <a:latin typeface="+mn-lt"/>
                          <a:ea typeface="+mn-ea"/>
                          <a:cs typeface="+mn-cs"/>
                        </a:rPr>
                        <a:t>2</a:t>
                      </a:r>
                      <a:r>
                        <a:rPr lang="en-US" sz="1300" b="1" i="1" kern="1200" baseline="0" dirty="0" smtClean="0">
                          <a:solidFill>
                            <a:schemeClr val="lt1"/>
                          </a:solidFill>
                          <a:latin typeface="+mn-lt"/>
                          <a:ea typeface="+mn-ea"/>
                          <a:cs typeface="+mn-cs"/>
                        </a:rPr>
                        <a:t>)</a:t>
                      </a:r>
                    </a:p>
                    <a:p>
                      <a:r>
                        <a:rPr lang="en-US" sz="1300" b="1" i="1" kern="1200" baseline="0" dirty="0" smtClean="0">
                          <a:solidFill>
                            <a:schemeClr val="lt1"/>
                          </a:solidFill>
                          <a:latin typeface="+mn-lt"/>
                          <a:ea typeface="+mn-ea"/>
                          <a:cs typeface="+mn-cs"/>
                        </a:rPr>
                        <a:t>z + 100m</a:t>
                      </a:r>
                      <a:r>
                        <a:rPr lang="en-US" sz="1300" b="1" i="1" kern="1200" baseline="-25000" dirty="0" smtClean="0">
                          <a:solidFill>
                            <a:schemeClr val="lt1"/>
                          </a:solidFill>
                          <a:latin typeface="+mn-lt"/>
                          <a:ea typeface="+mn-ea"/>
                          <a:cs typeface="+mn-cs"/>
                        </a:rPr>
                        <a:t>f</a:t>
                      </a:r>
                      <a:r>
                        <a:rPr lang="en-US" sz="1300" dirty="0" smtClean="0"/>
                        <a:t>/a</a:t>
                      </a:r>
                    </a:p>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smtClean="0"/>
                        <a:t>(</a:t>
                      </a:r>
                      <a:r>
                        <a:rPr lang="en-US" sz="1300" b="1" i="1" kern="1200" baseline="0" dirty="0" smtClean="0">
                          <a:solidFill>
                            <a:schemeClr val="lt1"/>
                          </a:solidFill>
                          <a:latin typeface="+mn-lt"/>
                          <a:ea typeface="+mn-ea"/>
                          <a:cs typeface="+mn-cs"/>
                        </a:rPr>
                        <a:t>z + m</a:t>
                      </a:r>
                      <a:r>
                        <a:rPr lang="en-US" sz="1300" b="1" i="1" kern="1200" baseline="-25000" dirty="0" smtClean="0">
                          <a:solidFill>
                            <a:schemeClr val="lt1"/>
                          </a:solidFill>
                          <a:latin typeface="+mn-lt"/>
                          <a:ea typeface="+mn-ea"/>
                          <a:cs typeface="+mn-cs"/>
                        </a:rPr>
                        <a:t>f</a:t>
                      </a:r>
                      <a:r>
                        <a:rPr lang="en-US" sz="1300" dirty="0" smtClean="0"/>
                        <a:t>/a)</a:t>
                      </a:r>
                    </a:p>
                  </a:txBody>
                  <a:tcPr marT="45726" marB="45726"/>
                </a:tc>
              </a:tr>
              <a:tr h="370890">
                <a:tc>
                  <a:txBody>
                    <a:bodyPr/>
                    <a:lstStyle/>
                    <a:p>
                      <a:pPr algn="ctr"/>
                      <a:r>
                        <a:rPr lang="en-US" sz="1800" kern="1200" baseline="0" dirty="0" smtClean="0">
                          <a:solidFill>
                            <a:schemeClr val="dk1"/>
                          </a:solidFill>
                          <a:latin typeface="+mn-lt"/>
                          <a:ea typeface="+mn-ea"/>
                          <a:cs typeface="+mn-cs"/>
                        </a:rPr>
                        <a:t>2.10</a:t>
                      </a:r>
                    </a:p>
                  </a:txBody>
                  <a:tcPr marT="45726" marB="45726"/>
                </a:tc>
                <a:tc>
                  <a:txBody>
                    <a:bodyPr/>
                    <a:lstStyle/>
                    <a:p>
                      <a:pPr algn="r"/>
                      <a:r>
                        <a:rPr lang="en-US" sz="1800" kern="1200" baseline="0" dirty="0" smtClean="0">
                          <a:solidFill>
                            <a:schemeClr val="dk1"/>
                          </a:solidFill>
                          <a:latin typeface="+mn-lt"/>
                          <a:ea typeface="+mn-ea"/>
                          <a:cs typeface="+mn-cs"/>
                        </a:rPr>
                        <a:t>1250 (12.5)</a:t>
                      </a:r>
                    </a:p>
                  </a:txBody>
                  <a:tcPr marT="45726" marB="45726"/>
                </a:tc>
                <a:tc>
                  <a:txBody>
                    <a:bodyPr/>
                    <a:lstStyle/>
                    <a:p>
                      <a:pPr algn="r"/>
                      <a:r>
                        <a:rPr lang="en-US" sz="1800" kern="1200" baseline="0" dirty="0" smtClean="0">
                          <a:solidFill>
                            <a:schemeClr val="dk1"/>
                          </a:solidFill>
                          <a:latin typeface="+mn-lt"/>
                          <a:ea typeface="+mn-ea"/>
                          <a:cs typeface="+mn-cs"/>
                        </a:rPr>
                        <a:t>900 (9.0)</a:t>
                      </a:r>
                    </a:p>
                  </a:txBody>
                  <a:tcPr marT="45726" marB="45726"/>
                </a:tc>
                <a:tc>
                  <a:txBody>
                    <a:bodyPr/>
                    <a:lstStyle/>
                    <a:p>
                      <a:pPr algn="r"/>
                      <a:r>
                        <a:rPr lang="en-US" sz="1800" kern="1200" baseline="0" dirty="0" smtClean="0">
                          <a:solidFill>
                            <a:schemeClr val="dk1"/>
                          </a:solidFill>
                          <a:latin typeface="+mn-lt"/>
                          <a:ea typeface="+mn-ea"/>
                          <a:cs typeface="+mn-cs"/>
                        </a:rPr>
                        <a:t>350 (3.5)</a:t>
                      </a:r>
                    </a:p>
                  </a:txBody>
                  <a:tcPr marT="45726" marB="45726"/>
                </a:tc>
                <a:tc>
                  <a:txBody>
                    <a:bodyPr/>
                    <a:lstStyle/>
                    <a:p>
                      <a:pPr algn="r"/>
                      <a:r>
                        <a:rPr lang="en-US" sz="1800" kern="1200" baseline="0" dirty="0" smtClean="0">
                          <a:solidFill>
                            <a:schemeClr val="dk1"/>
                          </a:solidFill>
                          <a:latin typeface="+mn-lt"/>
                          <a:ea typeface="+mn-ea"/>
                          <a:cs typeface="+mn-cs"/>
                        </a:rPr>
                        <a:t>30.9 (0.31)</a:t>
                      </a:r>
                    </a:p>
                  </a:txBody>
                  <a:tcPr marT="45726" marB="45726"/>
                </a:tc>
                <a:tc>
                  <a:txBody>
                    <a:bodyPr/>
                    <a:lstStyle/>
                    <a:p>
                      <a:pPr algn="r"/>
                      <a:r>
                        <a:rPr lang="en-US" sz="1800" kern="1200" baseline="0" dirty="0" smtClean="0">
                          <a:solidFill>
                            <a:schemeClr val="dk1"/>
                          </a:solidFill>
                          <a:latin typeface="+mn-lt"/>
                          <a:ea typeface="+mn-ea"/>
                          <a:cs typeface="+mn-cs"/>
                        </a:rPr>
                        <a:t>31.9 (0.32)</a:t>
                      </a:r>
                    </a:p>
                  </a:txBody>
                  <a:tcPr marT="45726" marB="45726"/>
                </a:tc>
              </a:tr>
              <a:tr h="370890">
                <a:tc>
                  <a:txBody>
                    <a:bodyPr/>
                    <a:lstStyle/>
                    <a:p>
                      <a:pPr algn="ctr"/>
                      <a:r>
                        <a:rPr lang="en-US" sz="1800" kern="1200" baseline="0" dirty="0" smtClean="0">
                          <a:solidFill>
                            <a:schemeClr val="dk1"/>
                          </a:solidFill>
                          <a:latin typeface="+mn-lt"/>
                          <a:ea typeface="+mn-ea"/>
                          <a:cs typeface="+mn-cs"/>
                        </a:rPr>
                        <a:t>2.20</a:t>
                      </a:r>
                    </a:p>
                  </a:txBody>
                  <a:tcPr marT="45726" marB="45726"/>
                </a:tc>
                <a:tc>
                  <a:txBody>
                    <a:bodyPr/>
                    <a:lstStyle/>
                    <a:p>
                      <a:pPr algn="r"/>
                      <a:r>
                        <a:rPr lang="en-US" sz="1800" kern="1200" baseline="0" dirty="0" smtClean="0">
                          <a:solidFill>
                            <a:schemeClr val="dk1"/>
                          </a:solidFill>
                          <a:latin typeface="+mn-lt"/>
                          <a:ea typeface="+mn-ea"/>
                          <a:cs typeface="+mn-cs"/>
                        </a:rPr>
                        <a:t>1300 (13.0)</a:t>
                      </a:r>
                    </a:p>
                  </a:txBody>
                  <a:tcPr marT="45726" marB="45726"/>
                </a:tc>
                <a:tc>
                  <a:txBody>
                    <a:bodyPr/>
                    <a:lstStyle/>
                    <a:p>
                      <a:pPr algn="r"/>
                      <a:r>
                        <a:rPr lang="en-US" sz="1800" kern="1200" baseline="0" dirty="0" smtClean="0">
                          <a:solidFill>
                            <a:schemeClr val="dk1"/>
                          </a:solidFill>
                          <a:latin typeface="+mn-lt"/>
                          <a:ea typeface="+mn-ea"/>
                          <a:cs typeface="+mn-cs"/>
                        </a:rPr>
                        <a:t>900 (9.0)</a:t>
                      </a:r>
                    </a:p>
                  </a:txBody>
                  <a:tcPr marT="45726" marB="45726"/>
                </a:tc>
                <a:tc>
                  <a:txBody>
                    <a:bodyPr/>
                    <a:lstStyle/>
                    <a:p>
                      <a:pPr algn="r"/>
                      <a:r>
                        <a:rPr lang="en-US" sz="1800" kern="1200" baseline="0" dirty="0" smtClean="0">
                          <a:solidFill>
                            <a:schemeClr val="dk1"/>
                          </a:solidFill>
                          <a:latin typeface="+mn-lt"/>
                          <a:ea typeface="+mn-ea"/>
                          <a:cs typeface="+mn-cs"/>
                        </a:rPr>
                        <a:t>400 (4.0)</a:t>
                      </a:r>
                    </a:p>
                  </a:txBody>
                  <a:tcPr marT="45726" marB="45726"/>
                </a:tc>
                <a:tc>
                  <a:txBody>
                    <a:bodyPr/>
                    <a:lstStyle/>
                    <a:p>
                      <a:pPr algn="r"/>
                      <a:r>
                        <a:rPr lang="en-US" sz="1800" kern="1200" baseline="0" dirty="0" smtClean="0">
                          <a:solidFill>
                            <a:schemeClr val="dk1"/>
                          </a:solidFill>
                          <a:latin typeface="+mn-lt"/>
                          <a:ea typeface="+mn-ea"/>
                          <a:cs typeface="+mn-cs"/>
                        </a:rPr>
                        <a:t>35.4 (0.35)</a:t>
                      </a:r>
                    </a:p>
                  </a:txBody>
                  <a:tcPr marT="45726" marB="45726"/>
                </a:tc>
                <a:tc>
                  <a:txBody>
                    <a:bodyPr/>
                    <a:lstStyle/>
                    <a:p>
                      <a:pPr algn="r"/>
                      <a:r>
                        <a:rPr lang="en-US" sz="1800" kern="1200" baseline="0" dirty="0" smtClean="0">
                          <a:solidFill>
                            <a:schemeClr val="dk1"/>
                          </a:solidFill>
                          <a:latin typeface="+mn-lt"/>
                          <a:ea typeface="+mn-ea"/>
                          <a:cs typeface="+mn-cs"/>
                        </a:rPr>
                        <a:t>36.4 (0.36)</a:t>
                      </a:r>
                    </a:p>
                  </a:txBody>
                  <a:tcPr marT="45726" marB="45726"/>
                </a:tc>
              </a:tr>
              <a:tr h="370890">
                <a:tc>
                  <a:txBody>
                    <a:bodyPr/>
                    <a:lstStyle/>
                    <a:p>
                      <a:pPr algn="ctr"/>
                      <a:r>
                        <a:rPr lang="en-US" sz="1800" kern="1200" baseline="0" dirty="0" smtClean="0">
                          <a:solidFill>
                            <a:schemeClr val="dk1"/>
                          </a:solidFill>
                          <a:latin typeface="+mn-lt"/>
                          <a:ea typeface="+mn-ea"/>
                          <a:cs typeface="+mn-cs"/>
                        </a:rPr>
                        <a:t>2.30</a:t>
                      </a:r>
                    </a:p>
                  </a:txBody>
                  <a:tcPr marT="45726" marB="45726"/>
                </a:tc>
                <a:tc>
                  <a:txBody>
                    <a:bodyPr/>
                    <a:lstStyle/>
                    <a:p>
                      <a:pPr algn="r"/>
                      <a:r>
                        <a:rPr lang="en-US" sz="1800" kern="1200" baseline="0" dirty="0" smtClean="0">
                          <a:solidFill>
                            <a:schemeClr val="dk1"/>
                          </a:solidFill>
                          <a:latin typeface="+mn-lt"/>
                          <a:ea typeface="+mn-ea"/>
                          <a:cs typeface="+mn-cs"/>
                        </a:rPr>
                        <a:t>1350 (13.5)</a:t>
                      </a:r>
                    </a:p>
                  </a:txBody>
                  <a:tcPr marT="45726" marB="45726"/>
                </a:tc>
                <a:tc>
                  <a:txBody>
                    <a:bodyPr/>
                    <a:lstStyle/>
                    <a:p>
                      <a:pPr algn="r"/>
                      <a:r>
                        <a:rPr lang="en-US" sz="1800" kern="1200" baseline="0" dirty="0" smtClean="0">
                          <a:solidFill>
                            <a:schemeClr val="dk1"/>
                          </a:solidFill>
                          <a:latin typeface="+mn-lt"/>
                          <a:ea typeface="+mn-ea"/>
                          <a:cs typeface="+mn-cs"/>
                        </a:rPr>
                        <a:t>1000 (10.0)</a:t>
                      </a:r>
                    </a:p>
                  </a:txBody>
                  <a:tcPr marT="45726" marB="45726"/>
                </a:tc>
                <a:tc>
                  <a:txBody>
                    <a:bodyPr/>
                    <a:lstStyle/>
                    <a:p>
                      <a:pPr algn="r"/>
                      <a:r>
                        <a:rPr lang="en-US" sz="1800" kern="1200" baseline="0" dirty="0" smtClean="0">
                          <a:solidFill>
                            <a:schemeClr val="dk1"/>
                          </a:solidFill>
                          <a:latin typeface="+mn-lt"/>
                          <a:ea typeface="+mn-ea"/>
                          <a:cs typeface="+mn-cs"/>
                        </a:rPr>
                        <a:t>350 (3.5)</a:t>
                      </a:r>
                    </a:p>
                  </a:txBody>
                  <a:tcPr marT="45726" marB="45726"/>
                </a:tc>
                <a:tc>
                  <a:txBody>
                    <a:bodyPr/>
                    <a:lstStyle/>
                    <a:p>
                      <a:pPr algn="r"/>
                      <a:r>
                        <a:rPr lang="en-US" sz="1800" kern="1200" baseline="0" dirty="0" smtClean="0">
                          <a:solidFill>
                            <a:schemeClr val="dk1"/>
                          </a:solidFill>
                          <a:latin typeface="+mn-lt"/>
                          <a:ea typeface="+mn-ea"/>
                          <a:cs typeface="+mn-cs"/>
                        </a:rPr>
                        <a:t>30.9 (0.31)</a:t>
                      </a:r>
                    </a:p>
                  </a:txBody>
                  <a:tcPr marT="45726" marB="45726"/>
                </a:tc>
                <a:tc>
                  <a:txBody>
                    <a:bodyPr/>
                    <a:lstStyle/>
                    <a:p>
                      <a:pPr algn="r"/>
                      <a:r>
                        <a:rPr lang="en-US" sz="1800" kern="1200" baseline="0" dirty="0" smtClean="0">
                          <a:solidFill>
                            <a:schemeClr val="dk1"/>
                          </a:solidFill>
                          <a:latin typeface="+mn-lt"/>
                          <a:ea typeface="+mn-ea"/>
                          <a:cs typeface="+mn-cs"/>
                        </a:rPr>
                        <a:t>31.9 (0.32)</a:t>
                      </a:r>
                    </a:p>
                  </a:txBody>
                  <a:tcPr marT="45726" marB="45726"/>
                </a:tc>
              </a:tr>
              <a:tr h="370890">
                <a:tc>
                  <a:txBody>
                    <a:bodyPr/>
                    <a:lstStyle/>
                    <a:p>
                      <a:pPr algn="ctr"/>
                      <a:r>
                        <a:rPr lang="en-US" sz="1800" kern="1200" baseline="0" dirty="0" smtClean="0">
                          <a:solidFill>
                            <a:schemeClr val="dk1"/>
                          </a:solidFill>
                          <a:latin typeface="+mn-lt"/>
                          <a:ea typeface="+mn-ea"/>
                          <a:cs typeface="+mn-cs"/>
                        </a:rPr>
                        <a:t>2.40</a:t>
                      </a:r>
                    </a:p>
                  </a:txBody>
                  <a:tcPr marT="45726" marB="45726"/>
                </a:tc>
                <a:tc>
                  <a:txBody>
                    <a:bodyPr/>
                    <a:lstStyle/>
                    <a:p>
                      <a:pPr algn="r"/>
                      <a:r>
                        <a:rPr lang="en-US" sz="1800" kern="1200" baseline="0" dirty="0" smtClean="0">
                          <a:solidFill>
                            <a:schemeClr val="dk1"/>
                          </a:solidFill>
                          <a:latin typeface="+mn-lt"/>
                          <a:ea typeface="+mn-ea"/>
                          <a:cs typeface="+mn-cs"/>
                        </a:rPr>
                        <a:t>1350 (13.5)</a:t>
                      </a:r>
                    </a:p>
                  </a:txBody>
                  <a:tcPr marT="45726" marB="45726"/>
                </a:tc>
                <a:tc>
                  <a:txBody>
                    <a:bodyPr/>
                    <a:lstStyle/>
                    <a:p>
                      <a:pPr algn="r"/>
                      <a:r>
                        <a:rPr lang="en-US" sz="1800" kern="1200" baseline="0" dirty="0" smtClean="0">
                          <a:solidFill>
                            <a:schemeClr val="dk1"/>
                          </a:solidFill>
                          <a:latin typeface="+mn-lt"/>
                          <a:ea typeface="+mn-ea"/>
                          <a:cs typeface="+mn-cs"/>
                        </a:rPr>
                        <a:t>1000 (10.0)</a:t>
                      </a:r>
                    </a:p>
                  </a:txBody>
                  <a:tcPr marT="45726" marB="45726"/>
                </a:tc>
                <a:tc>
                  <a:txBody>
                    <a:bodyPr/>
                    <a:lstStyle/>
                    <a:p>
                      <a:pPr algn="r"/>
                      <a:r>
                        <a:rPr lang="en-US" sz="1800" kern="1200" baseline="0" dirty="0" smtClean="0">
                          <a:solidFill>
                            <a:schemeClr val="dk1"/>
                          </a:solidFill>
                          <a:latin typeface="+mn-lt"/>
                          <a:ea typeface="+mn-ea"/>
                          <a:cs typeface="+mn-cs"/>
                        </a:rPr>
                        <a:t>350 (3.5)</a:t>
                      </a:r>
                    </a:p>
                  </a:txBody>
                  <a:tcPr marT="45726" marB="45726"/>
                </a:tc>
                <a:tc>
                  <a:txBody>
                    <a:bodyPr/>
                    <a:lstStyle/>
                    <a:p>
                      <a:pPr algn="r"/>
                      <a:r>
                        <a:rPr lang="en-US" sz="1800" kern="1200" baseline="0" dirty="0" smtClean="0">
                          <a:solidFill>
                            <a:schemeClr val="dk1"/>
                          </a:solidFill>
                          <a:latin typeface="+mn-lt"/>
                          <a:ea typeface="+mn-ea"/>
                          <a:cs typeface="+mn-cs"/>
                        </a:rPr>
                        <a:t>30.9 (0.31)</a:t>
                      </a:r>
                    </a:p>
                  </a:txBody>
                  <a:tcPr marT="45726" marB="45726"/>
                </a:tc>
                <a:tc>
                  <a:txBody>
                    <a:bodyPr/>
                    <a:lstStyle/>
                    <a:p>
                      <a:pPr algn="r"/>
                      <a:r>
                        <a:rPr lang="en-US" sz="1800" kern="1200" baseline="0" dirty="0" smtClean="0">
                          <a:solidFill>
                            <a:schemeClr val="dk1"/>
                          </a:solidFill>
                          <a:latin typeface="+mn-lt"/>
                          <a:ea typeface="+mn-ea"/>
                          <a:cs typeface="+mn-cs"/>
                        </a:rPr>
                        <a:t>31.9 (0.32)</a:t>
                      </a:r>
                    </a:p>
                  </a:txBody>
                  <a:tcPr marT="45726" marB="45726"/>
                </a:tc>
              </a:tr>
              <a:tr h="370890">
                <a:tc>
                  <a:txBody>
                    <a:bodyPr/>
                    <a:lstStyle/>
                    <a:p>
                      <a:pPr algn="ctr"/>
                      <a:r>
                        <a:rPr lang="en-US" sz="1800" kern="1200" baseline="0" dirty="0" smtClean="0">
                          <a:solidFill>
                            <a:schemeClr val="dk1"/>
                          </a:solidFill>
                          <a:latin typeface="+mn-lt"/>
                          <a:ea typeface="+mn-ea"/>
                          <a:cs typeface="+mn-cs"/>
                        </a:rPr>
                        <a:t>2.50</a:t>
                      </a:r>
                    </a:p>
                  </a:txBody>
                  <a:tcPr marT="45726" marB="45726"/>
                </a:tc>
                <a:tc>
                  <a:txBody>
                    <a:bodyPr/>
                    <a:lstStyle/>
                    <a:p>
                      <a:pPr algn="r"/>
                      <a:r>
                        <a:rPr lang="en-US" sz="1800" kern="1200" baseline="0" dirty="0" smtClean="0">
                          <a:solidFill>
                            <a:schemeClr val="dk1"/>
                          </a:solidFill>
                          <a:latin typeface="+mn-lt"/>
                          <a:ea typeface="+mn-ea"/>
                          <a:cs typeface="+mn-cs"/>
                        </a:rPr>
                        <a:t>1450 (14.5)</a:t>
                      </a:r>
                    </a:p>
                  </a:txBody>
                  <a:tcPr marT="45726" marB="45726"/>
                </a:tc>
                <a:tc>
                  <a:txBody>
                    <a:bodyPr/>
                    <a:lstStyle/>
                    <a:p>
                      <a:pPr algn="r"/>
                      <a:r>
                        <a:rPr lang="en-US" sz="1800" kern="1200" baseline="0" dirty="0" smtClean="0">
                          <a:solidFill>
                            <a:schemeClr val="dk1"/>
                          </a:solidFill>
                          <a:latin typeface="+mn-lt"/>
                          <a:ea typeface="+mn-ea"/>
                          <a:cs typeface="+mn-cs"/>
                        </a:rPr>
                        <a:t>1050 (10.5)</a:t>
                      </a:r>
                    </a:p>
                  </a:txBody>
                  <a:tcPr marT="45726" marB="45726"/>
                </a:tc>
                <a:tc>
                  <a:txBody>
                    <a:bodyPr/>
                    <a:lstStyle/>
                    <a:p>
                      <a:pPr algn="r"/>
                      <a:r>
                        <a:rPr lang="en-US" sz="1800" kern="1200" baseline="0" dirty="0" smtClean="0">
                          <a:solidFill>
                            <a:schemeClr val="dk1"/>
                          </a:solidFill>
                          <a:latin typeface="+mn-lt"/>
                          <a:ea typeface="+mn-ea"/>
                          <a:cs typeface="+mn-cs"/>
                        </a:rPr>
                        <a:t>400 (4.0)</a:t>
                      </a:r>
                    </a:p>
                  </a:txBody>
                  <a:tcPr marT="45726" marB="45726"/>
                </a:tc>
                <a:tc>
                  <a:txBody>
                    <a:bodyPr/>
                    <a:lstStyle/>
                    <a:p>
                      <a:pPr algn="r"/>
                      <a:r>
                        <a:rPr lang="en-US" sz="1800" kern="1200" baseline="0" dirty="0" smtClean="0">
                          <a:solidFill>
                            <a:schemeClr val="dk1"/>
                          </a:solidFill>
                          <a:latin typeface="+mn-lt"/>
                          <a:ea typeface="+mn-ea"/>
                          <a:cs typeface="+mn-cs"/>
                        </a:rPr>
                        <a:t>35.4 (0.35)</a:t>
                      </a:r>
                    </a:p>
                  </a:txBody>
                  <a:tcPr marT="45726" marB="45726"/>
                </a:tc>
                <a:tc>
                  <a:txBody>
                    <a:bodyPr/>
                    <a:lstStyle/>
                    <a:p>
                      <a:pPr algn="r"/>
                      <a:r>
                        <a:rPr lang="en-US" sz="1800" kern="1200" baseline="0" dirty="0" smtClean="0">
                          <a:solidFill>
                            <a:schemeClr val="dk1"/>
                          </a:solidFill>
                          <a:latin typeface="+mn-lt"/>
                          <a:ea typeface="+mn-ea"/>
                          <a:cs typeface="+mn-cs"/>
                        </a:rPr>
                        <a:t>36.4(0.36)</a:t>
                      </a:r>
                    </a:p>
                  </a:txBody>
                  <a:tcPr marT="45726" marB="45726"/>
                </a:tc>
              </a:tr>
              <a:tr h="370890">
                <a:tc>
                  <a:txBody>
                    <a:bodyPr/>
                    <a:lstStyle/>
                    <a:p>
                      <a:pPr algn="ctr"/>
                      <a:r>
                        <a:rPr lang="en-US" sz="1800" kern="1200" baseline="0" dirty="0" smtClean="0">
                          <a:solidFill>
                            <a:schemeClr val="dk1"/>
                          </a:solidFill>
                          <a:latin typeface="+mn-lt"/>
                          <a:ea typeface="+mn-ea"/>
                          <a:cs typeface="+mn-cs"/>
                        </a:rPr>
                        <a:t>2.60</a:t>
                      </a:r>
                    </a:p>
                  </a:txBody>
                  <a:tcPr marT="45726" marB="45726"/>
                </a:tc>
                <a:tc>
                  <a:txBody>
                    <a:bodyPr/>
                    <a:lstStyle/>
                    <a:p>
                      <a:pPr algn="r"/>
                      <a:r>
                        <a:rPr lang="en-US" sz="1800" kern="1200" baseline="0" dirty="0" smtClean="0">
                          <a:solidFill>
                            <a:schemeClr val="dk1"/>
                          </a:solidFill>
                          <a:latin typeface="+mn-lt"/>
                          <a:ea typeface="+mn-ea"/>
                          <a:cs typeface="+mn-cs"/>
                        </a:rPr>
                        <a:t>850 (8.5)</a:t>
                      </a:r>
                    </a:p>
                  </a:txBody>
                  <a:tcPr marT="45726" marB="45726"/>
                </a:tc>
                <a:tc>
                  <a:txBody>
                    <a:bodyPr/>
                    <a:lstStyle/>
                    <a:p>
                      <a:pPr algn="r"/>
                      <a:r>
                        <a:rPr lang="en-US" sz="1800" kern="1200" baseline="0" dirty="0" smtClean="0">
                          <a:solidFill>
                            <a:schemeClr val="dk1"/>
                          </a:solidFill>
                          <a:latin typeface="+mn-lt"/>
                          <a:ea typeface="+mn-ea"/>
                          <a:cs typeface="+mn-cs"/>
                        </a:rPr>
                        <a:t>550 (5.5)</a:t>
                      </a:r>
                    </a:p>
                  </a:txBody>
                  <a:tcPr marT="45726" marB="45726"/>
                </a:tc>
                <a:tc>
                  <a:txBody>
                    <a:bodyPr/>
                    <a:lstStyle/>
                    <a:p>
                      <a:pPr algn="r"/>
                      <a:r>
                        <a:rPr lang="en-US" sz="1800" kern="1200" baseline="0" dirty="0" smtClean="0">
                          <a:solidFill>
                            <a:schemeClr val="dk1"/>
                          </a:solidFill>
                          <a:latin typeface="+mn-lt"/>
                          <a:ea typeface="+mn-ea"/>
                          <a:cs typeface="+mn-cs"/>
                        </a:rPr>
                        <a:t>300 (3.0)</a:t>
                      </a:r>
                    </a:p>
                  </a:txBody>
                  <a:tcPr marT="45726" marB="45726"/>
                </a:tc>
                <a:tc>
                  <a:txBody>
                    <a:bodyPr/>
                    <a:lstStyle/>
                    <a:p>
                      <a:pPr algn="r"/>
                      <a:r>
                        <a:rPr lang="en-US" sz="1800" kern="1200" baseline="0" dirty="0" smtClean="0">
                          <a:solidFill>
                            <a:schemeClr val="dk1"/>
                          </a:solidFill>
                          <a:latin typeface="+mn-lt"/>
                          <a:ea typeface="+mn-ea"/>
                          <a:cs typeface="+mn-cs"/>
                        </a:rPr>
                        <a:t>26.5 (0.27)</a:t>
                      </a:r>
                    </a:p>
                  </a:txBody>
                  <a:tcPr marT="45726" marB="45726"/>
                </a:tc>
                <a:tc>
                  <a:txBody>
                    <a:bodyPr/>
                    <a:lstStyle/>
                    <a:p>
                      <a:pPr algn="r"/>
                      <a:r>
                        <a:rPr lang="en-US" sz="1800" kern="1200" baseline="0" dirty="0" smtClean="0">
                          <a:solidFill>
                            <a:schemeClr val="dk1"/>
                          </a:solidFill>
                          <a:latin typeface="+mn-lt"/>
                          <a:ea typeface="+mn-ea"/>
                          <a:cs typeface="+mn-cs"/>
                        </a:rPr>
                        <a:t>27.5 (0.28)</a:t>
                      </a:r>
                    </a:p>
                  </a:txBody>
                  <a:tcPr marT="45726" marB="45726"/>
                </a:tc>
              </a:tr>
              <a:tr h="370890">
                <a:tc>
                  <a:txBody>
                    <a:bodyPr/>
                    <a:lstStyle/>
                    <a:p>
                      <a:pPr algn="ctr"/>
                      <a:r>
                        <a:rPr lang="en-US" sz="1800" kern="1200" baseline="0" dirty="0" smtClean="0">
                          <a:solidFill>
                            <a:schemeClr val="dk1"/>
                          </a:solidFill>
                          <a:latin typeface="+mn-lt"/>
                          <a:ea typeface="+mn-ea"/>
                          <a:cs typeface="+mn-cs"/>
                        </a:rPr>
                        <a:t>2.70</a:t>
                      </a:r>
                    </a:p>
                  </a:txBody>
                  <a:tcPr marT="45726" marB="45726"/>
                </a:tc>
                <a:tc>
                  <a:txBody>
                    <a:bodyPr/>
                    <a:lstStyle/>
                    <a:p>
                      <a:pPr algn="r"/>
                      <a:r>
                        <a:rPr lang="en-US" sz="1800" kern="1200" baseline="0" dirty="0" smtClean="0">
                          <a:solidFill>
                            <a:schemeClr val="dk1"/>
                          </a:solidFill>
                          <a:latin typeface="+mn-lt"/>
                          <a:ea typeface="+mn-ea"/>
                          <a:cs typeface="+mn-cs"/>
                        </a:rPr>
                        <a:t>900 (9.0)</a:t>
                      </a:r>
                    </a:p>
                  </a:txBody>
                  <a:tcPr marT="45726" marB="45726"/>
                </a:tc>
                <a:tc>
                  <a:txBody>
                    <a:bodyPr/>
                    <a:lstStyle/>
                    <a:p>
                      <a:pPr algn="r"/>
                      <a:r>
                        <a:rPr lang="en-US" sz="1800" kern="1200" baseline="0" dirty="0" smtClean="0">
                          <a:solidFill>
                            <a:schemeClr val="dk1"/>
                          </a:solidFill>
                          <a:latin typeface="+mn-lt"/>
                          <a:ea typeface="+mn-ea"/>
                          <a:cs typeface="+mn-cs"/>
                        </a:rPr>
                        <a:t>450 (4.5)</a:t>
                      </a:r>
                    </a:p>
                  </a:txBody>
                  <a:tcPr marT="45726" marB="45726"/>
                </a:tc>
                <a:tc>
                  <a:txBody>
                    <a:bodyPr/>
                    <a:lstStyle/>
                    <a:p>
                      <a:pPr algn="r"/>
                      <a:r>
                        <a:rPr lang="en-US" sz="1800" kern="1200" baseline="0" dirty="0" smtClean="0">
                          <a:solidFill>
                            <a:schemeClr val="dk1"/>
                          </a:solidFill>
                          <a:latin typeface="+mn-lt"/>
                          <a:ea typeface="+mn-ea"/>
                          <a:cs typeface="+mn-cs"/>
                        </a:rPr>
                        <a:t>450 (4.5)</a:t>
                      </a:r>
                    </a:p>
                  </a:txBody>
                  <a:tcPr marT="45726" marB="45726"/>
                </a:tc>
                <a:tc>
                  <a:txBody>
                    <a:bodyPr/>
                    <a:lstStyle/>
                    <a:p>
                      <a:pPr algn="r"/>
                      <a:r>
                        <a:rPr lang="en-US" sz="1800" kern="1200" baseline="0" dirty="0" smtClean="0">
                          <a:solidFill>
                            <a:schemeClr val="dk1"/>
                          </a:solidFill>
                          <a:latin typeface="+mn-lt"/>
                          <a:ea typeface="+mn-ea"/>
                          <a:cs typeface="+mn-cs"/>
                        </a:rPr>
                        <a:t>39.8 (0.40)</a:t>
                      </a:r>
                    </a:p>
                  </a:txBody>
                  <a:tcPr marT="45726" marB="45726"/>
                </a:tc>
                <a:tc>
                  <a:txBody>
                    <a:bodyPr/>
                    <a:lstStyle/>
                    <a:p>
                      <a:pPr algn="r"/>
                      <a:r>
                        <a:rPr lang="en-US" sz="1800" kern="1200" baseline="0" dirty="0" smtClean="0">
                          <a:solidFill>
                            <a:schemeClr val="dk1"/>
                          </a:solidFill>
                          <a:latin typeface="+mn-lt"/>
                          <a:ea typeface="+mn-ea"/>
                          <a:cs typeface="+mn-cs"/>
                        </a:rPr>
                        <a:t>40.8 (0.41)</a:t>
                      </a:r>
                    </a:p>
                  </a:txBody>
                  <a:tcPr marT="45726" marB="45726"/>
                </a:tc>
              </a:tr>
              <a:tr h="370890">
                <a:tc>
                  <a:txBody>
                    <a:bodyPr/>
                    <a:lstStyle/>
                    <a:p>
                      <a:pPr algn="ctr"/>
                      <a:r>
                        <a:rPr lang="en-US" sz="1800" kern="1200" baseline="0" dirty="0" smtClean="0">
                          <a:solidFill>
                            <a:schemeClr val="dk1"/>
                          </a:solidFill>
                          <a:latin typeface="+mn-lt"/>
                          <a:ea typeface="+mn-ea"/>
                          <a:cs typeface="+mn-cs"/>
                        </a:rPr>
                        <a:t>2.80</a:t>
                      </a:r>
                    </a:p>
                  </a:txBody>
                  <a:tcPr marT="45726" marB="45726"/>
                </a:tc>
                <a:tc>
                  <a:txBody>
                    <a:bodyPr/>
                    <a:lstStyle/>
                    <a:p>
                      <a:pPr algn="r"/>
                      <a:r>
                        <a:rPr lang="en-US" sz="1800" kern="1200" baseline="0" dirty="0" smtClean="0">
                          <a:solidFill>
                            <a:schemeClr val="dk1"/>
                          </a:solidFill>
                          <a:latin typeface="+mn-lt"/>
                          <a:ea typeface="+mn-ea"/>
                          <a:cs typeface="+mn-cs"/>
                        </a:rPr>
                        <a:t>800 (8.0)</a:t>
                      </a:r>
                    </a:p>
                  </a:txBody>
                  <a:tcPr marT="45726" marB="45726"/>
                </a:tc>
                <a:tc>
                  <a:txBody>
                    <a:bodyPr/>
                    <a:lstStyle/>
                    <a:p>
                      <a:pPr algn="r"/>
                      <a:r>
                        <a:rPr lang="en-US" sz="1800" kern="1200" baseline="0" dirty="0" smtClean="0">
                          <a:solidFill>
                            <a:schemeClr val="dk1"/>
                          </a:solidFill>
                          <a:latin typeface="+mn-lt"/>
                          <a:ea typeface="+mn-ea"/>
                          <a:cs typeface="+mn-cs"/>
                        </a:rPr>
                        <a:t>400 (4.0)</a:t>
                      </a:r>
                      <a:endParaRPr lang="en-US" sz="1800" dirty="0"/>
                    </a:p>
                  </a:txBody>
                  <a:tcPr marT="45726" marB="45726"/>
                </a:tc>
                <a:tc>
                  <a:txBody>
                    <a:bodyPr/>
                    <a:lstStyle/>
                    <a:p>
                      <a:pPr algn="r"/>
                      <a:r>
                        <a:rPr lang="en-US" sz="1800" kern="1200" baseline="0" dirty="0" smtClean="0">
                          <a:solidFill>
                            <a:schemeClr val="dk1"/>
                          </a:solidFill>
                          <a:latin typeface="+mn-lt"/>
                          <a:ea typeface="+mn-ea"/>
                          <a:cs typeface="+mn-cs"/>
                        </a:rPr>
                        <a:t>400 (4.0)</a:t>
                      </a:r>
                      <a:endParaRPr lang="en-US" sz="1800" dirty="0"/>
                    </a:p>
                  </a:txBody>
                  <a:tcPr marT="45726" marB="45726"/>
                </a:tc>
                <a:tc>
                  <a:txBody>
                    <a:bodyPr/>
                    <a:lstStyle/>
                    <a:p>
                      <a:pPr algn="r"/>
                      <a:r>
                        <a:rPr lang="en-US" sz="1800" kern="1200" baseline="0" dirty="0" smtClean="0">
                          <a:solidFill>
                            <a:schemeClr val="dk1"/>
                          </a:solidFill>
                          <a:latin typeface="+mn-lt"/>
                          <a:ea typeface="+mn-ea"/>
                          <a:cs typeface="+mn-cs"/>
                        </a:rPr>
                        <a:t>35.4 (0.35)</a:t>
                      </a:r>
                    </a:p>
                  </a:txBody>
                  <a:tcPr marT="45726" marB="45726"/>
                </a:tc>
                <a:tc>
                  <a:txBody>
                    <a:bodyPr/>
                    <a:lstStyle/>
                    <a:p>
                      <a:pPr algn="r"/>
                      <a:r>
                        <a:rPr lang="en-US" sz="1800" kern="1200" baseline="0" dirty="0" smtClean="0">
                          <a:solidFill>
                            <a:schemeClr val="dk1"/>
                          </a:solidFill>
                          <a:latin typeface="+mn-lt"/>
                          <a:ea typeface="+mn-ea"/>
                          <a:cs typeface="+mn-cs"/>
                        </a:rPr>
                        <a:t>36.4 (0.36)</a:t>
                      </a:r>
                    </a:p>
                  </a:txBody>
                  <a:tcPr marT="45726" marB="45726"/>
                </a:tc>
              </a:tr>
              <a:tr h="37089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dk1"/>
                          </a:solidFill>
                          <a:latin typeface="+mn-lt"/>
                          <a:ea typeface="+mn-ea"/>
                          <a:cs typeface="+mn-cs"/>
                        </a:rPr>
                        <a:t>2.90</a:t>
                      </a:r>
                    </a:p>
                  </a:txBody>
                  <a:tcPr marT="45726" marB="45726"/>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dk1"/>
                          </a:solidFill>
                          <a:latin typeface="+mn-lt"/>
                          <a:ea typeface="+mn-ea"/>
                          <a:cs typeface="+mn-cs"/>
                        </a:rPr>
                        <a:t>800 (8.0)</a:t>
                      </a:r>
                    </a:p>
                  </a:txBody>
                  <a:tcPr marT="45726" marB="45726"/>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dk1"/>
                          </a:solidFill>
                          <a:latin typeface="+mn-lt"/>
                          <a:ea typeface="+mn-ea"/>
                          <a:cs typeface="+mn-cs"/>
                        </a:rPr>
                        <a:t>450 (4.5)</a:t>
                      </a:r>
                      <a:endParaRPr lang="en-US" sz="1800" dirty="0" smtClean="0"/>
                    </a:p>
                  </a:txBody>
                  <a:tcPr marT="45726" marB="45726"/>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dk1"/>
                          </a:solidFill>
                          <a:latin typeface="+mn-lt"/>
                          <a:ea typeface="+mn-ea"/>
                          <a:cs typeface="+mn-cs"/>
                        </a:rPr>
                        <a:t>350 (3.5)</a:t>
                      </a:r>
                      <a:endParaRPr lang="en-US" sz="1800" dirty="0" smtClean="0"/>
                    </a:p>
                  </a:txBody>
                  <a:tcPr marT="45726" marB="45726"/>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dk1"/>
                          </a:solidFill>
                          <a:latin typeface="+mn-lt"/>
                          <a:ea typeface="+mn-ea"/>
                          <a:cs typeface="+mn-cs"/>
                        </a:rPr>
                        <a:t>30.9 (0.31)</a:t>
                      </a:r>
                    </a:p>
                  </a:txBody>
                  <a:tcPr marT="45726" marB="45726"/>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dk1"/>
                          </a:solidFill>
                          <a:latin typeface="+mn-lt"/>
                          <a:ea typeface="+mn-ea"/>
                          <a:cs typeface="+mn-cs"/>
                        </a:rPr>
                        <a:t>31.9 (0.32)</a:t>
                      </a:r>
                    </a:p>
                  </a:txBody>
                  <a:tcPr marT="45726" marB="45726"/>
                </a:tc>
              </a:tr>
            </a:tbl>
          </a:graphicData>
        </a:graphic>
      </p:graphicFrame>
    </p:spTree>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Title 1"/>
          <p:cNvSpPr>
            <a:spLocks noGrp="1"/>
          </p:cNvSpPr>
          <p:nvPr>
            <p:ph type="title"/>
          </p:nvPr>
        </p:nvSpPr>
        <p:spPr/>
        <p:txBody>
          <a:bodyPr/>
          <a:lstStyle/>
          <a:p>
            <a:r>
              <a:rPr lang="en-US" smtClean="0">
                <a:latin typeface="Calibri" pitchFamily="34" charset="0"/>
              </a:rPr>
              <a:t>SCPT - Limitations</a:t>
            </a:r>
          </a:p>
        </p:txBody>
      </p:sp>
      <p:sp>
        <p:nvSpPr>
          <p:cNvPr id="156674" name="Content Placeholder 2"/>
          <p:cNvSpPr>
            <a:spLocks noGrp="1"/>
          </p:cNvSpPr>
          <p:nvPr>
            <p:ph idx="1"/>
          </p:nvPr>
        </p:nvSpPr>
        <p:spPr/>
        <p:txBody>
          <a:bodyPr/>
          <a:lstStyle/>
          <a:p>
            <a:r>
              <a:rPr lang="en-US" smtClean="0">
                <a:latin typeface="Calibri" pitchFamily="34" charset="0"/>
              </a:rPr>
              <a:t>Not suitable for gravelly soils and soils having N value greater than 50</a:t>
            </a:r>
          </a:p>
          <a:p>
            <a:r>
              <a:rPr lang="en-US" smtClean="0">
                <a:latin typeface="Calibri" pitchFamily="34" charset="0"/>
              </a:rPr>
              <a:t>Unsuitable for filled up soil, which may contain solid objects like bricks, concrete pieces etc. may give erroneous values. So either remove the filled up soil or neglect the results in filled up soil</a:t>
            </a:r>
          </a:p>
          <a:p>
            <a:r>
              <a:rPr lang="en-US" smtClean="0">
                <a:latin typeface="Calibri" pitchFamily="34" charset="0"/>
              </a:rPr>
              <a:t>Anchorage arrangement in dense sand would be cumbersome and expensive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b="1" smtClean="0">
                <a:latin typeface="Calibri" pitchFamily="34" charset="0"/>
              </a:rPr>
              <a:t>Scope of Soil Investigation</a:t>
            </a:r>
            <a:br>
              <a:rPr lang="en-US" b="1" smtClean="0">
                <a:latin typeface="Calibri" pitchFamily="34" charset="0"/>
              </a:rPr>
            </a:br>
            <a:r>
              <a:rPr lang="en-US" b="1" smtClean="0">
                <a:latin typeface="Calibri" pitchFamily="34" charset="0"/>
              </a:rPr>
              <a:t> and Soil Exploration</a:t>
            </a:r>
            <a:r>
              <a:rPr lang="en-US" smtClean="0">
                <a:latin typeface="Calibri" pitchFamily="34" charset="0"/>
              </a:rPr>
              <a:t> </a:t>
            </a:r>
          </a:p>
        </p:txBody>
      </p:sp>
      <p:sp>
        <p:nvSpPr>
          <p:cNvPr id="11267" name="Content Placeholder 2"/>
          <p:cNvSpPr>
            <a:spLocks noGrp="1"/>
          </p:cNvSpPr>
          <p:nvPr>
            <p:ph idx="1"/>
          </p:nvPr>
        </p:nvSpPr>
        <p:spPr/>
        <p:txBody>
          <a:bodyPr>
            <a:normAutofit/>
          </a:bodyPr>
          <a:lstStyle/>
          <a:p>
            <a:pPr marL="0" indent="4763">
              <a:lnSpc>
                <a:spcPct val="60000"/>
              </a:lnSpc>
              <a:buFont typeface="Arial" pitchFamily="34" charset="0"/>
              <a:buNone/>
            </a:pPr>
            <a:r>
              <a:rPr lang="en-US" sz="2200" smtClean="0">
                <a:latin typeface="Arial" pitchFamily="34" charset="0"/>
              </a:rPr>
              <a:t>Geotechnical investigation mainly includes detailed surface &amp; subsurface exploration</a:t>
            </a:r>
          </a:p>
          <a:p>
            <a:pPr marL="0" indent="4763">
              <a:lnSpc>
                <a:spcPct val="60000"/>
              </a:lnSpc>
            </a:pPr>
            <a:endParaRPr lang="en-AU" sz="2200" smtClean="0">
              <a:latin typeface="Calibri" pitchFamily="34" charset="0"/>
            </a:endParaRPr>
          </a:p>
          <a:p>
            <a:pPr marL="0" indent="4763">
              <a:lnSpc>
                <a:spcPct val="60000"/>
              </a:lnSpc>
            </a:pPr>
            <a:r>
              <a:rPr lang="en-AU" sz="2200" smtClean="0">
                <a:latin typeface="Calibri" pitchFamily="34" charset="0"/>
              </a:rPr>
              <a:t>Railway track foundation/sub-grade</a:t>
            </a:r>
          </a:p>
          <a:p>
            <a:pPr lvl="1">
              <a:lnSpc>
                <a:spcPct val="60000"/>
              </a:lnSpc>
            </a:pPr>
            <a:r>
              <a:rPr lang="en-AU" sz="3000" smtClean="0">
                <a:latin typeface="Calibri" pitchFamily="34" charset="0"/>
              </a:rPr>
              <a:t>New line - new alignment</a:t>
            </a:r>
          </a:p>
          <a:p>
            <a:pPr lvl="1">
              <a:lnSpc>
                <a:spcPct val="60000"/>
              </a:lnSpc>
            </a:pPr>
            <a:r>
              <a:rPr lang="en-AU" sz="3000" smtClean="0">
                <a:latin typeface="Calibri" pitchFamily="34" charset="0"/>
              </a:rPr>
              <a:t>Doubling / conversion</a:t>
            </a:r>
          </a:p>
          <a:p>
            <a:pPr lvl="1">
              <a:lnSpc>
                <a:spcPct val="60000"/>
              </a:lnSpc>
            </a:pPr>
            <a:r>
              <a:rPr lang="en-AU" sz="3000" smtClean="0">
                <a:latin typeface="Calibri" pitchFamily="34" charset="0"/>
              </a:rPr>
              <a:t>For existing unstable formation</a:t>
            </a:r>
          </a:p>
          <a:p>
            <a:pPr marL="0" indent="4763">
              <a:lnSpc>
                <a:spcPct val="60000"/>
              </a:lnSpc>
            </a:pPr>
            <a:r>
              <a:rPr lang="en-AU" sz="2200" smtClean="0">
                <a:latin typeface="Calibri" pitchFamily="34" charset="0"/>
              </a:rPr>
              <a:t> Foundations of structures – bridges, buildings etc.</a:t>
            </a:r>
          </a:p>
          <a:p>
            <a:pPr marL="0" indent="4763">
              <a:lnSpc>
                <a:spcPct val="60000"/>
              </a:lnSpc>
            </a:pPr>
            <a:endParaRPr lang="en-AU" sz="2200" smtClean="0">
              <a:latin typeface="Calibri" pitchFamily="34" charset="0"/>
            </a:endParaRPr>
          </a:p>
          <a:p>
            <a:pPr marL="0" indent="4763">
              <a:lnSpc>
                <a:spcPct val="60000"/>
              </a:lnSpc>
              <a:buFontTx/>
              <a:buNone/>
            </a:pPr>
            <a:endParaRPr lang="en-AU" sz="2200" smtClean="0">
              <a:latin typeface="Calibri" pitchFamily="34" charset="0"/>
            </a:endParaRPr>
          </a:p>
          <a:p>
            <a:pPr marL="0" indent="4763">
              <a:lnSpc>
                <a:spcPct val="60000"/>
              </a:lnSpc>
              <a:buFontTx/>
              <a:buNone/>
            </a:pPr>
            <a:r>
              <a:rPr lang="en-AU" sz="2200" smtClean="0">
                <a:latin typeface="Calibri" pitchFamily="34" charset="0"/>
              </a:rPr>
              <a:t> </a:t>
            </a:r>
          </a:p>
        </p:txBody>
      </p:sp>
    </p:spTree>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rtlCol="0">
            <a:normAutofit fontScale="90000"/>
          </a:bodyPr>
          <a:lstStyle/>
          <a:p>
            <a:pPr fontAlgn="auto">
              <a:spcAft>
                <a:spcPts val="0"/>
              </a:spcAft>
              <a:defRPr/>
            </a:pPr>
            <a:r>
              <a:rPr lang="en-US" dirty="0" smtClean="0">
                <a:ea typeface="+mj-ea"/>
              </a:rPr>
              <a:t>Dynamic Cone Penetration Test (DCPT)</a:t>
            </a:r>
          </a:p>
        </p:txBody>
      </p:sp>
      <p:sp>
        <p:nvSpPr>
          <p:cNvPr id="157698" name="Content Placeholder 2"/>
          <p:cNvSpPr>
            <a:spLocks noGrp="1"/>
          </p:cNvSpPr>
          <p:nvPr>
            <p:ph idx="1"/>
          </p:nvPr>
        </p:nvSpPr>
        <p:spPr/>
        <p:txBody>
          <a:bodyPr/>
          <a:lstStyle/>
          <a:p>
            <a:r>
              <a:rPr lang="en-US" sz="2800" smtClean="0">
                <a:latin typeface="Calibri" pitchFamily="34" charset="0"/>
              </a:rPr>
              <a:t> To determine the resistance of different soil strata to dynamic penetration of a 50 mm cone </a:t>
            </a:r>
          </a:p>
          <a:p>
            <a:r>
              <a:rPr lang="en-US" sz="2800" smtClean="0">
                <a:latin typeface="Calibri" pitchFamily="34" charset="0"/>
              </a:rPr>
              <a:t>Thereby obtaining an indication regarding their relative strengths or density or both</a:t>
            </a:r>
          </a:p>
          <a:p>
            <a:r>
              <a:rPr lang="en-US" sz="2800" smtClean="0">
                <a:latin typeface="Calibri" pitchFamily="34" charset="0"/>
              </a:rPr>
              <a:t>Reconnaissance survey of wide areas in a shorter time</a:t>
            </a:r>
          </a:p>
          <a:p>
            <a:r>
              <a:rPr lang="en-US" sz="2800" smtClean="0">
                <a:latin typeface="Calibri" pitchFamily="34" charset="0"/>
              </a:rPr>
              <a:t>Provide useful data for local conditions where reliable correlations have been established with penetration tests by other methods</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rtlCol="0">
            <a:normAutofit fontScale="90000"/>
          </a:bodyPr>
          <a:lstStyle/>
          <a:p>
            <a:pPr fontAlgn="auto">
              <a:spcAft>
                <a:spcPts val="0"/>
              </a:spcAft>
              <a:defRPr/>
            </a:pPr>
            <a:r>
              <a:rPr lang="en-US" dirty="0" smtClean="0">
                <a:ea typeface="+mj-ea"/>
              </a:rPr>
              <a:t>Dynamic Cone Penetration Test (DCPT)</a:t>
            </a:r>
          </a:p>
        </p:txBody>
      </p:sp>
      <p:sp>
        <p:nvSpPr>
          <p:cNvPr id="158722" name="Content Placeholder 2"/>
          <p:cNvSpPr>
            <a:spLocks noGrp="1"/>
          </p:cNvSpPr>
          <p:nvPr>
            <p:ph idx="1"/>
          </p:nvPr>
        </p:nvSpPr>
        <p:spPr/>
        <p:txBody>
          <a:bodyPr/>
          <a:lstStyle/>
          <a:p>
            <a:r>
              <a:rPr lang="en-US" smtClean="0">
                <a:latin typeface="Calibri" pitchFamily="34" charset="0"/>
              </a:rPr>
              <a:t>Cone driven into the soil  - hammer to fall freely through 750 mm</a:t>
            </a:r>
          </a:p>
          <a:p>
            <a:r>
              <a:rPr lang="en-US" smtClean="0">
                <a:latin typeface="Calibri" pitchFamily="34" charset="0"/>
              </a:rPr>
              <a:t>Number of blows for every 100 mm penetration recorded</a:t>
            </a:r>
          </a:p>
          <a:p>
            <a:r>
              <a:rPr lang="en-US" smtClean="0">
                <a:latin typeface="Calibri" pitchFamily="34" charset="0"/>
              </a:rPr>
              <a:t>Process repeated till the cone is driven to the required depth</a:t>
            </a:r>
          </a:p>
          <a:p>
            <a:r>
              <a:rPr lang="en-US" smtClean="0">
                <a:latin typeface="Calibri" pitchFamily="34" charset="0"/>
              </a:rPr>
              <a:t>To save equipment from damage, driving may be stopped when the number of blows exceeds 35 for 100 mm penetration</a:t>
            </a:r>
          </a:p>
          <a:p>
            <a:r>
              <a:rPr lang="en-US" i="1" smtClean="0">
                <a:latin typeface="Calibri" pitchFamily="34" charset="0"/>
              </a:rPr>
              <a:t>N</a:t>
            </a:r>
            <a:r>
              <a:rPr lang="en-US" baseline="-25000" smtClean="0">
                <a:latin typeface="Calibri" pitchFamily="34" charset="0"/>
              </a:rPr>
              <a:t>cd  </a:t>
            </a:r>
            <a:r>
              <a:rPr lang="en-US" smtClean="0">
                <a:latin typeface="Calibri" pitchFamily="34" charset="0"/>
              </a:rPr>
              <a:t>(Cone Penetration Value) value is number of blows for 300 mm penetration</a:t>
            </a:r>
          </a:p>
          <a:p>
            <a:endParaRPr lang="en-US" baseline="-25000" smtClean="0">
              <a:latin typeface="Calibri" pitchFamily="34" charset="0"/>
            </a:endParaRP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ea typeface="+mj-ea"/>
              </a:rPr>
              <a:t>Dynamic Cone Penetration Test (DCPT)</a:t>
            </a:r>
          </a:p>
        </p:txBody>
      </p:sp>
      <p:sp>
        <p:nvSpPr>
          <p:cNvPr id="159746" name="Content Placeholder 2"/>
          <p:cNvSpPr>
            <a:spLocks noGrp="1"/>
          </p:cNvSpPr>
          <p:nvPr>
            <p:ph idx="1"/>
          </p:nvPr>
        </p:nvSpPr>
        <p:spPr/>
        <p:txBody>
          <a:bodyPr/>
          <a:lstStyle/>
          <a:p>
            <a:pPr>
              <a:lnSpc>
                <a:spcPct val="90000"/>
              </a:lnSpc>
            </a:pPr>
            <a:r>
              <a:rPr lang="en-US" smtClean="0">
                <a:latin typeface="Calibri" pitchFamily="34" charset="0"/>
              </a:rPr>
              <a:t>IS: 4968 (Part I) – 1976—Method for Subsurface Sounding for Soils—Part I Dynamic method using 50 mm cone without bentonite slurry</a:t>
            </a:r>
          </a:p>
          <a:p>
            <a:pPr>
              <a:lnSpc>
                <a:spcPct val="90000"/>
              </a:lnSpc>
            </a:pPr>
            <a:r>
              <a:rPr lang="en-US" smtClean="0">
                <a:latin typeface="Calibri" pitchFamily="34" charset="0"/>
              </a:rPr>
              <a:t>Cone with threads (recoverable) – steel with tip hardened</a:t>
            </a:r>
          </a:p>
          <a:p>
            <a:pPr>
              <a:lnSpc>
                <a:spcPct val="90000"/>
              </a:lnSpc>
            </a:pPr>
            <a:r>
              <a:rPr lang="en-US" smtClean="0">
                <a:latin typeface="Calibri" pitchFamily="34" charset="0"/>
              </a:rPr>
              <a:t>Cone without threads (expendable) may be of mild steel</a:t>
            </a:r>
          </a:p>
          <a:p>
            <a:pPr>
              <a:lnSpc>
                <a:spcPct val="90000"/>
              </a:lnSpc>
            </a:pPr>
            <a:r>
              <a:rPr lang="en-US" smtClean="0">
                <a:latin typeface="Calibri" pitchFamily="34" charset="0"/>
              </a:rPr>
              <a:t>Cone without threads uses a cone adopter</a:t>
            </a: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Title 1"/>
          <p:cNvSpPr>
            <a:spLocks noGrp="1"/>
          </p:cNvSpPr>
          <p:nvPr>
            <p:ph type="title"/>
          </p:nvPr>
        </p:nvSpPr>
        <p:spPr/>
        <p:txBody>
          <a:bodyPr/>
          <a:lstStyle/>
          <a:p>
            <a:r>
              <a:rPr lang="en-US" smtClean="0">
                <a:latin typeface="Calibri" pitchFamily="34" charset="0"/>
              </a:rPr>
              <a:t>Cone details for DCPT (IS code)</a:t>
            </a:r>
          </a:p>
        </p:txBody>
      </p:sp>
      <p:pic>
        <p:nvPicPr>
          <p:cNvPr id="160770" name="Content Placeholder 4" descr="DCPT.png"/>
          <p:cNvPicPr>
            <a:picLocks noGrp="1" noChangeAspect="1"/>
          </p:cNvPicPr>
          <p:nvPr>
            <p:ph idx="1"/>
          </p:nvPr>
        </p:nvPicPr>
        <p:blipFill>
          <a:blip r:embed="rId2" cstate="print"/>
          <a:srcRect l="775" r="775"/>
          <a:stretch>
            <a:fillRect/>
          </a:stretch>
        </p:blipFill>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3" descr="DCPT-setup.jpg"/>
          <p:cNvPicPr>
            <a:picLocks noChangeAspect="1"/>
          </p:cNvPicPr>
          <p:nvPr/>
        </p:nvPicPr>
        <p:blipFill>
          <a:blip r:embed="rId2" cstate="print"/>
          <a:srcRect/>
          <a:stretch>
            <a:fillRect/>
          </a:stretch>
        </p:blipFill>
        <p:spPr bwMode="auto">
          <a:xfrm>
            <a:off x="1290638" y="409575"/>
            <a:ext cx="6562725" cy="6038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ea typeface="+mj-ea"/>
              </a:rPr>
              <a:t>Dynamic Cone Penetration Test (DCPT)</a:t>
            </a:r>
          </a:p>
        </p:txBody>
      </p:sp>
      <p:sp>
        <p:nvSpPr>
          <p:cNvPr id="162818" name="Content Placeholder 2"/>
          <p:cNvSpPr>
            <a:spLocks noGrp="1"/>
          </p:cNvSpPr>
          <p:nvPr>
            <p:ph idx="1"/>
          </p:nvPr>
        </p:nvSpPr>
        <p:spPr/>
        <p:txBody>
          <a:bodyPr/>
          <a:lstStyle/>
          <a:p>
            <a:pPr>
              <a:lnSpc>
                <a:spcPct val="80000"/>
              </a:lnSpc>
            </a:pPr>
            <a:r>
              <a:rPr lang="en-US" sz="2700" smtClean="0">
                <a:latin typeface="Calibri" pitchFamily="34" charset="0"/>
              </a:rPr>
              <a:t>The driving rods should be </a:t>
            </a:r>
            <a:r>
              <a:rPr lang="en-US" sz="2700" b="1" i="1" smtClean="0">
                <a:latin typeface="Calibri" pitchFamily="34" charset="0"/>
              </a:rPr>
              <a:t>A</a:t>
            </a:r>
            <a:r>
              <a:rPr lang="en-US" sz="2700" i="1" smtClean="0">
                <a:latin typeface="Calibri" pitchFamily="34" charset="0"/>
              </a:rPr>
              <a:t> rods of suitable length with threads for joining A rod </a:t>
            </a:r>
            <a:r>
              <a:rPr lang="en-US" sz="2700" smtClean="0">
                <a:latin typeface="Calibri" pitchFamily="34" charset="0"/>
              </a:rPr>
              <a:t>coupling at either end (OD – 41.27 and ID – 28.57 mm) </a:t>
            </a:r>
          </a:p>
          <a:p>
            <a:pPr>
              <a:lnSpc>
                <a:spcPct val="80000"/>
              </a:lnSpc>
            </a:pPr>
            <a:r>
              <a:rPr lang="en-US" sz="2700" smtClean="0">
                <a:latin typeface="Calibri" pitchFamily="34" charset="0"/>
              </a:rPr>
              <a:t>The rods should be marked at every 100 mm.</a:t>
            </a:r>
          </a:p>
          <a:p>
            <a:pPr>
              <a:lnSpc>
                <a:spcPct val="80000"/>
              </a:lnSpc>
            </a:pPr>
            <a:r>
              <a:rPr lang="en-US" sz="2700" smtClean="0">
                <a:latin typeface="Calibri" pitchFamily="34" charset="0"/>
              </a:rPr>
              <a:t>Driving head – Mild steel with threads at either end for a rod coupling</a:t>
            </a:r>
          </a:p>
          <a:p>
            <a:pPr lvl="1">
              <a:lnSpc>
                <a:spcPct val="80000"/>
              </a:lnSpc>
            </a:pPr>
            <a:r>
              <a:rPr lang="en-US" sz="2400" smtClean="0">
                <a:latin typeface="Calibri" pitchFamily="34" charset="0"/>
              </a:rPr>
              <a:t>Diameter of 100 mm </a:t>
            </a:r>
          </a:p>
          <a:p>
            <a:pPr lvl="1">
              <a:lnSpc>
                <a:spcPct val="80000"/>
              </a:lnSpc>
            </a:pPr>
            <a:r>
              <a:rPr lang="en-US" sz="2400" smtClean="0">
                <a:latin typeface="Calibri" pitchFamily="34" charset="0"/>
              </a:rPr>
              <a:t>Length of 100 to 150 mm.</a:t>
            </a:r>
          </a:p>
          <a:p>
            <a:pPr>
              <a:lnSpc>
                <a:spcPct val="80000"/>
              </a:lnSpc>
            </a:pPr>
            <a:r>
              <a:rPr lang="en-US" sz="2700" smtClean="0">
                <a:latin typeface="Calibri" pitchFamily="34" charset="0"/>
              </a:rPr>
              <a:t>Suitable hoisting equipment such as a tripod</a:t>
            </a:r>
          </a:p>
          <a:p>
            <a:pPr>
              <a:lnSpc>
                <a:spcPct val="80000"/>
              </a:lnSpc>
            </a:pPr>
            <a:r>
              <a:rPr lang="en-US" sz="2700" smtClean="0">
                <a:latin typeface="Calibri" pitchFamily="34" charset="0"/>
              </a:rPr>
              <a:t>Hammer – Mild Steel or Cast Iron – 250 mm high and suitable diameter having 65 Kg weight</a:t>
            </a: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ea typeface="+mj-ea"/>
              </a:rPr>
              <a:t>Dynamic Cone Penetration Test (DCPT)</a:t>
            </a:r>
          </a:p>
        </p:txBody>
      </p:sp>
      <p:sp>
        <p:nvSpPr>
          <p:cNvPr id="163842" name="Content Placeholder 2"/>
          <p:cNvSpPr>
            <a:spLocks noGrp="1"/>
          </p:cNvSpPr>
          <p:nvPr>
            <p:ph idx="1"/>
          </p:nvPr>
        </p:nvSpPr>
        <p:spPr/>
        <p:txBody>
          <a:bodyPr/>
          <a:lstStyle/>
          <a:p>
            <a:r>
              <a:rPr lang="en-US" sz="3000" smtClean="0">
                <a:latin typeface="Calibri" pitchFamily="34" charset="0"/>
              </a:rPr>
              <a:t>Cone driven into the soil by allowing the hammer to fall freely through 750 mm each time</a:t>
            </a:r>
          </a:p>
          <a:p>
            <a:r>
              <a:rPr lang="en-US" sz="3000" smtClean="0">
                <a:latin typeface="Calibri" pitchFamily="34" charset="0"/>
              </a:rPr>
              <a:t>Number of blows for every 100 mm penetration of the cone shall be recorded</a:t>
            </a:r>
          </a:p>
          <a:p>
            <a:r>
              <a:rPr lang="en-US" sz="3000" smtClean="0">
                <a:latin typeface="Calibri" pitchFamily="34" charset="0"/>
              </a:rPr>
              <a:t>Process repeated till the cone is driven to the required depth </a:t>
            </a:r>
          </a:p>
          <a:p>
            <a:r>
              <a:rPr lang="en-US" sz="3000" smtClean="0">
                <a:latin typeface="Calibri" pitchFamily="34" charset="0"/>
              </a:rPr>
              <a:t>To avoid equipment damage – driving stopped when No. of blows &gt;35 for 100 mm penetration</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ea typeface="+mj-ea"/>
              </a:rPr>
              <a:t>Dynamic Cone Penetration Test (DCPT)</a:t>
            </a:r>
          </a:p>
        </p:txBody>
      </p:sp>
      <p:sp>
        <p:nvSpPr>
          <p:cNvPr id="164866" name="Content Placeholder 2"/>
          <p:cNvSpPr>
            <a:spLocks noGrp="1"/>
          </p:cNvSpPr>
          <p:nvPr>
            <p:ph idx="1"/>
          </p:nvPr>
        </p:nvSpPr>
        <p:spPr/>
        <p:txBody>
          <a:bodyPr/>
          <a:lstStyle/>
          <a:p>
            <a:r>
              <a:rPr lang="en-US" smtClean="0">
                <a:latin typeface="Calibri" pitchFamily="34" charset="0"/>
              </a:rPr>
              <a:t>Depth of investigation if more than 6 m, bentonite slurry may be used for eliminating the friction on the driving rods</a:t>
            </a:r>
          </a:p>
          <a:p>
            <a:r>
              <a:rPr lang="en-US" smtClean="0">
                <a:latin typeface="Calibri" pitchFamily="34" charset="0"/>
              </a:rPr>
              <a:t>Cone used in this case is of 62.5 mm </a:t>
            </a:r>
          </a:p>
          <a:p>
            <a:r>
              <a:rPr lang="en-US" smtClean="0">
                <a:latin typeface="Calibri" pitchFamily="34" charset="0"/>
              </a:rPr>
              <a:t>IS: 4968 (Part-II)-1976—Method for subsurface Sounding for Soils—Part II, Dynamic method using 62.5 mm cone and bentonite slurry</a:t>
            </a: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ea typeface="+mj-ea"/>
              </a:rPr>
              <a:t>Dynamic Cone Penetration Test (DCPT)</a:t>
            </a:r>
          </a:p>
        </p:txBody>
      </p:sp>
      <p:sp>
        <p:nvSpPr>
          <p:cNvPr id="165890" name="Content Placeholder 2"/>
          <p:cNvSpPr>
            <a:spLocks noGrp="1"/>
          </p:cNvSpPr>
          <p:nvPr>
            <p:ph idx="1"/>
          </p:nvPr>
        </p:nvSpPr>
        <p:spPr/>
        <p:txBody>
          <a:bodyPr/>
          <a:lstStyle/>
          <a:p>
            <a:pPr algn="ctr">
              <a:buFont typeface="Arial" pitchFamily="34" charset="0"/>
              <a:buNone/>
            </a:pPr>
            <a:r>
              <a:rPr lang="en-US" smtClean="0">
                <a:latin typeface="Calibri" pitchFamily="34" charset="0"/>
              </a:rPr>
              <a:t>ADVANTAGES OF DCPT</a:t>
            </a:r>
          </a:p>
          <a:p>
            <a:r>
              <a:rPr lang="en-US" smtClean="0">
                <a:latin typeface="Calibri" pitchFamily="34" charset="0"/>
              </a:rPr>
              <a:t>Simple Device</a:t>
            </a:r>
          </a:p>
          <a:p>
            <a:r>
              <a:rPr lang="en-US" smtClean="0">
                <a:latin typeface="Calibri" pitchFamily="34" charset="0"/>
              </a:rPr>
              <a:t>Advantage over SPT in the sense that making of borehole is avoided</a:t>
            </a:r>
          </a:p>
          <a:p>
            <a:r>
              <a:rPr lang="en-US" smtClean="0">
                <a:latin typeface="Calibri" pitchFamily="34" charset="0"/>
              </a:rPr>
              <a:t>Provides continuous record of soil resistance</a:t>
            </a:r>
          </a:p>
          <a:p>
            <a:endParaRPr lang="en-US" smtClean="0">
              <a:latin typeface="Calibri" pitchFamily="34" charset="0"/>
            </a:endParaRP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Title 1"/>
          <p:cNvSpPr>
            <a:spLocks noGrp="1"/>
          </p:cNvSpPr>
          <p:nvPr>
            <p:ph type="title"/>
          </p:nvPr>
        </p:nvSpPr>
        <p:spPr/>
        <p:txBody>
          <a:bodyPr/>
          <a:lstStyle/>
          <a:p>
            <a:r>
              <a:rPr lang="en-US" i="1" smtClean="0">
                <a:latin typeface="Calibri" pitchFamily="34" charset="0"/>
              </a:rPr>
              <a:t>In-situ </a:t>
            </a:r>
            <a:r>
              <a:rPr lang="en-US" smtClean="0">
                <a:latin typeface="Calibri" pitchFamily="34" charset="0"/>
              </a:rPr>
              <a:t>Vane Shear Test</a:t>
            </a:r>
          </a:p>
        </p:txBody>
      </p:sp>
      <p:sp>
        <p:nvSpPr>
          <p:cNvPr id="166914" name="Content Placeholder 2"/>
          <p:cNvSpPr>
            <a:spLocks noGrp="1"/>
          </p:cNvSpPr>
          <p:nvPr>
            <p:ph idx="1"/>
          </p:nvPr>
        </p:nvSpPr>
        <p:spPr/>
        <p:txBody>
          <a:bodyPr/>
          <a:lstStyle/>
          <a:p>
            <a:pPr>
              <a:lnSpc>
                <a:spcPct val="80000"/>
              </a:lnSpc>
            </a:pPr>
            <a:r>
              <a:rPr lang="en-US" sz="2500" smtClean="0">
                <a:latin typeface="Calibri" pitchFamily="34" charset="0"/>
              </a:rPr>
              <a:t>IS: 4434-1978—Code of Practice for </a:t>
            </a:r>
            <a:r>
              <a:rPr lang="en-US" sz="2500" i="1" smtClean="0">
                <a:latin typeface="Calibri" pitchFamily="34" charset="0"/>
              </a:rPr>
              <a:t>In-situ </a:t>
            </a:r>
            <a:r>
              <a:rPr lang="en-US" sz="2500" smtClean="0">
                <a:latin typeface="Calibri" pitchFamily="34" charset="0"/>
              </a:rPr>
              <a:t>Vane Shear Test for Soils </a:t>
            </a:r>
          </a:p>
          <a:p>
            <a:pPr>
              <a:lnSpc>
                <a:spcPct val="80000"/>
              </a:lnSpc>
            </a:pPr>
            <a:r>
              <a:rPr lang="en-US" sz="2500" smtClean="0">
                <a:latin typeface="Calibri" pitchFamily="34" charset="0"/>
              </a:rPr>
              <a:t>Determination of shear strength of saturated cohesive soils, especially of sensitive clays, susceptible for sampling disturbances</a:t>
            </a:r>
          </a:p>
          <a:p>
            <a:pPr>
              <a:lnSpc>
                <a:spcPct val="80000"/>
              </a:lnSpc>
            </a:pPr>
            <a:r>
              <a:rPr lang="en-US" sz="2500" smtClean="0">
                <a:latin typeface="Calibri" pitchFamily="34" charset="0"/>
              </a:rPr>
              <a:t>Consists of pushing a four-bladed vane in the soil and rotating it till a cylindrical surface in the soil fails by shear</a:t>
            </a:r>
          </a:p>
          <a:p>
            <a:pPr>
              <a:lnSpc>
                <a:spcPct val="80000"/>
              </a:lnSpc>
            </a:pPr>
            <a:r>
              <a:rPr lang="en-US" sz="2500" smtClean="0">
                <a:latin typeface="Calibri" pitchFamily="34" charset="0"/>
              </a:rPr>
              <a:t>The torque required to cause this failure is measured and this torque is converted to a unit shearing resistance of the cylindrical surface</a:t>
            </a:r>
          </a:p>
          <a:p>
            <a:pPr>
              <a:lnSpc>
                <a:spcPct val="80000"/>
              </a:lnSpc>
            </a:pPr>
            <a:r>
              <a:rPr lang="en-US" sz="2500" smtClean="0">
                <a:latin typeface="Calibri" pitchFamily="34" charset="0"/>
              </a:rPr>
              <a:t>Test may be conducted from the bottom of a bore hole or by direct penetration from ground surface.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rtlCol="0">
            <a:normAutofit fontScale="90000"/>
          </a:bodyPr>
          <a:lstStyle/>
          <a:p>
            <a:pPr fontAlgn="auto">
              <a:spcAft>
                <a:spcPts val="0"/>
              </a:spcAft>
              <a:defRPr/>
            </a:pPr>
            <a:r>
              <a:rPr lang="en-US">
                <a:latin typeface="Calibri" charset="0"/>
                <a:ea typeface="+mj-ea"/>
              </a:rPr>
              <a:t>Relevant provisions from Engineering Code</a:t>
            </a:r>
          </a:p>
        </p:txBody>
      </p:sp>
      <p:sp>
        <p:nvSpPr>
          <p:cNvPr id="16386" name="Content Placeholder 2"/>
          <p:cNvSpPr>
            <a:spLocks noGrp="1"/>
          </p:cNvSpPr>
          <p:nvPr>
            <p:ph idx="1"/>
          </p:nvPr>
        </p:nvSpPr>
        <p:spPr/>
        <p:txBody>
          <a:bodyPr/>
          <a:lstStyle/>
          <a:p>
            <a:pPr marL="0" indent="0">
              <a:buFont typeface="Arial" pitchFamily="34" charset="0"/>
              <a:buNone/>
            </a:pPr>
            <a:r>
              <a:rPr lang="en-US" sz="2800" b="1" u="sng" smtClean="0">
                <a:latin typeface="Calibri" pitchFamily="34" charset="0"/>
              </a:rPr>
              <a:t>Chapter IV – Engineering Surveys Reconnaissance – Preliminary and Final Location Surveys</a:t>
            </a:r>
          </a:p>
          <a:p>
            <a:pPr marL="0" indent="0">
              <a:spcBef>
                <a:spcPct val="0"/>
              </a:spcBef>
              <a:buFont typeface="Arial" pitchFamily="34" charset="0"/>
              <a:buNone/>
            </a:pPr>
            <a:r>
              <a:rPr lang="en-US" b="1" smtClean="0">
                <a:latin typeface="Calibri" pitchFamily="34" charset="0"/>
              </a:rPr>
              <a:t>Para E 409</a:t>
            </a:r>
            <a:r>
              <a:rPr lang="en-US" smtClean="0">
                <a:latin typeface="Calibri" pitchFamily="34" charset="0"/>
              </a:rPr>
              <a:t>: </a:t>
            </a:r>
            <a:r>
              <a:rPr lang="en-US" b="1" i="1" smtClean="0">
                <a:latin typeface="Calibri" pitchFamily="34" charset="0"/>
              </a:rPr>
              <a:t>Field Work</a:t>
            </a:r>
            <a:r>
              <a:rPr lang="en-US" smtClean="0">
                <a:latin typeface="Calibri" pitchFamily="34" charset="0"/>
              </a:rPr>
              <a:t>: </a:t>
            </a:r>
          </a:p>
          <a:p>
            <a:pPr marL="0" indent="0">
              <a:spcBef>
                <a:spcPct val="0"/>
              </a:spcBef>
              <a:buFont typeface="Arial" pitchFamily="34" charset="0"/>
              <a:buNone/>
            </a:pPr>
            <a:r>
              <a:rPr lang="en-US" b="1" smtClean="0">
                <a:solidFill>
                  <a:srgbClr val="00B0F0"/>
                </a:solidFill>
                <a:latin typeface="Calibri" pitchFamily="34" charset="0"/>
              </a:rPr>
              <a:t>(iii) Geological mapping may be done and soil surveying by photo-interpretation of remotely sensed data.</a:t>
            </a:r>
          </a:p>
          <a:p>
            <a:pPr marL="0" indent="0">
              <a:spcBef>
                <a:spcPct val="0"/>
              </a:spcBef>
              <a:buFont typeface="Arial" pitchFamily="34" charset="0"/>
              <a:buNone/>
            </a:pPr>
            <a:endParaRPr lang="en-US" b="1" smtClean="0">
              <a:solidFill>
                <a:srgbClr val="00B0F0"/>
              </a:solidFill>
              <a:latin typeface="Calibri" pitchFamily="34" charset="0"/>
            </a:endParaRPr>
          </a:p>
          <a:p>
            <a:pPr marL="0" indent="0">
              <a:spcBef>
                <a:spcPct val="0"/>
              </a:spcBef>
              <a:buFont typeface="Arial" pitchFamily="34" charset="0"/>
              <a:buNone/>
            </a:pPr>
            <a:r>
              <a:rPr lang="en-US" b="1" smtClean="0">
                <a:solidFill>
                  <a:srgbClr val="00B0F0"/>
                </a:solidFill>
                <a:latin typeface="Calibri" pitchFamily="34" charset="0"/>
              </a:rPr>
              <a:t>(iv) The field work should also cover a soil survey by sampling at suitable intervals, in order to obtain a fair idea of the soil classification and characteristics on the proposed route/routes. Testing of disturbed soil samples is usually adequate but Geophysical survey may be done in rocky terrain</a:t>
            </a:r>
          </a:p>
          <a:p>
            <a:pPr marL="0" indent="0">
              <a:buFont typeface="Arial" pitchFamily="34" charset="0"/>
              <a:buNone/>
            </a:pPr>
            <a:endParaRPr lang="en-US" smtClean="0">
              <a:latin typeface="Calibri" pitchFamily="34" charset="0"/>
            </a:endParaRPr>
          </a:p>
          <a:p>
            <a:pPr marL="0" indent="0">
              <a:buFont typeface="Arial" pitchFamily="34" charset="0"/>
              <a:buNone/>
            </a:pPr>
            <a:endParaRPr lang="en-US" u="sng" smtClean="0">
              <a:latin typeface="Calibri" pitchFamily="34" charset="0"/>
            </a:endParaRPr>
          </a:p>
          <a:p>
            <a:pPr marL="0" indent="0">
              <a:buFont typeface="Arial" pitchFamily="34" charset="0"/>
              <a:buNone/>
            </a:pPr>
            <a:endParaRPr lang="en-US" u="sng" smtClean="0">
              <a:latin typeface="Calibri" pitchFamily="34" charset="0"/>
            </a:endParaRPr>
          </a:p>
        </p:txBody>
      </p:sp>
    </p:spTree>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7937" name="Title 1"/>
          <p:cNvSpPr>
            <a:spLocks noGrp="1"/>
          </p:cNvSpPr>
          <p:nvPr>
            <p:ph type="title"/>
          </p:nvPr>
        </p:nvSpPr>
        <p:spPr/>
        <p:txBody>
          <a:bodyPr/>
          <a:lstStyle/>
          <a:p>
            <a:r>
              <a:rPr lang="en-US" i="1" smtClean="0">
                <a:latin typeface="Calibri" pitchFamily="34" charset="0"/>
              </a:rPr>
              <a:t>In-situ </a:t>
            </a:r>
            <a:r>
              <a:rPr lang="en-US" smtClean="0">
                <a:latin typeface="Calibri" pitchFamily="34" charset="0"/>
              </a:rPr>
              <a:t>Vane Shear Test</a:t>
            </a:r>
          </a:p>
        </p:txBody>
      </p:sp>
      <p:sp>
        <p:nvSpPr>
          <p:cNvPr id="3" name="Content Placeholder 2"/>
          <p:cNvSpPr>
            <a:spLocks noGrp="1"/>
          </p:cNvSpPr>
          <p:nvPr>
            <p:ph idx="1"/>
          </p:nvPr>
        </p:nvSpPr>
        <p:spPr/>
        <p:txBody>
          <a:bodyPr rtlCol="0">
            <a:normAutofit fontScale="77500" lnSpcReduction="20000"/>
          </a:bodyPr>
          <a:lstStyle/>
          <a:p>
            <a:pPr fontAlgn="auto">
              <a:spcAft>
                <a:spcPts val="0"/>
              </a:spcAft>
              <a:buClr>
                <a:schemeClr val="accent1">
                  <a:lumMod val="60000"/>
                  <a:lumOff val="40000"/>
                </a:schemeClr>
              </a:buClr>
              <a:buFont typeface="Arial" charset="0"/>
              <a:buNone/>
              <a:defRPr/>
            </a:pPr>
            <a:r>
              <a:rPr lang="en-US" dirty="0" smtClean="0">
                <a:solidFill>
                  <a:schemeClr val="tx1">
                    <a:lumMod val="65000"/>
                    <a:lumOff val="35000"/>
                  </a:schemeClr>
                </a:solidFill>
                <a:ea typeface="+mn-ea"/>
              </a:rPr>
              <a:t>Two methods of the test, namely, </a:t>
            </a:r>
          </a:p>
          <a:p>
            <a:pPr marL="514350" indent="-514350" fontAlgn="auto">
              <a:spcAft>
                <a:spcPts val="0"/>
              </a:spcAft>
              <a:buClr>
                <a:schemeClr val="accent1">
                  <a:lumMod val="60000"/>
                  <a:lumOff val="40000"/>
                </a:schemeClr>
              </a:buClr>
              <a:buFont typeface="Arial" charset="0"/>
              <a:buAutoNum type="alphaLcParenBoth"/>
              <a:defRPr/>
            </a:pPr>
            <a:r>
              <a:rPr lang="en-US" dirty="0" smtClean="0">
                <a:solidFill>
                  <a:schemeClr val="tx1">
                    <a:lumMod val="65000"/>
                    <a:lumOff val="35000"/>
                  </a:schemeClr>
                </a:solidFill>
                <a:ea typeface="+mn-ea"/>
              </a:rPr>
              <a:t>testing from bottom of a bore-hole and </a:t>
            </a:r>
          </a:p>
          <a:p>
            <a:pPr marL="514350" indent="-514350" fontAlgn="auto">
              <a:spcAft>
                <a:spcPts val="0"/>
              </a:spcAft>
              <a:buClr>
                <a:schemeClr val="accent1">
                  <a:lumMod val="60000"/>
                  <a:lumOff val="40000"/>
                </a:schemeClr>
              </a:buClr>
              <a:buFont typeface="Arial" charset="0"/>
              <a:buAutoNum type="alphaLcParenBoth"/>
              <a:defRPr/>
            </a:pPr>
            <a:r>
              <a:rPr lang="en-US" dirty="0" smtClean="0">
                <a:solidFill>
                  <a:schemeClr val="tx1">
                    <a:lumMod val="65000"/>
                    <a:lumOff val="35000"/>
                  </a:schemeClr>
                </a:solidFill>
                <a:ea typeface="+mn-ea"/>
              </a:rPr>
              <a:t>by direct penetration from ground surface, are covered. Determination of shear strength of saturated cohesive soils, especially of sensitive clays, susceptible for sampling disturbances</a:t>
            </a:r>
          </a:p>
          <a:p>
            <a:pPr fontAlgn="auto">
              <a:spcAft>
                <a:spcPts val="0"/>
              </a:spcAft>
              <a:buClr>
                <a:schemeClr val="accent1">
                  <a:lumMod val="60000"/>
                  <a:lumOff val="40000"/>
                </a:schemeClr>
              </a:buClr>
              <a:defRPr/>
            </a:pPr>
            <a:r>
              <a:rPr lang="en-US" dirty="0" smtClean="0">
                <a:solidFill>
                  <a:schemeClr val="tx1">
                    <a:lumMod val="65000"/>
                    <a:lumOff val="35000"/>
                  </a:schemeClr>
                </a:solidFill>
                <a:ea typeface="+mn-ea"/>
              </a:rPr>
              <a:t>Vane shall consist of four mutually perpendicular blades as illustrated</a:t>
            </a:r>
          </a:p>
          <a:p>
            <a:pPr fontAlgn="auto">
              <a:spcAft>
                <a:spcPts val="0"/>
              </a:spcAft>
              <a:buClr>
                <a:schemeClr val="accent1">
                  <a:lumMod val="60000"/>
                  <a:lumOff val="40000"/>
                </a:schemeClr>
              </a:buClr>
              <a:defRPr/>
            </a:pPr>
            <a:r>
              <a:rPr lang="en-US" dirty="0" smtClean="0">
                <a:solidFill>
                  <a:schemeClr val="tx1">
                    <a:lumMod val="65000"/>
                    <a:lumOff val="35000"/>
                  </a:schemeClr>
                </a:solidFill>
                <a:ea typeface="+mn-ea"/>
              </a:rPr>
              <a:t>Height of the vane shall be twice the overall diameter</a:t>
            </a:r>
          </a:p>
          <a:p>
            <a:pPr fontAlgn="auto">
              <a:spcAft>
                <a:spcPts val="0"/>
              </a:spcAft>
              <a:buClr>
                <a:schemeClr val="accent1">
                  <a:lumMod val="60000"/>
                  <a:lumOff val="40000"/>
                </a:schemeClr>
              </a:buClr>
              <a:defRPr/>
            </a:pPr>
            <a:r>
              <a:rPr lang="en-US" dirty="0" smtClean="0">
                <a:solidFill>
                  <a:schemeClr val="tx1">
                    <a:lumMod val="65000"/>
                    <a:lumOff val="35000"/>
                  </a:schemeClr>
                </a:solidFill>
                <a:ea typeface="+mn-ea"/>
              </a:rPr>
              <a:t>overall diameter of the vane should be 37.5 ,50 ,65 ,75 or 100 mm</a:t>
            </a:r>
          </a:p>
          <a:p>
            <a:pPr fontAlgn="auto">
              <a:spcAft>
                <a:spcPts val="0"/>
              </a:spcAft>
              <a:buClr>
                <a:schemeClr val="accent1">
                  <a:lumMod val="60000"/>
                  <a:lumOff val="40000"/>
                </a:schemeClr>
              </a:buClr>
              <a:defRPr/>
            </a:pPr>
            <a:r>
              <a:rPr lang="en-US" dirty="0" smtClean="0">
                <a:solidFill>
                  <a:schemeClr val="tx1">
                    <a:lumMod val="65000"/>
                    <a:lumOff val="35000"/>
                  </a:schemeClr>
                </a:solidFill>
                <a:ea typeface="+mn-ea"/>
              </a:rPr>
              <a:t>Design should be such (with minimum thickness of blades) so as cause least disturbance to soil while inserting</a:t>
            </a:r>
          </a:p>
          <a:p>
            <a:pPr marL="514350" indent="-514350" fontAlgn="auto">
              <a:spcAft>
                <a:spcPts val="0"/>
              </a:spcAft>
              <a:buClr>
                <a:schemeClr val="accent1">
                  <a:lumMod val="60000"/>
                  <a:lumOff val="40000"/>
                </a:schemeClr>
              </a:buClr>
              <a:buFont typeface="Arial" charset="0"/>
              <a:buNone/>
              <a:defRPr/>
            </a:pPr>
            <a:endParaRPr lang="en-US" dirty="0" smtClean="0">
              <a:solidFill>
                <a:schemeClr val="tx1">
                  <a:lumMod val="65000"/>
                  <a:lumOff val="35000"/>
                </a:schemeClr>
              </a:solidFill>
              <a:ea typeface="+mn-ea"/>
            </a:endParaRPr>
          </a:p>
        </p:txBody>
      </p:sp>
    </p:spTree>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8961" name="Title 1"/>
          <p:cNvSpPr>
            <a:spLocks noGrp="1"/>
          </p:cNvSpPr>
          <p:nvPr>
            <p:ph type="title"/>
          </p:nvPr>
        </p:nvSpPr>
        <p:spPr/>
        <p:txBody>
          <a:bodyPr/>
          <a:lstStyle/>
          <a:p>
            <a:r>
              <a:rPr lang="en-US" i="1" smtClean="0">
                <a:latin typeface="Calibri" pitchFamily="34" charset="0"/>
              </a:rPr>
              <a:t>In-situ </a:t>
            </a:r>
            <a:r>
              <a:rPr lang="en-US" smtClean="0">
                <a:latin typeface="Calibri" pitchFamily="34" charset="0"/>
              </a:rPr>
              <a:t>Vane Shear Test</a:t>
            </a:r>
          </a:p>
        </p:txBody>
      </p:sp>
      <p:sp>
        <p:nvSpPr>
          <p:cNvPr id="168962" name="Content Placeholder 2"/>
          <p:cNvSpPr>
            <a:spLocks noGrp="1"/>
          </p:cNvSpPr>
          <p:nvPr>
            <p:ph idx="1"/>
          </p:nvPr>
        </p:nvSpPr>
        <p:spPr/>
        <p:txBody>
          <a:bodyPr/>
          <a:lstStyle/>
          <a:p>
            <a:r>
              <a:rPr lang="en-US" sz="2800" smtClean="0">
                <a:latin typeface="Calibri" pitchFamily="34" charset="0"/>
              </a:rPr>
              <a:t>The vane blades shall be welded together suitably either directly or to a central rod, the maximum diameter of which should preferably not exceed 12.5 mm. </a:t>
            </a:r>
          </a:p>
          <a:p>
            <a:r>
              <a:rPr lang="en-US" sz="2800" smtClean="0">
                <a:latin typeface="Calibri" pitchFamily="34" charset="0"/>
              </a:rPr>
              <a:t>The area ratio of the vane shall be kept as low as possible </a:t>
            </a:r>
          </a:p>
          <a:p>
            <a:r>
              <a:rPr lang="en-US" sz="2800" smtClean="0">
                <a:latin typeface="Calibri" pitchFamily="34" charset="0"/>
              </a:rPr>
              <a:t>Shall not exceed 18% for the 37.5 mm vane </a:t>
            </a:r>
          </a:p>
          <a:p>
            <a:r>
              <a:rPr lang="en-US" sz="2800" smtClean="0">
                <a:latin typeface="Calibri" pitchFamily="34" charset="0"/>
              </a:rPr>
              <a:t>And 12% for the 50, 65, 75 and 100 mm vanes</a:t>
            </a:r>
          </a:p>
        </p:txBody>
      </p:sp>
    </p:spTree>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Title 1"/>
          <p:cNvSpPr>
            <a:spLocks noGrp="1"/>
          </p:cNvSpPr>
          <p:nvPr>
            <p:ph type="title"/>
          </p:nvPr>
        </p:nvSpPr>
        <p:spPr/>
        <p:txBody>
          <a:bodyPr/>
          <a:lstStyle/>
          <a:p>
            <a:r>
              <a:rPr lang="en-US" i="1" smtClean="0">
                <a:latin typeface="Calibri" pitchFamily="34" charset="0"/>
              </a:rPr>
              <a:t>In-situ </a:t>
            </a:r>
            <a:r>
              <a:rPr lang="en-US" smtClean="0">
                <a:latin typeface="Calibri" pitchFamily="34" charset="0"/>
              </a:rPr>
              <a:t>Vane Shear Test</a:t>
            </a:r>
          </a:p>
        </p:txBody>
      </p:sp>
      <p:sp>
        <p:nvSpPr>
          <p:cNvPr id="169986" name="Content Placeholder 2"/>
          <p:cNvSpPr>
            <a:spLocks noGrp="1"/>
          </p:cNvSpPr>
          <p:nvPr>
            <p:ph idx="1"/>
          </p:nvPr>
        </p:nvSpPr>
        <p:spPr/>
        <p:txBody>
          <a:bodyPr/>
          <a:lstStyle/>
          <a:p>
            <a:pPr>
              <a:buFont typeface="Arial" pitchFamily="34" charset="0"/>
              <a:buNone/>
            </a:pPr>
            <a:r>
              <a:rPr lang="en-US" smtClean="0">
                <a:latin typeface="Calibri" pitchFamily="34" charset="0"/>
              </a:rPr>
              <a:t>The area ratio may be calculated using the following formula:</a:t>
            </a:r>
          </a:p>
          <a:p>
            <a:pPr>
              <a:buFont typeface="Arial" pitchFamily="34" charset="0"/>
              <a:buNone/>
            </a:pPr>
            <a:endParaRPr lang="en-US" smtClean="0">
              <a:latin typeface="Calibri" pitchFamily="34" charset="0"/>
            </a:endParaRPr>
          </a:p>
          <a:p>
            <a:pPr>
              <a:buFont typeface="Arial" pitchFamily="34" charset="0"/>
              <a:buNone/>
            </a:pPr>
            <a:r>
              <a:rPr lang="en-US" smtClean="0">
                <a:latin typeface="Calibri" pitchFamily="34" charset="0"/>
              </a:rPr>
              <a:t>where</a:t>
            </a:r>
          </a:p>
          <a:p>
            <a:pPr>
              <a:buFont typeface="Arial" pitchFamily="34" charset="0"/>
              <a:buNone/>
            </a:pPr>
            <a:r>
              <a:rPr lang="en-US" i="1" smtClean="0">
                <a:latin typeface="Calibri" pitchFamily="34" charset="0"/>
              </a:rPr>
              <a:t>A</a:t>
            </a:r>
            <a:r>
              <a:rPr lang="en-US" i="1" baseline="-25000" smtClean="0">
                <a:latin typeface="Calibri" pitchFamily="34" charset="0"/>
              </a:rPr>
              <a:t>r</a:t>
            </a:r>
            <a:r>
              <a:rPr lang="en-US" i="1" smtClean="0">
                <a:latin typeface="Calibri" pitchFamily="34" charset="0"/>
              </a:rPr>
              <a:t> =</a:t>
            </a:r>
            <a:r>
              <a:rPr lang="en-US" sz="1800" i="1" smtClean="0">
                <a:latin typeface="Calibri" pitchFamily="34" charset="0"/>
              </a:rPr>
              <a:t> </a:t>
            </a:r>
            <a:r>
              <a:rPr lang="en-US" i="1" smtClean="0">
                <a:latin typeface="Calibri" pitchFamily="34" charset="0"/>
              </a:rPr>
              <a:t>area ratio in percent,</a:t>
            </a:r>
          </a:p>
          <a:p>
            <a:pPr>
              <a:buFont typeface="Arial" pitchFamily="34" charset="0"/>
              <a:buNone/>
            </a:pPr>
            <a:r>
              <a:rPr lang="en-US" i="1" smtClean="0">
                <a:latin typeface="Calibri" pitchFamily="34" charset="0"/>
              </a:rPr>
              <a:t>t   = thickness of vane blades in mm</a:t>
            </a:r>
          </a:p>
          <a:p>
            <a:pPr>
              <a:buFont typeface="Arial" pitchFamily="34" charset="0"/>
              <a:buNone/>
            </a:pPr>
            <a:r>
              <a:rPr lang="en-US" i="1" smtClean="0">
                <a:latin typeface="Calibri" pitchFamily="34" charset="0"/>
              </a:rPr>
              <a:t>D  = overall diameter of vane in mm, and</a:t>
            </a:r>
          </a:p>
          <a:p>
            <a:pPr>
              <a:buFont typeface="Arial" pitchFamily="34" charset="0"/>
              <a:buNone/>
            </a:pPr>
            <a:r>
              <a:rPr lang="en-US" i="1" smtClean="0">
                <a:latin typeface="Calibri" pitchFamily="34" charset="0"/>
              </a:rPr>
              <a:t>d  = diameter of central vane rod including any enlargement due to welding in mm.</a:t>
            </a:r>
          </a:p>
        </p:txBody>
      </p:sp>
      <p:sp>
        <p:nvSpPr>
          <p:cNvPr id="169987"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p>
        </p:txBody>
      </p:sp>
      <p:sp>
        <p:nvSpPr>
          <p:cNvPr id="169988" name="Rectangle 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p>
        </p:txBody>
      </p:sp>
      <p:sp>
        <p:nvSpPr>
          <p:cNvPr id="169989" name="Rectangle 5"/>
          <p:cNvSpPr>
            <a:spLocks noChangeArrowheads="1"/>
          </p:cNvSpPr>
          <p:nvPr/>
        </p:nvSpPr>
        <p:spPr bwMode="auto">
          <a:xfrm>
            <a:off x="0" y="942975"/>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169990" name="Rectangle 7"/>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p>
        </p:txBody>
      </p:sp>
      <p:pic>
        <p:nvPicPr>
          <p:cNvPr id="169991" name="Picture 6"/>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971800" y="2133600"/>
            <a:ext cx="3714750" cy="628650"/>
          </a:xfrm>
          <a:prstGeom prst="rect">
            <a:avLst/>
          </a:prstGeom>
          <a:noFill/>
          <a:ln w="19050">
            <a:solidFill>
              <a:schemeClr val="accent1"/>
            </a:solidFill>
            <a:miter lim="800000"/>
            <a:headEnd/>
            <a:tailEnd/>
          </a:ln>
        </p:spPr>
      </p:pic>
      <p:sp>
        <p:nvSpPr>
          <p:cNvPr id="169992" name="Rectangle 8"/>
          <p:cNvSpPr>
            <a:spLocks noChangeArrowheads="1"/>
          </p:cNvSpPr>
          <p:nvPr/>
        </p:nvSpPr>
        <p:spPr bwMode="auto">
          <a:xfrm>
            <a:off x="0" y="1085850"/>
            <a:ext cx="9144000" cy="457200"/>
          </a:xfrm>
          <a:prstGeom prst="rect">
            <a:avLst/>
          </a:prstGeom>
          <a:noFill/>
          <a:ln w="9525">
            <a:noFill/>
            <a:miter lim="800000"/>
            <a:headEnd/>
            <a:tailEnd/>
          </a:ln>
        </p:spPr>
        <p:txBody>
          <a:bodyPr wrap="none" anchor="ctr">
            <a:spAutoFit/>
          </a:bodyPr>
          <a:lstStyle/>
          <a:p>
            <a:pPr eaLnBrk="0" hangingPunct="0"/>
            <a:endParaRPr lang="en-US"/>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3" descr="Vane Shear - Vane.jpg"/>
          <p:cNvPicPr>
            <a:picLocks noChangeAspect="1"/>
          </p:cNvPicPr>
          <p:nvPr/>
        </p:nvPicPr>
        <p:blipFill>
          <a:blip r:embed="rId2" cstate="print"/>
          <a:srcRect/>
          <a:stretch>
            <a:fillRect/>
          </a:stretch>
        </p:blipFill>
        <p:spPr bwMode="auto">
          <a:xfrm>
            <a:off x="6096000" y="2124075"/>
            <a:ext cx="2847975" cy="4810125"/>
          </a:xfrm>
          <a:prstGeom prst="rect">
            <a:avLst/>
          </a:prstGeom>
          <a:noFill/>
          <a:ln w="9525">
            <a:noFill/>
            <a:miter lim="800000"/>
            <a:headEnd/>
            <a:tailEnd/>
          </a:ln>
        </p:spPr>
      </p:pic>
      <p:pic>
        <p:nvPicPr>
          <p:cNvPr id="171010" name="Picture 4" descr="Vane Shear - Set up.jpg"/>
          <p:cNvPicPr>
            <a:picLocks noChangeAspect="1"/>
          </p:cNvPicPr>
          <p:nvPr/>
        </p:nvPicPr>
        <p:blipFill>
          <a:blip r:embed="rId3" cstate="print"/>
          <a:srcRect/>
          <a:stretch>
            <a:fillRect/>
          </a:stretch>
        </p:blipFill>
        <p:spPr bwMode="auto">
          <a:xfrm>
            <a:off x="533400" y="381000"/>
            <a:ext cx="5524500" cy="6191250"/>
          </a:xfrm>
          <a:prstGeom prst="rect">
            <a:avLst/>
          </a:prstGeom>
          <a:noFill/>
          <a:ln w="9525">
            <a:noFill/>
            <a:miter lim="800000"/>
            <a:headEnd/>
            <a:tailEnd/>
          </a:ln>
        </p:spPr>
      </p:pic>
      <p:sp>
        <p:nvSpPr>
          <p:cNvPr id="6" name="TextBox 5"/>
          <p:cNvSpPr txBox="1"/>
          <p:nvPr/>
        </p:nvSpPr>
        <p:spPr>
          <a:xfrm>
            <a:off x="5791200" y="304800"/>
            <a:ext cx="3048000" cy="1754188"/>
          </a:xfrm>
          <a:prstGeom prst="rect">
            <a:avLst/>
          </a:prstGeom>
          <a:solidFill>
            <a:schemeClr val="tx2">
              <a:lumMod val="20000"/>
              <a:lumOff val="80000"/>
            </a:schemeClr>
          </a:solidFill>
          <a:ln w="19050">
            <a:solidFill>
              <a:schemeClr val="tx2">
                <a:lumMod val="75000"/>
              </a:schemeClr>
            </a:solidFill>
          </a:ln>
        </p:spPr>
        <p:txBody>
          <a:bodyPr>
            <a:spAutoFit/>
          </a:bodyPr>
          <a:lstStyle/>
          <a:p>
            <a:pPr>
              <a:defRPr/>
            </a:pPr>
            <a:r>
              <a:rPr lang="en-US" b="1" dirty="0">
                <a:latin typeface="Arial" charset="0"/>
                <a:ea typeface="+mn-ea"/>
                <a:cs typeface="Arial" charset="0"/>
              </a:rPr>
              <a:t>Equipment  - </a:t>
            </a:r>
          </a:p>
          <a:p>
            <a:pPr marL="231775" indent="-231775">
              <a:buFont typeface="Arial" pitchFamily="34" charset="0"/>
              <a:buChar char="•"/>
              <a:defRPr/>
            </a:pPr>
            <a:r>
              <a:rPr lang="en-US" dirty="0">
                <a:latin typeface="Arial" charset="0"/>
                <a:ea typeface="+mn-ea"/>
                <a:cs typeface="Arial" charset="0"/>
              </a:rPr>
              <a:t>Shear vane</a:t>
            </a:r>
          </a:p>
          <a:p>
            <a:pPr marL="231775" indent="-231775">
              <a:buFont typeface="Arial" pitchFamily="34" charset="0"/>
              <a:buChar char="•"/>
              <a:defRPr/>
            </a:pPr>
            <a:r>
              <a:rPr lang="en-US" dirty="0">
                <a:latin typeface="Arial" charset="0"/>
                <a:ea typeface="+mn-ea"/>
                <a:cs typeface="Arial" charset="0"/>
              </a:rPr>
              <a:t>Torque applicator</a:t>
            </a:r>
          </a:p>
          <a:p>
            <a:pPr marL="231775" indent="-231775">
              <a:buFont typeface="Arial" pitchFamily="34" charset="0"/>
              <a:buChar char="•"/>
              <a:defRPr/>
            </a:pPr>
            <a:r>
              <a:rPr lang="en-US" dirty="0">
                <a:latin typeface="Arial" charset="0"/>
                <a:ea typeface="+mn-ea"/>
                <a:cs typeface="Arial" charset="0"/>
              </a:rPr>
              <a:t>Rods with guides</a:t>
            </a:r>
          </a:p>
          <a:p>
            <a:pPr marL="231775" indent="-231775">
              <a:buFont typeface="Arial" pitchFamily="34" charset="0"/>
              <a:buChar char="•"/>
              <a:defRPr/>
            </a:pPr>
            <a:r>
              <a:rPr lang="en-US" dirty="0">
                <a:latin typeface="Arial" charset="0"/>
                <a:ea typeface="+mn-ea"/>
                <a:cs typeface="Arial" charset="0"/>
              </a:rPr>
              <a:t>Drilling equipment </a:t>
            </a:r>
          </a:p>
          <a:p>
            <a:pPr marL="231775" indent="-231775">
              <a:buFont typeface="Arial" pitchFamily="34" charset="0"/>
              <a:buChar char="•"/>
              <a:defRPr/>
            </a:pPr>
            <a:r>
              <a:rPr lang="en-US" dirty="0">
                <a:latin typeface="Arial" charset="0"/>
                <a:ea typeface="+mn-ea"/>
                <a:cs typeface="Arial" charset="0"/>
              </a:rPr>
              <a:t>Jacking arrangement</a:t>
            </a:r>
          </a:p>
        </p:txBody>
      </p:sp>
      <p:sp>
        <p:nvSpPr>
          <p:cNvPr id="171012" name="TextBox 4"/>
          <p:cNvSpPr txBox="1">
            <a:spLocks noChangeArrowheads="1"/>
          </p:cNvSpPr>
          <p:nvPr/>
        </p:nvSpPr>
        <p:spPr bwMode="auto">
          <a:xfrm>
            <a:off x="4419600" y="4913313"/>
            <a:ext cx="1143000" cy="954087"/>
          </a:xfrm>
          <a:prstGeom prst="rect">
            <a:avLst/>
          </a:prstGeom>
          <a:noFill/>
          <a:ln w="9525">
            <a:noFill/>
            <a:miter lim="800000"/>
            <a:headEnd/>
            <a:tailEnd/>
          </a:ln>
        </p:spPr>
        <p:txBody>
          <a:bodyPr>
            <a:spAutoFit/>
          </a:bodyPr>
          <a:lstStyle/>
          <a:p>
            <a:r>
              <a:rPr lang="en-US" sz="1400"/>
              <a:t>May be in suitably designed sleeve</a:t>
            </a:r>
          </a:p>
        </p:txBody>
      </p:sp>
      <p:cxnSp>
        <p:nvCxnSpPr>
          <p:cNvPr id="8" name="Straight Arrow Connector 7"/>
          <p:cNvCxnSpPr>
            <a:stCxn id="171012" idx="1"/>
          </p:cNvCxnSpPr>
          <p:nvPr/>
        </p:nvCxnSpPr>
        <p:spPr>
          <a:xfrm rot="10800000" flipV="1">
            <a:off x="3429000" y="5389563"/>
            <a:ext cx="990600" cy="249237"/>
          </a:xfrm>
          <a:prstGeom prst="straightConnector1">
            <a:avLst/>
          </a:prstGeom>
          <a:ln w="15875">
            <a:solidFill>
              <a:schemeClr val="tx1">
                <a:lumMod val="85000"/>
                <a:lumOff val="15000"/>
              </a:schemeClr>
            </a:solidFill>
            <a:tailEnd type="stealth" w="lg" len="lg"/>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3" descr="Vane shear - direct insoil.jpg"/>
          <p:cNvPicPr>
            <a:picLocks noChangeAspect="1"/>
          </p:cNvPicPr>
          <p:nvPr/>
        </p:nvPicPr>
        <p:blipFill>
          <a:blip r:embed="rId2" cstate="print"/>
          <a:srcRect/>
          <a:stretch>
            <a:fillRect/>
          </a:stretch>
        </p:blipFill>
        <p:spPr bwMode="auto">
          <a:xfrm>
            <a:off x="4648200" y="200025"/>
            <a:ext cx="4257675" cy="6734175"/>
          </a:xfrm>
          <a:prstGeom prst="rect">
            <a:avLst/>
          </a:prstGeom>
          <a:noFill/>
          <a:ln w="9525">
            <a:noFill/>
            <a:miter lim="800000"/>
            <a:headEnd/>
            <a:tailEnd/>
          </a:ln>
        </p:spPr>
      </p:pic>
      <p:pic>
        <p:nvPicPr>
          <p:cNvPr id="172034" name="Picture 4" descr="Vane shear - In the borehole.jpg"/>
          <p:cNvPicPr>
            <a:picLocks noChangeAspect="1"/>
          </p:cNvPicPr>
          <p:nvPr/>
        </p:nvPicPr>
        <p:blipFill>
          <a:blip r:embed="rId3" cstate="print"/>
          <a:srcRect/>
          <a:stretch>
            <a:fillRect/>
          </a:stretch>
        </p:blipFill>
        <p:spPr bwMode="auto">
          <a:xfrm>
            <a:off x="-152400" y="0"/>
            <a:ext cx="46101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3057" name="Title 1"/>
          <p:cNvSpPr>
            <a:spLocks noGrp="1"/>
          </p:cNvSpPr>
          <p:nvPr>
            <p:ph type="title"/>
          </p:nvPr>
        </p:nvSpPr>
        <p:spPr/>
        <p:txBody>
          <a:bodyPr/>
          <a:lstStyle/>
          <a:p>
            <a:r>
              <a:rPr lang="en-US" i="1" smtClean="0">
                <a:latin typeface="Calibri" pitchFamily="34" charset="0"/>
              </a:rPr>
              <a:t>In-situ </a:t>
            </a:r>
            <a:r>
              <a:rPr lang="en-US" smtClean="0">
                <a:latin typeface="Calibri" pitchFamily="34" charset="0"/>
              </a:rPr>
              <a:t>Vane Shear Test</a:t>
            </a:r>
          </a:p>
        </p:txBody>
      </p:sp>
      <p:sp>
        <p:nvSpPr>
          <p:cNvPr id="173058" name="Content Placeholder 2"/>
          <p:cNvSpPr>
            <a:spLocks noGrp="1"/>
          </p:cNvSpPr>
          <p:nvPr>
            <p:ph idx="1"/>
          </p:nvPr>
        </p:nvSpPr>
        <p:spPr/>
        <p:txBody>
          <a:bodyPr/>
          <a:lstStyle/>
          <a:p>
            <a:r>
              <a:rPr lang="en-US" sz="2200" smtClean="0">
                <a:latin typeface="Calibri" pitchFamily="34" charset="0"/>
              </a:rPr>
              <a:t>Instrument shall be capable of applying a torque to the vane through the string of rods and to measure the same</a:t>
            </a:r>
          </a:p>
          <a:p>
            <a:r>
              <a:rPr lang="en-US" sz="2200" smtClean="0">
                <a:latin typeface="Calibri" pitchFamily="34" charset="0"/>
              </a:rPr>
              <a:t>It should also have a device to read the angular rotation of the upper end of the extension rod</a:t>
            </a:r>
          </a:p>
          <a:p>
            <a:r>
              <a:rPr lang="en-US" sz="2200" smtClean="0">
                <a:latin typeface="Calibri" pitchFamily="34" charset="0"/>
              </a:rPr>
              <a:t>The torque applicator shall be provided with speed control so that the rate of rotation may be maintained at 0.1</a:t>
            </a:r>
            <a:r>
              <a:rPr lang="en-US" sz="2200" baseline="30000" smtClean="0">
                <a:latin typeface="Calibri" pitchFamily="34" charset="0"/>
              </a:rPr>
              <a:t>o</a:t>
            </a:r>
            <a:r>
              <a:rPr lang="en-US" sz="2200" smtClean="0">
                <a:latin typeface="Calibri" pitchFamily="34" charset="0"/>
              </a:rPr>
              <a:t>/s</a:t>
            </a:r>
          </a:p>
          <a:p>
            <a:r>
              <a:rPr lang="en-US" sz="2200" smtClean="0">
                <a:latin typeface="Calibri" pitchFamily="34" charset="0"/>
              </a:rPr>
              <a:t>Friction exerted by the torque applicator should be of negligible magnitude and shall be checked periodically</a:t>
            </a:r>
          </a:p>
          <a:p>
            <a:r>
              <a:rPr lang="en-US" sz="2200" smtClean="0">
                <a:latin typeface="Calibri" pitchFamily="34" charset="0"/>
              </a:rPr>
              <a:t>Depending upon the estimated shear strength of the soil, the following table should be used to select the torque applicator</a:t>
            </a:r>
          </a:p>
          <a:p>
            <a:r>
              <a:rPr lang="en-US" sz="2200" smtClean="0">
                <a:latin typeface="Calibri" pitchFamily="34" charset="0"/>
              </a:rPr>
              <a:t>The torque rods (which are preferably 1 m long or smaller) shall be guided (spacing not &gt; 5 m) so as to prevent friction from developing between the torque rods and the walls of casing or boring.</a:t>
            </a:r>
          </a:p>
        </p:txBody>
      </p:sp>
    </p:spTree>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457200" y="609600"/>
          <a:ext cx="8381999" cy="4206875"/>
        </p:xfrm>
        <a:graphic>
          <a:graphicData uri="http://schemas.openxmlformats.org/drawingml/2006/table">
            <a:tbl>
              <a:tblPr firstRow="1" bandRow="1">
                <a:tableStyleId>{5C22544A-7EE6-4342-B048-85BDC9FD1C3A}</a:tableStyleId>
              </a:tblPr>
              <a:tblGrid>
                <a:gridCol w="1490133"/>
                <a:gridCol w="915811"/>
                <a:gridCol w="946855"/>
                <a:gridCol w="915811"/>
                <a:gridCol w="1086556"/>
                <a:gridCol w="1008944"/>
                <a:gridCol w="1086556"/>
                <a:gridCol w="931333"/>
              </a:tblGrid>
              <a:tr h="457269">
                <a:tc gridSpan="8">
                  <a:txBody>
                    <a:bodyPr/>
                    <a:lstStyle/>
                    <a:p>
                      <a:pPr algn="ctr"/>
                      <a:r>
                        <a:rPr lang="en-US" sz="2400" b="1" i="0" kern="1200" baseline="0" dirty="0" smtClean="0">
                          <a:solidFill>
                            <a:schemeClr val="lt1"/>
                          </a:solidFill>
                          <a:latin typeface="+mn-lt"/>
                          <a:ea typeface="+mn-ea"/>
                          <a:cs typeface="+mn-cs"/>
                        </a:rPr>
                        <a:t>TABLE 1 SELECTION OF TORQUE APPLICATOR</a:t>
                      </a:r>
                      <a:endParaRPr lang="en-US" sz="2400" b="1" i="0" dirty="0"/>
                    </a:p>
                  </a:txBody>
                  <a:tcPr marT="45727" marB="45727">
                    <a:lnL w="28575" cap="flat" cmpd="sng" algn="ctr">
                      <a:solidFill>
                        <a:schemeClr val="accent1">
                          <a:lumMod val="50000"/>
                        </a:schemeClr>
                      </a:solidFill>
                      <a:prstDash val="solid"/>
                      <a:round/>
                      <a:headEnd type="none" w="med" len="med"/>
                      <a:tailEnd type="none" w="med" len="med"/>
                    </a:lnL>
                    <a:lnR w="28575" cap="flat" cmpd="sng" algn="ctr">
                      <a:solidFill>
                        <a:schemeClr val="accent1">
                          <a:lumMod val="50000"/>
                        </a:schemeClr>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1737622">
                <a:tc>
                  <a:txBody>
                    <a:bodyPr/>
                    <a:lstStyle/>
                    <a:p>
                      <a:r>
                        <a:rPr lang="en-US" sz="1800" b="1" kern="1200" baseline="0" dirty="0" smtClean="0">
                          <a:solidFill>
                            <a:schemeClr val="dk1"/>
                          </a:solidFill>
                          <a:latin typeface="+mn-lt"/>
                          <a:ea typeface="+mn-ea"/>
                          <a:cs typeface="+mn-cs"/>
                        </a:rPr>
                        <a:t>Estimated</a:t>
                      </a:r>
                    </a:p>
                    <a:p>
                      <a:r>
                        <a:rPr lang="en-US" sz="1800" b="1" kern="1200" baseline="0" dirty="0" smtClean="0">
                          <a:solidFill>
                            <a:schemeClr val="dk1"/>
                          </a:solidFill>
                          <a:latin typeface="+mn-lt"/>
                          <a:ea typeface="+mn-ea"/>
                          <a:cs typeface="+mn-cs"/>
                        </a:rPr>
                        <a:t>shear strength</a:t>
                      </a:r>
                    </a:p>
                    <a:p>
                      <a:r>
                        <a:rPr lang="en-US" sz="1800" b="1" kern="1200" baseline="0" dirty="0" smtClean="0">
                          <a:solidFill>
                            <a:schemeClr val="dk1"/>
                          </a:solidFill>
                          <a:latin typeface="+mn-lt"/>
                          <a:ea typeface="+mn-ea"/>
                          <a:cs typeface="+mn-cs"/>
                        </a:rPr>
                        <a:t>in </a:t>
                      </a:r>
                      <a:r>
                        <a:rPr lang="en-US" sz="1800" b="1" kern="1200" baseline="0" dirty="0" err="1" smtClean="0">
                          <a:solidFill>
                            <a:schemeClr val="dk1"/>
                          </a:solidFill>
                          <a:latin typeface="+mn-lt"/>
                          <a:ea typeface="+mn-ea"/>
                          <a:cs typeface="+mn-cs"/>
                        </a:rPr>
                        <a:t>kN</a:t>
                      </a:r>
                      <a:r>
                        <a:rPr lang="en-US" sz="1800" b="1" kern="1200" baseline="0" dirty="0" smtClean="0">
                          <a:solidFill>
                            <a:schemeClr val="dk1"/>
                          </a:solidFill>
                          <a:latin typeface="+mn-lt"/>
                          <a:ea typeface="+mn-ea"/>
                          <a:cs typeface="+mn-cs"/>
                        </a:rPr>
                        <a:t>/m</a:t>
                      </a:r>
                      <a:r>
                        <a:rPr lang="en-US" sz="1800" b="1" kern="1200" baseline="30000" dirty="0" smtClean="0">
                          <a:solidFill>
                            <a:schemeClr val="dk1"/>
                          </a:solidFill>
                          <a:latin typeface="+mn-lt"/>
                          <a:ea typeface="+mn-ea"/>
                          <a:cs typeface="+mn-cs"/>
                        </a:rPr>
                        <a:t>2</a:t>
                      </a:r>
                      <a:r>
                        <a:rPr lang="en-US" sz="1800" b="1" kern="1200" baseline="0" dirty="0" smtClean="0">
                          <a:solidFill>
                            <a:schemeClr val="dk1"/>
                          </a:solidFill>
                          <a:latin typeface="+mn-lt"/>
                          <a:ea typeface="+mn-ea"/>
                          <a:cs typeface="+mn-cs"/>
                        </a:rPr>
                        <a:t> (</a:t>
                      </a:r>
                      <a:r>
                        <a:rPr lang="en-US" sz="1800" b="1" kern="1200" baseline="0" dirty="0" err="1" smtClean="0">
                          <a:solidFill>
                            <a:schemeClr val="dk1"/>
                          </a:solidFill>
                          <a:latin typeface="+mn-lt"/>
                          <a:ea typeface="+mn-ea"/>
                          <a:cs typeface="+mn-cs"/>
                        </a:rPr>
                        <a:t>kgf</a:t>
                      </a:r>
                      <a:r>
                        <a:rPr lang="en-US" sz="1800" b="1" kern="1200" baseline="0" dirty="0" smtClean="0">
                          <a:solidFill>
                            <a:schemeClr val="dk1"/>
                          </a:solidFill>
                          <a:latin typeface="+mn-lt"/>
                          <a:ea typeface="+mn-ea"/>
                          <a:cs typeface="+mn-cs"/>
                        </a:rPr>
                        <a:t>/cm</a:t>
                      </a:r>
                      <a:r>
                        <a:rPr lang="en-US" sz="1800" b="1" kern="1200" baseline="30000" dirty="0" smtClean="0">
                          <a:solidFill>
                            <a:schemeClr val="dk1"/>
                          </a:solidFill>
                          <a:latin typeface="+mn-lt"/>
                          <a:ea typeface="+mn-ea"/>
                          <a:cs typeface="+mn-cs"/>
                        </a:rPr>
                        <a:t>2</a:t>
                      </a:r>
                      <a:r>
                        <a:rPr lang="en-US" sz="1800" b="1" kern="1200" baseline="0" dirty="0" smtClean="0">
                          <a:solidFill>
                            <a:schemeClr val="dk1"/>
                          </a:solidFill>
                          <a:latin typeface="+mn-lt"/>
                          <a:ea typeface="+mn-ea"/>
                          <a:cs typeface="+mn-cs"/>
                        </a:rPr>
                        <a:t>)</a:t>
                      </a:r>
                    </a:p>
                    <a:p>
                      <a:endParaRPr lang="en-US" sz="1800" dirty="0"/>
                    </a:p>
                  </a:txBody>
                  <a:tcPr marT="45727" marB="45727">
                    <a:lnL w="28575" cap="flat" cmpd="sng" algn="ctr">
                      <a:solidFill>
                        <a:schemeClr val="accent1">
                          <a:lumMod val="50000"/>
                        </a:schemeClr>
                      </a:solidFill>
                      <a:prstDash val="solid"/>
                      <a:round/>
                      <a:headEnd type="none" w="med" len="med"/>
                      <a:tailEnd type="none" w="med" len="med"/>
                    </a:lnL>
                    <a:lnR w="28575" cap="flat" cmpd="sng" algn="ctr">
                      <a:solidFill>
                        <a:schemeClr val="accent1">
                          <a:lumMod val="50000"/>
                        </a:schemeClr>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tcPr>
                </a:tc>
                <a:tc>
                  <a:txBody>
                    <a:bodyPr/>
                    <a:lstStyle/>
                    <a:p>
                      <a:r>
                        <a:rPr lang="en-US" sz="1800" b="1" dirty="0" smtClean="0"/>
                        <a:t>10 (0.1)</a:t>
                      </a:r>
                      <a:endParaRPr lang="en-US" sz="1800" b="1" dirty="0"/>
                    </a:p>
                  </a:txBody>
                  <a:tcPr marT="45727" marB="45727" anchor="ctr">
                    <a:lnL w="28575" cap="flat" cmpd="sng" algn="ctr">
                      <a:solidFill>
                        <a:schemeClr val="accent1">
                          <a:lumMod val="50000"/>
                        </a:schemeClr>
                      </a:solidFill>
                      <a:prstDash val="solid"/>
                      <a:round/>
                      <a:headEnd type="none" w="med" len="med"/>
                      <a:tailEnd type="none" w="med" len="med"/>
                    </a:lnL>
                    <a:lnR w="28575" cap="flat" cmpd="sng" algn="ctr">
                      <a:solidFill>
                        <a:schemeClr val="accent1">
                          <a:lumMod val="50000"/>
                        </a:schemeClr>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tcPr>
                </a:tc>
                <a:tc>
                  <a:txBody>
                    <a:bodyPr/>
                    <a:lstStyle/>
                    <a:p>
                      <a:r>
                        <a:rPr lang="en-US" sz="1800" b="1" dirty="0" smtClean="0"/>
                        <a:t>20 (0.2)</a:t>
                      </a:r>
                      <a:endParaRPr lang="en-US" sz="1800" b="1" dirty="0"/>
                    </a:p>
                  </a:txBody>
                  <a:tcPr marT="45727" marB="45727" anchor="ctr">
                    <a:lnL w="28575" cap="flat" cmpd="sng" algn="ctr">
                      <a:solidFill>
                        <a:schemeClr val="accent1">
                          <a:lumMod val="50000"/>
                        </a:schemeClr>
                      </a:solidFill>
                      <a:prstDash val="solid"/>
                      <a:round/>
                      <a:headEnd type="none" w="med" len="med"/>
                      <a:tailEnd type="none" w="med" len="med"/>
                    </a:lnL>
                    <a:lnR w="28575" cap="flat" cmpd="sng" algn="ctr">
                      <a:solidFill>
                        <a:schemeClr val="accent1">
                          <a:lumMod val="50000"/>
                        </a:schemeClr>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tcPr>
                </a:tc>
                <a:tc>
                  <a:txBody>
                    <a:bodyPr/>
                    <a:lstStyle/>
                    <a:p>
                      <a:r>
                        <a:rPr lang="en-US" sz="1800" b="1" dirty="0" smtClean="0"/>
                        <a:t>30 (0.3)</a:t>
                      </a:r>
                      <a:endParaRPr lang="en-US" sz="1800" b="1" dirty="0"/>
                    </a:p>
                  </a:txBody>
                  <a:tcPr marT="45727" marB="45727" anchor="ctr">
                    <a:lnL w="28575" cap="flat" cmpd="sng" algn="ctr">
                      <a:solidFill>
                        <a:schemeClr val="accent1">
                          <a:lumMod val="50000"/>
                        </a:schemeClr>
                      </a:solidFill>
                      <a:prstDash val="solid"/>
                      <a:round/>
                      <a:headEnd type="none" w="med" len="med"/>
                      <a:tailEnd type="none" w="med" len="med"/>
                    </a:lnL>
                    <a:lnR w="28575" cap="flat" cmpd="sng" algn="ctr">
                      <a:solidFill>
                        <a:schemeClr val="accent1">
                          <a:lumMod val="50000"/>
                        </a:schemeClr>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tcPr>
                </a:tc>
                <a:tc>
                  <a:txBody>
                    <a:bodyPr/>
                    <a:lstStyle/>
                    <a:p>
                      <a:r>
                        <a:rPr lang="en-US" sz="1800" b="1" dirty="0" smtClean="0"/>
                        <a:t>40 (0.4)</a:t>
                      </a:r>
                      <a:endParaRPr lang="en-US" sz="1800" b="1" dirty="0"/>
                    </a:p>
                  </a:txBody>
                  <a:tcPr marT="45727" marB="45727" anchor="ctr">
                    <a:lnL w="28575" cap="flat" cmpd="sng" algn="ctr">
                      <a:solidFill>
                        <a:schemeClr val="accent1">
                          <a:lumMod val="50000"/>
                        </a:schemeClr>
                      </a:solidFill>
                      <a:prstDash val="solid"/>
                      <a:round/>
                      <a:headEnd type="none" w="med" len="med"/>
                      <a:tailEnd type="none" w="med" len="med"/>
                    </a:lnL>
                    <a:lnR w="28575" cap="flat" cmpd="sng" algn="ctr">
                      <a:solidFill>
                        <a:schemeClr val="accent1">
                          <a:lumMod val="50000"/>
                        </a:schemeClr>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tcPr>
                </a:tc>
                <a:tc>
                  <a:txBody>
                    <a:bodyPr/>
                    <a:lstStyle/>
                    <a:p>
                      <a:r>
                        <a:rPr lang="en-US" sz="1800" b="1" dirty="0" smtClean="0"/>
                        <a:t>50 (0.5)</a:t>
                      </a:r>
                      <a:endParaRPr lang="en-US" sz="1800" b="1" dirty="0"/>
                    </a:p>
                  </a:txBody>
                  <a:tcPr marT="45727" marB="45727" anchor="ctr">
                    <a:lnL w="28575" cap="flat" cmpd="sng" algn="ctr">
                      <a:solidFill>
                        <a:schemeClr val="accent1">
                          <a:lumMod val="50000"/>
                        </a:schemeClr>
                      </a:solidFill>
                      <a:prstDash val="solid"/>
                      <a:round/>
                      <a:headEnd type="none" w="med" len="med"/>
                      <a:tailEnd type="none" w="med" len="med"/>
                    </a:lnL>
                    <a:lnR w="28575" cap="flat" cmpd="sng" algn="ctr">
                      <a:solidFill>
                        <a:schemeClr val="accent1">
                          <a:lumMod val="50000"/>
                        </a:schemeClr>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tcPr>
                </a:tc>
                <a:tc>
                  <a:txBody>
                    <a:bodyPr/>
                    <a:lstStyle/>
                    <a:p>
                      <a:r>
                        <a:rPr lang="en-US" sz="1800" b="1" dirty="0" smtClean="0"/>
                        <a:t>60 (0.6)</a:t>
                      </a:r>
                      <a:endParaRPr lang="en-US" sz="1800" b="1" dirty="0"/>
                    </a:p>
                  </a:txBody>
                  <a:tcPr marT="45727" marB="45727" anchor="ctr">
                    <a:lnL w="28575" cap="flat" cmpd="sng" algn="ctr">
                      <a:solidFill>
                        <a:schemeClr val="accent1">
                          <a:lumMod val="50000"/>
                        </a:schemeClr>
                      </a:solidFill>
                      <a:prstDash val="solid"/>
                      <a:round/>
                      <a:headEnd type="none" w="med" len="med"/>
                      <a:tailEnd type="none" w="med" len="med"/>
                    </a:lnL>
                    <a:lnR w="28575" cap="flat" cmpd="sng" algn="ctr">
                      <a:solidFill>
                        <a:schemeClr val="accent1">
                          <a:lumMod val="50000"/>
                        </a:schemeClr>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tcPr>
                </a:tc>
                <a:tc>
                  <a:txBody>
                    <a:bodyPr/>
                    <a:lstStyle/>
                    <a:p>
                      <a:r>
                        <a:rPr lang="en-US" sz="1800" b="1" dirty="0" smtClean="0"/>
                        <a:t>70 (0.7)</a:t>
                      </a:r>
                      <a:endParaRPr lang="en-US" sz="1800" b="1" dirty="0"/>
                    </a:p>
                  </a:txBody>
                  <a:tcPr marT="45727" marB="45727" anchor="ctr">
                    <a:lnL w="28575" cap="flat" cmpd="sng" algn="ctr">
                      <a:solidFill>
                        <a:schemeClr val="accent1">
                          <a:lumMod val="50000"/>
                        </a:schemeClr>
                      </a:solidFill>
                      <a:prstDash val="solid"/>
                      <a:round/>
                      <a:headEnd type="none" w="med" len="med"/>
                      <a:tailEnd type="none" w="med" len="med"/>
                    </a:lnL>
                    <a:lnR w="28575" cap="flat" cmpd="sng" algn="ctr">
                      <a:solidFill>
                        <a:schemeClr val="accent1">
                          <a:lumMod val="50000"/>
                        </a:schemeClr>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tcPr>
                </a:tc>
              </a:tr>
              <a:tr h="2011984">
                <a:tc>
                  <a:txBody>
                    <a:bodyPr/>
                    <a:lstStyle/>
                    <a:p>
                      <a:r>
                        <a:rPr lang="en-US" sz="1800" b="1" kern="1200" baseline="0" dirty="0" smtClean="0">
                          <a:solidFill>
                            <a:schemeClr val="dk1"/>
                          </a:solidFill>
                          <a:latin typeface="+mn-lt"/>
                          <a:ea typeface="+mn-ea"/>
                          <a:cs typeface="+mn-cs"/>
                        </a:rPr>
                        <a:t>Vane size</a:t>
                      </a:r>
                    </a:p>
                    <a:p>
                      <a:r>
                        <a:rPr lang="en-US" sz="1800" b="1" kern="1200" baseline="0" dirty="0" smtClean="0">
                          <a:solidFill>
                            <a:schemeClr val="dk1"/>
                          </a:solidFill>
                          <a:latin typeface="+mn-lt"/>
                          <a:ea typeface="+mn-ea"/>
                          <a:cs typeface="+mn-cs"/>
                        </a:rPr>
                        <a:t>diameter suitable  for use with</a:t>
                      </a:r>
                    </a:p>
                    <a:p>
                      <a:r>
                        <a:rPr lang="en-US" sz="1800" b="1" kern="1200" baseline="0" dirty="0" smtClean="0">
                          <a:solidFill>
                            <a:schemeClr val="dk1"/>
                          </a:solidFill>
                          <a:latin typeface="+mn-lt"/>
                          <a:ea typeface="+mn-ea"/>
                          <a:cs typeface="+mn-cs"/>
                        </a:rPr>
                        <a:t>600 kgf.cm</a:t>
                      </a:r>
                    </a:p>
                    <a:p>
                      <a:r>
                        <a:rPr lang="en-US" sz="1800" b="1" kern="1200" baseline="0" dirty="0" smtClean="0">
                          <a:solidFill>
                            <a:schemeClr val="dk1"/>
                          </a:solidFill>
                          <a:latin typeface="+mn-lt"/>
                          <a:ea typeface="+mn-ea"/>
                          <a:cs typeface="+mn-cs"/>
                        </a:rPr>
                        <a:t>torque applicator</a:t>
                      </a:r>
                      <a:endParaRPr lang="en-US" sz="1800" dirty="0"/>
                    </a:p>
                  </a:txBody>
                  <a:tcPr marT="45727" marB="45727">
                    <a:lnL w="28575" cap="flat" cmpd="sng" algn="ctr">
                      <a:solidFill>
                        <a:schemeClr val="accent1">
                          <a:lumMod val="50000"/>
                        </a:schemeClr>
                      </a:solidFill>
                      <a:prstDash val="solid"/>
                      <a:round/>
                      <a:headEnd type="none" w="med" len="med"/>
                      <a:tailEnd type="none" w="med" len="med"/>
                    </a:lnL>
                    <a:lnR w="28575" cap="flat" cmpd="sng" algn="ctr">
                      <a:solidFill>
                        <a:schemeClr val="accent1">
                          <a:lumMod val="50000"/>
                        </a:schemeClr>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tcPr>
                </a:tc>
                <a:tc>
                  <a:txBody>
                    <a:bodyPr/>
                    <a:lstStyle/>
                    <a:p>
                      <a:r>
                        <a:rPr lang="en-US" sz="1800" b="1" dirty="0" smtClean="0"/>
                        <a:t>All sizes</a:t>
                      </a:r>
                      <a:endParaRPr lang="en-US" sz="1800" b="1" dirty="0"/>
                    </a:p>
                  </a:txBody>
                  <a:tcPr marT="45727" marB="45727">
                    <a:lnL w="28575" cap="flat" cmpd="sng" algn="ctr">
                      <a:solidFill>
                        <a:schemeClr val="accent1">
                          <a:lumMod val="50000"/>
                        </a:schemeClr>
                      </a:solidFill>
                      <a:prstDash val="solid"/>
                      <a:round/>
                      <a:headEnd type="none" w="med" len="med"/>
                      <a:tailEnd type="none" w="med" len="med"/>
                    </a:lnL>
                    <a:lnR w="28575" cap="flat" cmpd="sng" algn="ctr">
                      <a:solidFill>
                        <a:schemeClr val="accent1">
                          <a:lumMod val="50000"/>
                        </a:schemeClr>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t>All sizes except  100 mm</a:t>
                      </a:r>
                    </a:p>
                  </a:txBody>
                  <a:tcPr marT="45727" marB="45727">
                    <a:lnL w="28575" cap="flat" cmpd="sng" algn="ctr">
                      <a:solidFill>
                        <a:schemeClr val="accent1">
                          <a:lumMod val="50000"/>
                        </a:schemeClr>
                      </a:solidFill>
                      <a:prstDash val="solid"/>
                      <a:round/>
                      <a:headEnd type="none" w="med" len="med"/>
                      <a:tailEnd type="none" w="med" len="med"/>
                    </a:lnL>
                    <a:lnR w="28575" cap="flat" cmpd="sng" algn="ctr">
                      <a:solidFill>
                        <a:schemeClr val="accent1">
                          <a:lumMod val="50000"/>
                        </a:schemeClr>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t>All sizes except  100 mm</a:t>
                      </a:r>
                    </a:p>
                  </a:txBody>
                  <a:tcPr marT="45727" marB="45727">
                    <a:lnL w="28575" cap="flat" cmpd="sng" algn="ctr">
                      <a:solidFill>
                        <a:schemeClr val="accent1">
                          <a:lumMod val="50000"/>
                        </a:schemeClr>
                      </a:solidFill>
                      <a:prstDash val="solid"/>
                      <a:round/>
                      <a:headEnd type="none" w="med" len="med"/>
                      <a:tailEnd type="none" w="med" len="med"/>
                    </a:lnL>
                    <a:lnR w="28575" cap="flat" cmpd="sng" algn="ctr">
                      <a:solidFill>
                        <a:schemeClr val="accent1">
                          <a:lumMod val="50000"/>
                        </a:schemeClr>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t>All sizes except  100 and 75 mm</a:t>
                      </a:r>
                    </a:p>
                  </a:txBody>
                  <a:tcPr marT="45727" marB="45727">
                    <a:lnL w="28575" cap="flat" cmpd="sng" algn="ctr">
                      <a:solidFill>
                        <a:schemeClr val="accent1">
                          <a:lumMod val="50000"/>
                        </a:schemeClr>
                      </a:solidFill>
                      <a:prstDash val="solid"/>
                      <a:round/>
                      <a:headEnd type="none" w="med" len="med"/>
                      <a:tailEnd type="none" w="med" len="med"/>
                    </a:lnL>
                    <a:lnR w="28575" cap="flat" cmpd="sng" algn="ctr">
                      <a:solidFill>
                        <a:schemeClr val="accent1">
                          <a:lumMod val="50000"/>
                        </a:schemeClr>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t>All sizes except  100 and 75 mm</a:t>
                      </a:r>
                    </a:p>
                  </a:txBody>
                  <a:tcPr marT="45727" marB="45727">
                    <a:lnL w="28575" cap="flat" cmpd="sng" algn="ctr">
                      <a:solidFill>
                        <a:schemeClr val="accent1">
                          <a:lumMod val="50000"/>
                        </a:schemeClr>
                      </a:solidFill>
                      <a:prstDash val="solid"/>
                      <a:round/>
                      <a:headEnd type="none" w="med" len="med"/>
                      <a:tailEnd type="none" w="med" len="med"/>
                    </a:lnL>
                    <a:lnR w="28575" cap="flat" cmpd="sng" algn="ctr">
                      <a:solidFill>
                        <a:schemeClr val="accent1">
                          <a:lumMod val="50000"/>
                        </a:schemeClr>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t>All sizes except  37.5 and 50 mm</a:t>
                      </a:r>
                    </a:p>
                  </a:txBody>
                  <a:tcPr marT="45727" marB="45727">
                    <a:lnL w="28575" cap="flat" cmpd="sng" algn="ctr">
                      <a:solidFill>
                        <a:schemeClr val="accent1">
                          <a:lumMod val="50000"/>
                        </a:schemeClr>
                      </a:solidFill>
                      <a:prstDash val="solid"/>
                      <a:round/>
                      <a:headEnd type="none" w="med" len="med"/>
                      <a:tailEnd type="none" w="med" len="med"/>
                    </a:lnL>
                    <a:lnR w="28575" cap="flat" cmpd="sng" algn="ctr">
                      <a:solidFill>
                        <a:schemeClr val="accent1">
                          <a:lumMod val="50000"/>
                        </a:schemeClr>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tcPr>
                </a:tc>
                <a:tc>
                  <a:txBody>
                    <a:bodyPr/>
                    <a:lstStyle/>
                    <a:p>
                      <a:r>
                        <a:rPr lang="en-US" sz="1800" b="1" dirty="0" smtClean="0"/>
                        <a:t>All sizes except  37.5 and 50 mm</a:t>
                      </a:r>
                      <a:endParaRPr lang="en-US" sz="1800" b="1" dirty="0"/>
                    </a:p>
                  </a:txBody>
                  <a:tcPr marT="45727" marB="45727">
                    <a:lnL w="28575" cap="flat" cmpd="sng" algn="ctr">
                      <a:solidFill>
                        <a:schemeClr val="accent1">
                          <a:lumMod val="50000"/>
                        </a:schemeClr>
                      </a:solidFill>
                      <a:prstDash val="solid"/>
                      <a:round/>
                      <a:headEnd type="none" w="med" len="med"/>
                      <a:tailEnd type="none" w="med" len="med"/>
                    </a:lnL>
                    <a:lnR w="28575" cap="flat" cmpd="sng" algn="ctr">
                      <a:solidFill>
                        <a:schemeClr val="accent1">
                          <a:lumMod val="50000"/>
                        </a:schemeClr>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tcPr>
                </a:tc>
              </a:tr>
            </a:tbl>
          </a:graphicData>
        </a:graphic>
      </p:graphicFrame>
      <p:sp>
        <p:nvSpPr>
          <p:cNvPr id="3" name="TextBox 2"/>
          <p:cNvSpPr txBox="1"/>
          <p:nvPr/>
        </p:nvSpPr>
        <p:spPr>
          <a:xfrm>
            <a:off x="762000" y="5029200"/>
            <a:ext cx="7848600" cy="1662113"/>
          </a:xfrm>
          <a:prstGeom prst="rect">
            <a:avLst/>
          </a:prstGeom>
          <a:noFill/>
        </p:spPr>
        <p:txBody>
          <a:bodyPr>
            <a:spAutoFit/>
          </a:bodyPr>
          <a:lstStyle/>
          <a:p>
            <a:pPr>
              <a:defRPr/>
            </a:pPr>
            <a:r>
              <a:rPr lang="en-US" sz="1700" b="1" i="1" dirty="0">
                <a:latin typeface="Arial" charset="0"/>
                <a:ea typeface="+mn-ea"/>
                <a:cs typeface="Arial" charset="0"/>
              </a:rPr>
              <a:t>The capacity and accuracy of the instrument shall be one of the following as may be specified by the purchaser:</a:t>
            </a:r>
          </a:p>
          <a:p>
            <a:pPr marL="465138" indent="-465138">
              <a:defRPr/>
            </a:pPr>
            <a:r>
              <a:rPr lang="en-US" sz="1700" b="1" i="1" dirty="0">
                <a:latin typeface="Arial" charset="0"/>
                <a:ea typeface="+mn-ea"/>
                <a:cs typeface="Arial" charset="0"/>
              </a:rPr>
              <a:t>a)     Measure torque up to 60 Nm (600 </a:t>
            </a:r>
            <a:r>
              <a:rPr lang="en-US" sz="1700" b="1" i="1" dirty="0" err="1">
                <a:latin typeface="Arial" charset="0"/>
                <a:ea typeface="+mn-ea"/>
                <a:cs typeface="Arial" charset="0"/>
              </a:rPr>
              <a:t>kgf</a:t>
            </a:r>
            <a:r>
              <a:rPr lang="en-US" sz="1700" b="1" i="1" dirty="0">
                <a:latin typeface="Arial" charset="0"/>
                <a:ea typeface="+mn-ea"/>
                <a:cs typeface="Arial" charset="0"/>
              </a:rPr>
              <a:t> cm) to an accuracy of 1 Nm (10 </a:t>
            </a:r>
            <a:r>
              <a:rPr lang="en-US" sz="1700" b="1" i="1" dirty="0" err="1">
                <a:latin typeface="Arial" charset="0"/>
                <a:ea typeface="+mn-ea"/>
                <a:cs typeface="Arial" charset="0"/>
              </a:rPr>
              <a:t>kgf</a:t>
            </a:r>
            <a:r>
              <a:rPr lang="en-US" sz="1700" b="1" i="1" dirty="0">
                <a:latin typeface="Arial" charset="0"/>
                <a:ea typeface="+mn-ea"/>
                <a:cs typeface="Arial" charset="0"/>
              </a:rPr>
              <a:t> cm), or</a:t>
            </a:r>
          </a:p>
          <a:p>
            <a:pPr marL="465138" indent="-465138">
              <a:defRPr/>
            </a:pPr>
            <a:r>
              <a:rPr lang="en-US" sz="1700" b="1" i="1" dirty="0">
                <a:latin typeface="Arial" charset="0"/>
                <a:ea typeface="+mn-ea"/>
                <a:cs typeface="Arial" charset="0"/>
              </a:rPr>
              <a:t>b)	Measure torque up to 200 Nm (2000 </a:t>
            </a:r>
            <a:r>
              <a:rPr lang="en-US" sz="1700" b="1" i="1" dirty="0" err="1">
                <a:latin typeface="Arial" charset="0"/>
                <a:ea typeface="+mn-ea"/>
                <a:cs typeface="Arial" charset="0"/>
              </a:rPr>
              <a:t>kgf</a:t>
            </a:r>
            <a:r>
              <a:rPr lang="en-US" sz="1700" b="1" i="1" dirty="0">
                <a:latin typeface="Arial" charset="0"/>
                <a:ea typeface="+mn-ea"/>
                <a:cs typeface="Arial" charset="0"/>
              </a:rPr>
              <a:t> cm ) to an accuracy of 2.5 Nm (25 kgf.cm)</a:t>
            </a:r>
          </a:p>
        </p:txBody>
      </p:sp>
    </p:spTree>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5105" name="Title 1"/>
          <p:cNvSpPr>
            <a:spLocks noGrp="1"/>
          </p:cNvSpPr>
          <p:nvPr>
            <p:ph type="title"/>
          </p:nvPr>
        </p:nvSpPr>
        <p:spPr/>
        <p:txBody>
          <a:bodyPr/>
          <a:lstStyle/>
          <a:p>
            <a:r>
              <a:rPr lang="en-US" i="1" smtClean="0">
                <a:latin typeface="Calibri" pitchFamily="34" charset="0"/>
              </a:rPr>
              <a:t>In-situ </a:t>
            </a:r>
            <a:r>
              <a:rPr lang="en-US" smtClean="0">
                <a:latin typeface="Calibri" pitchFamily="34" charset="0"/>
              </a:rPr>
              <a:t>VST – Test from bottom of bore hole</a:t>
            </a:r>
          </a:p>
        </p:txBody>
      </p:sp>
      <p:sp>
        <p:nvSpPr>
          <p:cNvPr id="175106" name="Content Placeholder 2"/>
          <p:cNvSpPr>
            <a:spLocks noGrp="1"/>
          </p:cNvSpPr>
          <p:nvPr>
            <p:ph idx="1"/>
          </p:nvPr>
        </p:nvSpPr>
        <p:spPr/>
        <p:txBody>
          <a:bodyPr/>
          <a:lstStyle/>
          <a:p>
            <a:r>
              <a:rPr lang="en-US" sz="2200" smtClean="0">
                <a:latin typeface="Calibri" pitchFamily="34" charset="0"/>
              </a:rPr>
              <a:t>Drill the bore hole to desired depth – Sink and secure the casing</a:t>
            </a:r>
          </a:p>
          <a:p>
            <a:r>
              <a:rPr lang="en-US" sz="2200" smtClean="0">
                <a:latin typeface="Calibri" pitchFamily="34" charset="0"/>
              </a:rPr>
              <a:t>Connect vane of suitable size to the rods and lower in the casing providing guides at intervals of not more than 5 m</a:t>
            </a:r>
          </a:p>
          <a:p>
            <a:r>
              <a:rPr lang="en-US" sz="2200" smtClean="0">
                <a:latin typeface="Calibri" pitchFamily="34" charset="0"/>
              </a:rPr>
              <a:t>Push the vane with a moderate steady force up to a depth of five times the diameter of the bore-hole below the bottom of the bore-hole or shoe </a:t>
            </a:r>
          </a:p>
          <a:p>
            <a:r>
              <a:rPr lang="en-US" sz="2200" smtClean="0">
                <a:latin typeface="Calibri" pitchFamily="34" charset="0"/>
              </a:rPr>
              <a:t>Allow 5 minutes and then apply the torque to rotate vane @ not more than 0.1</a:t>
            </a:r>
            <a:r>
              <a:rPr lang="en-US" sz="2200" baseline="30000" smtClean="0">
                <a:latin typeface="Calibri" pitchFamily="34" charset="0"/>
              </a:rPr>
              <a:t>o</a:t>
            </a:r>
            <a:r>
              <a:rPr lang="en-US" sz="2200" smtClean="0">
                <a:latin typeface="Calibri" pitchFamily="34" charset="0"/>
              </a:rPr>
              <a:t>/second</a:t>
            </a:r>
          </a:p>
          <a:p>
            <a:r>
              <a:rPr lang="en-US" sz="2200" smtClean="0">
                <a:latin typeface="Calibri" pitchFamily="34" charset="0"/>
              </a:rPr>
              <a:t>Rotate continuously and take readings at ½ minute intervals </a:t>
            </a:r>
          </a:p>
          <a:p>
            <a:r>
              <a:rPr lang="en-US" sz="2200" smtClean="0">
                <a:latin typeface="Calibri" pitchFamily="34" charset="0"/>
              </a:rPr>
              <a:t>Take the reading of the maximum torque and after it drops, rotate rapidly for 10 revolutions and take remoulded strength readings after 1 minute</a:t>
            </a:r>
          </a:p>
        </p:txBody>
      </p:sp>
    </p:spTree>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6129" name="Title 1"/>
          <p:cNvSpPr>
            <a:spLocks noGrp="1"/>
          </p:cNvSpPr>
          <p:nvPr>
            <p:ph type="title"/>
          </p:nvPr>
        </p:nvSpPr>
        <p:spPr/>
        <p:txBody>
          <a:bodyPr/>
          <a:lstStyle/>
          <a:p>
            <a:r>
              <a:rPr lang="en-US" i="1" smtClean="0">
                <a:latin typeface="Calibri" pitchFamily="34" charset="0"/>
              </a:rPr>
              <a:t>In-situ </a:t>
            </a:r>
            <a:r>
              <a:rPr lang="en-US" smtClean="0">
                <a:latin typeface="Calibri" pitchFamily="34" charset="0"/>
              </a:rPr>
              <a:t>VST – Test by direct penetration from ground surface</a:t>
            </a:r>
          </a:p>
        </p:txBody>
      </p:sp>
      <p:sp>
        <p:nvSpPr>
          <p:cNvPr id="176130" name="Content Placeholder 2"/>
          <p:cNvSpPr>
            <a:spLocks noGrp="1"/>
          </p:cNvSpPr>
          <p:nvPr>
            <p:ph idx="1"/>
          </p:nvPr>
        </p:nvSpPr>
        <p:spPr/>
        <p:txBody>
          <a:bodyPr/>
          <a:lstStyle/>
          <a:p>
            <a:r>
              <a:rPr lang="en-US" sz="2200" smtClean="0">
                <a:latin typeface="Calibri" pitchFamily="34" charset="0"/>
              </a:rPr>
              <a:t>Instrument shall be capable of applying a torque to the vane through the string of rods and to measure the same</a:t>
            </a:r>
          </a:p>
          <a:p>
            <a:r>
              <a:rPr lang="en-US" sz="2200" smtClean="0">
                <a:latin typeface="Calibri" pitchFamily="34" charset="0"/>
              </a:rPr>
              <a:t>It should also have a device to read the angular rotation of the upper end of the extension rod</a:t>
            </a:r>
          </a:p>
          <a:p>
            <a:r>
              <a:rPr lang="en-US" sz="2200" smtClean="0">
                <a:latin typeface="Calibri" pitchFamily="34" charset="0"/>
              </a:rPr>
              <a:t>The torque applicator shall be provided with speed control so that the rate of rotation may be maintained at 0.1</a:t>
            </a:r>
            <a:r>
              <a:rPr lang="en-US" sz="2200" baseline="30000" smtClean="0">
                <a:latin typeface="Calibri" pitchFamily="34" charset="0"/>
              </a:rPr>
              <a:t>o</a:t>
            </a:r>
            <a:r>
              <a:rPr lang="en-US" sz="2200" smtClean="0">
                <a:latin typeface="Calibri" pitchFamily="34" charset="0"/>
              </a:rPr>
              <a:t>/s</a:t>
            </a:r>
          </a:p>
          <a:p>
            <a:r>
              <a:rPr lang="en-US" sz="2200" smtClean="0">
                <a:latin typeface="Calibri" pitchFamily="34" charset="0"/>
              </a:rPr>
              <a:t>Friction exerted by the torque applicator should be of negligible magnitude and shall be checked periodically</a:t>
            </a:r>
          </a:p>
          <a:p>
            <a:r>
              <a:rPr lang="en-US" sz="2200" smtClean="0">
                <a:latin typeface="Calibri" pitchFamily="34" charset="0"/>
              </a:rPr>
              <a:t>Depending upon the estimated shear strength of the soil, the following table should be used to select the torque applicator</a:t>
            </a:r>
          </a:p>
          <a:p>
            <a:r>
              <a:rPr lang="en-US" sz="2200" smtClean="0">
                <a:latin typeface="Calibri" pitchFamily="34" charset="0"/>
              </a:rPr>
              <a:t>The torque rods (which are preferably 1 m long or smaller) shall be guided (spacing not &gt; 5 m) so as to prevent friction from developing between the torque rods and the walls of casing or boring.</a:t>
            </a:r>
          </a:p>
        </p:txBody>
      </p:sp>
    </p:spTree>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7153" name="Picture 1" descr="Seismic-Refraction Method Photo.jpg"/>
          <p:cNvPicPr>
            <a:picLocks noChangeAspect="1"/>
          </p:cNvPicPr>
          <p:nvPr/>
        </p:nvPicPr>
        <p:blipFill>
          <a:blip r:embed="rId2" cstate="print"/>
          <a:srcRect/>
          <a:stretch>
            <a:fillRect/>
          </a:stretch>
        </p:blipFill>
        <p:spPr bwMode="auto">
          <a:xfrm>
            <a:off x="457200" y="1038225"/>
            <a:ext cx="5562600" cy="5686425"/>
          </a:xfrm>
          <a:prstGeom prst="rect">
            <a:avLst/>
          </a:prstGeom>
          <a:noFill/>
          <a:ln w="9525">
            <a:noFill/>
            <a:miter lim="800000"/>
            <a:headEnd/>
            <a:tailEnd/>
          </a:ln>
        </p:spPr>
      </p:pic>
      <p:sp>
        <p:nvSpPr>
          <p:cNvPr id="3" name="TextBox 2"/>
          <p:cNvSpPr txBox="1"/>
          <p:nvPr/>
        </p:nvSpPr>
        <p:spPr>
          <a:xfrm>
            <a:off x="6629400" y="1371600"/>
            <a:ext cx="1524000" cy="1200150"/>
          </a:xfrm>
          <a:prstGeom prst="rect">
            <a:avLst/>
          </a:prstGeom>
          <a:solidFill>
            <a:schemeClr val="tx2">
              <a:lumMod val="40000"/>
              <a:lumOff val="60000"/>
            </a:schemeClr>
          </a:solidFill>
          <a:ln w="19050">
            <a:solidFill>
              <a:schemeClr val="tx2">
                <a:lumMod val="75000"/>
              </a:schemeClr>
            </a:solidFill>
          </a:ln>
        </p:spPr>
        <p:txBody>
          <a:bodyPr>
            <a:spAutoFit/>
          </a:bodyPr>
          <a:lstStyle/>
          <a:p>
            <a:r>
              <a:rPr lang="en-US"/>
              <a:t>Source of Energy – Hammer Strike</a:t>
            </a:r>
          </a:p>
        </p:txBody>
      </p:sp>
      <p:cxnSp>
        <p:nvCxnSpPr>
          <p:cNvPr id="5" name="Straight Arrow Connector 4"/>
          <p:cNvCxnSpPr>
            <a:stCxn id="3" idx="1"/>
          </p:cNvCxnSpPr>
          <p:nvPr/>
        </p:nvCxnSpPr>
        <p:spPr>
          <a:xfrm rot="10800000" flipV="1">
            <a:off x="5334000" y="1971675"/>
            <a:ext cx="1295400" cy="390525"/>
          </a:xfrm>
          <a:prstGeom prst="straightConnector1">
            <a:avLst/>
          </a:prstGeom>
          <a:ln w="4762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315200" y="5048250"/>
            <a:ext cx="1524000" cy="923925"/>
          </a:xfrm>
          <a:prstGeom prst="rect">
            <a:avLst/>
          </a:prstGeom>
          <a:solidFill>
            <a:schemeClr val="tx2">
              <a:lumMod val="40000"/>
              <a:lumOff val="60000"/>
            </a:schemeClr>
          </a:solidFill>
          <a:ln w="19050">
            <a:solidFill>
              <a:schemeClr val="tx2">
                <a:lumMod val="75000"/>
              </a:schemeClr>
            </a:solidFill>
          </a:ln>
        </p:spPr>
        <p:txBody>
          <a:bodyPr>
            <a:spAutoFit/>
          </a:bodyPr>
          <a:lstStyle/>
          <a:p>
            <a:pPr>
              <a:defRPr/>
            </a:pPr>
            <a:r>
              <a:rPr lang="en-US" dirty="0">
                <a:latin typeface="Arial" charset="0"/>
                <a:ea typeface="+mn-ea"/>
                <a:cs typeface="Arial" charset="0"/>
              </a:rPr>
              <a:t>Recording of Waves - Geophone</a:t>
            </a:r>
          </a:p>
        </p:txBody>
      </p:sp>
      <p:cxnSp>
        <p:nvCxnSpPr>
          <p:cNvPr id="7" name="Straight Arrow Connector 6"/>
          <p:cNvCxnSpPr>
            <a:stCxn id="6" idx="1"/>
          </p:cNvCxnSpPr>
          <p:nvPr/>
        </p:nvCxnSpPr>
        <p:spPr>
          <a:xfrm rot="10800000">
            <a:off x="3276600" y="4724400"/>
            <a:ext cx="4038600" cy="785813"/>
          </a:xfrm>
          <a:prstGeom prst="straightConnector1">
            <a:avLst/>
          </a:prstGeom>
          <a:ln w="4762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90600" y="304800"/>
            <a:ext cx="4876800" cy="461963"/>
          </a:xfrm>
          <a:prstGeom prst="rect">
            <a:avLst/>
          </a:prstGeom>
          <a:solidFill>
            <a:schemeClr val="accent6">
              <a:lumMod val="50000"/>
            </a:schemeClr>
          </a:solidFill>
          <a:ln w="19050">
            <a:solidFill>
              <a:schemeClr val="tx2">
                <a:lumMod val="75000"/>
              </a:schemeClr>
            </a:solidFill>
          </a:ln>
        </p:spPr>
        <p:txBody>
          <a:bodyPr>
            <a:spAutoFit/>
          </a:bodyPr>
          <a:lstStyle/>
          <a:p>
            <a:pPr>
              <a:defRPr/>
            </a:pPr>
            <a:r>
              <a:rPr lang="en-US" sz="2400" b="1" dirty="0">
                <a:solidFill>
                  <a:schemeClr val="bg1"/>
                </a:solidFill>
                <a:latin typeface="Arial" charset="0"/>
                <a:ea typeface="+mn-ea"/>
                <a:cs typeface="Arial" charset="0"/>
              </a:rPr>
              <a:t>Seismic Method - Refraction</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rtlCol="0">
            <a:normAutofit fontScale="90000"/>
          </a:bodyPr>
          <a:lstStyle/>
          <a:p>
            <a:pPr fontAlgn="auto">
              <a:spcAft>
                <a:spcPts val="0"/>
              </a:spcAft>
              <a:defRPr/>
            </a:pPr>
            <a:r>
              <a:rPr lang="en-US">
                <a:latin typeface="Calibri" charset="0"/>
                <a:ea typeface="+mj-ea"/>
              </a:rPr>
              <a:t>Relevant provisions from Engineering Code</a:t>
            </a:r>
          </a:p>
        </p:txBody>
      </p:sp>
      <p:sp>
        <p:nvSpPr>
          <p:cNvPr id="3" name="Content Placeholder 2"/>
          <p:cNvSpPr>
            <a:spLocks noGrp="1"/>
          </p:cNvSpPr>
          <p:nvPr>
            <p:ph idx="1"/>
          </p:nvPr>
        </p:nvSpPr>
        <p:spPr/>
        <p:txBody>
          <a:bodyPr>
            <a:normAutofit/>
          </a:bodyPr>
          <a:lstStyle/>
          <a:p>
            <a:pPr>
              <a:lnSpc>
                <a:spcPct val="90000"/>
              </a:lnSpc>
              <a:spcBef>
                <a:spcPct val="0"/>
              </a:spcBef>
              <a:buFont typeface="Arial" pitchFamily="34" charset="0"/>
              <a:buNone/>
            </a:pPr>
            <a:r>
              <a:rPr lang="en-US" sz="2000" b="1" dirty="0" smtClean="0">
                <a:latin typeface="Calibri" pitchFamily="34" charset="0"/>
              </a:rPr>
              <a:t>Para E 425</a:t>
            </a:r>
            <a:r>
              <a:rPr lang="en-US" sz="2000" dirty="0" smtClean="0">
                <a:latin typeface="Calibri" pitchFamily="34" charset="0"/>
              </a:rPr>
              <a:t>: In the case of passage through hills, the geological characteristics of the country should be investigated by the Engineer, particularly in respect of the probable stability of the line, and </a:t>
            </a:r>
            <a:r>
              <a:rPr lang="en-US" sz="2000" b="1" dirty="0" smtClean="0">
                <a:solidFill>
                  <a:srgbClr val="00B0F0"/>
                </a:solidFill>
                <a:latin typeface="Calibri" pitchFamily="34" charset="0"/>
              </a:rPr>
              <a:t>if the importance of the work requires it, the Railway Administration should apply for the assistance of an officer of the </a:t>
            </a:r>
            <a:r>
              <a:rPr lang="en-US" sz="2000" b="1" dirty="0" smtClean="0">
                <a:solidFill>
                  <a:srgbClr val="FF0000"/>
                </a:solidFill>
                <a:latin typeface="Calibri" pitchFamily="34" charset="0"/>
              </a:rPr>
              <a:t>Geological Survey of India</a:t>
            </a:r>
            <a:r>
              <a:rPr lang="en-US" sz="2000" b="1" dirty="0" smtClean="0">
                <a:solidFill>
                  <a:srgbClr val="00B0F0"/>
                </a:solidFill>
                <a:latin typeface="Calibri" pitchFamily="34" charset="0"/>
              </a:rPr>
              <a:t>. </a:t>
            </a:r>
          </a:p>
          <a:p>
            <a:pPr>
              <a:lnSpc>
                <a:spcPct val="90000"/>
              </a:lnSpc>
              <a:spcBef>
                <a:spcPct val="0"/>
              </a:spcBef>
              <a:buFont typeface="Arial" pitchFamily="34" charset="0"/>
              <a:buNone/>
            </a:pPr>
            <a:r>
              <a:rPr lang="en-US" sz="2000" b="1" dirty="0" smtClean="0">
                <a:solidFill>
                  <a:srgbClr val="00B0F0"/>
                </a:solidFill>
                <a:latin typeface="Calibri" pitchFamily="34" charset="0"/>
              </a:rPr>
              <a:t>As the method of construction of earthwork will be dependent largely on the nature and classifications of the soils a systematic soil sampling at suitable intervals and up to sufficient depths depending upon the nature of terrain should also be done all along the proposed route. Wherever borrow areas are not located along the alignment soil samples should be collected from such places also. These samples shall then be tested for the standard properties, bore logs prepared and the data used for designing the profiles of the embankments and cutting foundations of important structures as well as the method of undertaking the earthwork. </a:t>
            </a:r>
          </a:p>
          <a:p>
            <a:pPr>
              <a:lnSpc>
                <a:spcPct val="90000"/>
              </a:lnSpc>
              <a:spcBef>
                <a:spcPct val="0"/>
              </a:spcBef>
              <a:buFont typeface="Arial" pitchFamily="34" charset="0"/>
              <a:buNone/>
            </a:pPr>
            <a:endParaRPr lang="en-US" sz="2000" dirty="0" smtClean="0">
              <a:latin typeface="Calibri" pitchFamily="34" charset="0"/>
            </a:endParaRPr>
          </a:p>
          <a:p>
            <a:pPr>
              <a:lnSpc>
                <a:spcPct val="90000"/>
              </a:lnSpc>
              <a:buFont typeface="Arial" pitchFamily="34" charset="0"/>
              <a:buNone/>
            </a:pPr>
            <a:endParaRPr lang="en-US" sz="2000" u="sng" dirty="0" smtClean="0">
              <a:latin typeface="Calibri" pitchFamily="34" charset="0"/>
            </a:endParaRPr>
          </a:p>
          <a:p>
            <a:pPr>
              <a:lnSpc>
                <a:spcPct val="90000"/>
              </a:lnSpc>
              <a:buFont typeface="Arial" pitchFamily="34" charset="0"/>
              <a:buNone/>
            </a:pPr>
            <a:endParaRPr lang="en-US" sz="2000" u="sng" dirty="0" smtClean="0">
              <a:latin typeface="Calibri" pitchFamily="34" charset="0"/>
            </a:endParaRPr>
          </a:p>
        </p:txBody>
      </p:sp>
    </p:spTree>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8177" name="Picture 1" descr="Seismic-Refraction Method sketch.jpg"/>
          <p:cNvPicPr>
            <a:picLocks noChangeAspect="1"/>
          </p:cNvPicPr>
          <p:nvPr/>
        </p:nvPicPr>
        <p:blipFill>
          <a:blip r:embed="rId2" cstate="print"/>
          <a:srcRect/>
          <a:stretch>
            <a:fillRect/>
          </a:stretch>
        </p:blipFill>
        <p:spPr bwMode="auto">
          <a:xfrm>
            <a:off x="1095375" y="161925"/>
            <a:ext cx="8201025" cy="6619875"/>
          </a:xfrm>
          <a:prstGeom prst="rect">
            <a:avLst/>
          </a:prstGeom>
          <a:noFill/>
          <a:ln w="9525">
            <a:noFill/>
            <a:miter lim="800000"/>
            <a:headEnd/>
            <a:tailEnd/>
          </a:ln>
        </p:spPr>
      </p:pic>
      <p:sp>
        <p:nvSpPr>
          <p:cNvPr id="3" name="TextBox 2"/>
          <p:cNvSpPr txBox="1"/>
          <p:nvPr/>
        </p:nvSpPr>
        <p:spPr>
          <a:xfrm>
            <a:off x="304800" y="2209800"/>
            <a:ext cx="1752600" cy="1200150"/>
          </a:xfrm>
          <a:prstGeom prst="rect">
            <a:avLst/>
          </a:prstGeom>
          <a:solidFill>
            <a:schemeClr val="accent6">
              <a:lumMod val="50000"/>
            </a:schemeClr>
          </a:solidFill>
          <a:ln w="19050">
            <a:solidFill>
              <a:schemeClr val="tx2">
                <a:lumMod val="75000"/>
              </a:schemeClr>
            </a:solidFill>
          </a:ln>
        </p:spPr>
        <p:txBody>
          <a:bodyPr>
            <a:spAutoFit/>
          </a:bodyPr>
          <a:lstStyle/>
          <a:p>
            <a:pPr>
              <a:defRPr/>
            </a:pPr>
            <a:r>
              <a:rPr lang="en-US" sz="2400" b="1" dirty="0">
                <a:solidFill>
                  <a:schemeClr val="bg1"/>
                </a:solidFill>
                <a:latin typeface="Arial" charset="0"/>
                <a:ea typeface="+mn-ea"/>
                <a:cs typeface="Arial" charset="0"/>
              </a:rPr>
              <a:t>Seismic Method - Refraction</a:t>
            </a:r>
          </a:p>
        </p:txBody>
      </p:sp>
    </p:spTree>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9201" name="Picture 1" descr="Seismic-Direct Methods.jpg"/>
          <p:cNvPicPr>
            <a:picLocks noChangeAspect="1"/>
          </p:cNvPicPr>
          <p:nvPr/>
        </p:nvPicPr>
        <p:blipFill>
          <a:blip r:embed="rId2" cstate="print"/>
          <a:srcRect/>
          <a:stretch>
            <a:fillRect/>
          </a:stretch>
        </p:blipFill>
        <p:spPr bwMode="auto">
          <a:xfrm>
            <a:off x="0" y="1693863"/>
            <a:ext cx="9144000" cy="5087937"/>
          </a:xfrm>
          <a:prstGeom prst="rect">
            <a:avLst/>
          </a:prstGeom>
          <a:noFill/>
          <a:ln w="9525">
            <a:noFill/>
            <a:miter lim="800000"/>
            <a:headEnd/>
            <a:tailEnd/>
          </a:ln>
        </p:spPr>
      </p:pic>
      <p:sp>
        <p:nvSpPr>
          <p:cNvPr id="3" name="TextBox 2"/>
          <p:cNvSpPr txBox="1"/>
          <p:nvPr/>
        </p:nvSpPr>
        <p:spPr>
          <a:xfrm>
            <a:off x="990600" y="304800"/>
            <a:ext cx="7467600" cy="954088"/>
          </a:xfrm>
          <a:prstGeom prst="rect">
            <a:avLst/>
          </a:prstGeom>
          <a:solidFill>
            <a:schemeClr val="accent6">
              <a:lumMod val="50000"/>
            </a:schemeClr>
          </a:solidFill>
          <a:ln w="19050">
            <a:solidFill>
              <a:schemeClr val="tx2">
                <a:lumMod val="75000"/>
              </a:schemeClr>
            </a:solidFill>
          </a:ln>
        </p:spPr>
        <p:txBody>
          <a:bodyPr>
            <a:spAutoFit/>
          </a:bodyPr>
          <a:lstStyle/>
          <a:p>
            <a:pPr algn="ctr"/>
            <a:r>
              <a:rPr lang="en-US" sz="3200" b="1">
                <a:solidFill>
                  <a:schemeClr val="bg1"/>
                </a:solidFill>
              </a:rPr>
              <a:t>Seismic Method – Direct</a:t>
            </a:r>
          </a:p>
          <a:p>
            <a:pPr algn="ctr"/>
            <a:r>
              <a:rPr lang="en-US" sz="2400" b="1">
                <a:solidFill>
                  <a:schemeClr val="bg1"/>
                </a:solidFill>
              </a:rPr>
              <a:t> </a:t>
            </a:r>
            <a:r>
              <a:rPr lang="en-US" sz="2000" b="1">
                <a:solidFill>
                  <a:schemeClr val="bg1"/>
                </a:solidFill>
              </a:rPr>
              <a:t>(Up Hole, Down Hole and Cross Hole)</a:t>
            </a:r>
            <a:endParaRPr lang="en-US" sz="2400" b="1">
              <a:solidFill>
                <a:schemeClr val="bg1"/>
              </a:solidFill>
            </a:endParaRPr>
          </a:p>
        </p:txBody>
      </p:sp>
    </p:spTree>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ctrTitle"/>
          </p:nvPr>
        </p:nvSpPr>
        <p:spPr>
          <a:xfrm>
            <a:off x="990600" y="2590800"/>
            <a:ext cx="7772400" cy="889000"/>
          </a:xfrm>
        </p:spPr>
        <p:txBody>
          <a:bodyPr/>
          <a:lstStyle/>
          <a:p>
            <a:pPr fontAlgn="auto">
              <a:spcAft>
                <a:spcPts val="0"/>
              </a:spcAft>
              <a:defRPr/>
            </a:pPr>
            <a:r>
              <a:rPr lang="en-AU" sz="5400">
                <a:latin typeface="Calibri" charset="0"/>
              </a:rPr>
              <a:t>PLATE LOAD TEST</a:t>
            </a:r>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ChangeArrowheads="1"/>
          </p:cNvSpPr>
          <p:nvPr>
            <p:ph type="title"/>
          </p:nvPr>
        </p:nvSpPr>
        <p:spPr/>
        <p:txBody>
          <a:bodyPr/>
          <a:lstStyle/>
          <a:p>
            <a:r>
              <a:rPr lang="en-AU" sz="3600" smtClean="0">
                <a:latin typeface="Calibri" pitchFamily="34" charset="0"/>
              </a:rPr>
              <a:t>PLATE LOAD TEST</a:t>
            </a:r>
          </a:p>
        </p:txBody>
      </p:sp>
      <p:sp>
        <p:nvSpPr>
          <p:cNvPr id="181250" name="Rectangle 3"/>
          <p:cNvSpPr>
            <a:spLocks noGrp="1" noChangeArrowheads="1"/>
          </p:cNvSpPr>
          <p:nvPr>
            <p:ph idx="1"/>
          </p:nvPr>
        </p:nvSpPr>
        <p:spPr/>
        <p:txBody>
          <a:bodyPr/>
          <a:lstStyle/>
          <a:p>
            <a:pPr>
              <a:lnSpc>
                <a:spcPct val="90000"/>
              </a:lnSpc>
            </a:pPr>
            <a:r>
              <a:rPr lang="en-AU" smtClean="0">
                <a:latin typeface="Calibri" pitchFamily="34" charset="0"/>
              </a:rPr>
              <a:t>AS PER IS:1888-1982</a:t>
            </a:r>
          </a:p>
          <a:p>
            <a:pPr>
              <a:lnSpc>
                <a:spcPct val="90000"/>
              </a:lnSpc>
            </a:pPr>
            <a:endParaRPr lang="en-AU" smtClean="0">
              <a:latin typeface="Calibri" pitchFamily="34" charset="0"/>
            </a:endParaRPr>
          </a:p>
          <a:p>
            <a:pPr>
              <a:lnSpc>
                <a:spcPct val="90000"/>
              </a:lnSpc>
            </a:pPr>
            <a:r>
              <a:rPr lang="en-AU" smtClean="0">
                <a:latin typeface="Calibri" pitchFamily="34" charset="0"/>
              </a:rPr>
              <a:t>FOR DETERMINATION OF IN SITU </a:t>
            </a:r>
            <a:r>
              <a:rPr lang="en-AU" smtClean="0">
                <a:solidFill>
                  <a:schemeClr val="folHlink"/>
                </a:solidFill>
                <a:latin typeface="Calibri" pitchFamily="34" charset="0"/>
              </a:rPr>
              <a:t>ULTIMATE SOIL BEARING CAPACITY</a:t>
            </a:r>
          </a:p>
          <a:p>
            <a:pPr>
              <a:lnSpc>
                <a:spcPct val="90000"/>
              </a:lnSpc>
            </a:pPr>
            <a:endParaRPr lang="en-AU" smtClean="0">
              <a:latin typeface="Calibri" pitchFamily="34" charset="0"/>
            </a:endParaRPr>
          </a:p>
          <a:p>
            <a:pPr>
              <a:lnSpc>
                <a:spcPct val="90000"/>
              </a:lnSpc>
            </a:pPr>
            <a:r>
              <a:rPr lang="en-AU" smtClean="0">
                <a:latin typeface="Calibri" pitchFamily="34" charset="0"/>
              </a:rPr>
              <a:t>MAIN ASSUMPTION IS THAT </a:t>
            </a:r>
          </a:p>
          <a:p>
            <a:pPr>
              <a:lnSpc>
                <a:spcPct val="90000"/>
              </a:lnSpc>
              <a:buFontTx/>
              <a:buNone/>
            </a:pPr>
            <a:r>
              <a:rPr lang="en-AU" smtClean="0">
                <a:latin typeface="Calibri" pitchFamily="34" charset="0"/>
              </a:rPr>
              <a:t>	</a:t>
            </a:r>
            <a:r>
              <a:rPr lang="en-AU" altLang="en-US" smtClean="0">
                <a:solidFill>
                  <a:schemeClr val="folHlink"/>
                </a:solidFill>
                <a:latin typeface="Calibri" pitchFamily="34" charset="0"/>
              </a:rPr>
              <a:t>‘</a:t>
            </a:r>
            <a:r>
              <a:rPr lang="en-AU" smtClean="0">
                <a:solidFill>
                  <a:schemeClr val="folHlink"/>
                </a:solidFill>
                <a:latin typeface="Calibri" pitchFamily="34" charset="0"/>
              </a:rPr>
              <a:t>THE SOIL STRATA IS REASONABLY UNIFORM</a:t>
            </a:r>
            <a:r>
              <a:rPr lang="en-AU" altLang="en-US" smtClean="0">
                <a:solidFill>
                  <a:schemeClr val="folHlink"/>
                </a:solidFill>
                <a:latin typeface="Calibri" pitchFamily="34" charset="0"/>
              </a:rPr>
              <a:t>’</a:t>
            </a:r>
            <a:endParaRPr lang="en-AU" smtClean="0">
              <a:solidFill>
                <a:schemeClr val="folHlink"/>
              </a:solidFill>
              <a:latin typeface="Calibri" pitchFamily="34" charset="0"/>
            </a:endParaRP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Grp="1" noChangeArrowheads="1"/>
          </p:cNvSpPr>
          <p:nvPr>
            <p:ph type="title"/>
          </p:nvPr>
        </p:nvSpPr>
        <p:spPr>
          <a:xfrm>
            <a:off x="533400" y="381000"/>
            <a:ext cx="7924800" cy="838200"/>
          </a:xfrm>
        </p:spPr>
        <p:txBody>
          <a:bodyPr/>
          <a:lstStyle/>
          <a:p>
            <a:r>
              <a:rPr lang="en-AU" sz="4000" smtClean="0">
                <a:latin typeface="Calibri" pitchFamily="34" charset="0"/>
              </a:rPr>
              <a:t>APPARATUS </a:t>
            </a:r>
            <a:r>
              <a:rPr lang="en-AU" sz="3600" smtClean="0">
                <a:latin typeface="Calibri" pitchFamily="34" charset="0"/>
              </a:rPr>
              <a:t>FOR PLT</a:t>
            </a:r>
          </a:p>
        </p:txBody>
      </p:sp>
      <p:sp>
        <p:nvSpPr>
          <p:cNvPr id="182274" name="Rectangle 3"/>
          <p:cNvSpPr>
            <a:spLocks noGrp="1" noChangeArrowheads="1"/>
          </p:cNvSpPr>
          <p:nvPr>
            <p:ph idx="1"/>
          </p:nvPr>
        </p:nvSpPr>
        <p:spPr>
          <a:xfrm>
            <a:off x="457200" y="1447800"/>
            <a:ext cx="8001000" cy="4876800"/>
          </a:xfrm>
        </p:spPr>
        <p:txBody>
          <a:bodyPr/>
          <a:lstStyle/>
          <a:p>
            <a:pPr marL="990600" lvl="1" indent="-533400">
              <a:buFontTx/>
              <a:buAutoNum type="arabicPeriod"/>
            </a:pPr>
            <a:r>
              <a:rPr lang="en-AU" smtClean="0">
                <a:latin typeface="Calibri" pitchFamily="34" charset="0"/>
              </a:rPr>
              <a:t>Loading plate - Circular or square bearing plates of mild steel not less than 25 mm in thickness </a:t>
            </a:r>
          </a:p>
          <a:p>
            <a:pPr marL="990600" lvl="1" indent="-533400">
              <a:buFontTx/>
              <a:buAutoNum type="arabicPeriod"/>
            </a:pPr>
            <a:r>
              <a:rPr lang="en-AU" smtClean="0">
                <a:latin typeface="Calibri" pitchFamily="34" charset="0"/>
              </a:rPr>
              <a:t>Truss of sufficient size for loading</a:t>
            </a:r>
          </a:p>
          <a:p>
            <a:pPr marL="990600" lvl="1" indent="-533400">
              <a:buFontTx/>
              <a:buNone/>
            </a:pPr>
            <a:r>
              <a:rPr lang="en-AU" smtClean="0">
                <a:latin typeface="Calibri" pitchFamily="34" charset="0"/>
              </a:rPr>
              <a:t>	Loading set-up may be any type</a:t>
            </a:r>
          </a:p>
          <a:p>
            <a:pPr marL="1371600" lvl="2" indent="-457200"/>
            <a:r>
              <a:rPr lang="en-AU" smtClean="0">
                <a:latin typeface="Calibri" pitchFamily="34" charset="0"/>
              </a:rPr>
              <a:t>Gravity loading</a:t>
            </a:r>
          </a:p>
          <a:p>
            <a:pPr marL="1371600" lvl="2" indent="-457200"/>
            <a:r>
              <a:rPr lang="en-AU" smtClean="0">
                <a:latin typeface="Calibri" pitchFamily="34" charset="0"/>
              </a:rPr>
              <a:t>Reaction loading</a:t>
            </a:r>
          </a:p>
          <a:p>
            <a:pPr marL="990600" lvl="1" indent="-533400">
              <a:buFontTx/>
              <a:buAutoNum type="arabicPeriod" startAt="4"/>
            </a:pPr>
            <a:r>
              <a:rPr lang="en-AU" smtClean="0">
                <a:latin typeface="Calibri" pitchFamily="34" charset="0"/>
              </a:rPr>
              <a:t>Hydraulic jack of required capacity with properly calibrated measuring device for load measurement</a:t>
            </a: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Grp="1" noChangeArrowheads="1"/>
          </p:cNvSpPr>
          <p:nvPr>
            <p:ph type="title"/>
          </p:nvPr>
        </p:nvSpPr>
        <p:spPr>
          <a:xfrm>
            <a:off x="685800" y="228600"/>
            <a:ext cx="7772400" cy="1143000"/>
          </a:xfrm>
        </p:spPr>
        <p:txBody>
          <a:bodyPr/>
          <a:lstStyle/>
          <a:p>
            <a:r>
              <a:rPr lang="en-AU" sz="4000" smtClean="0">
                <a:latin typeface="Calibri" pitchFamily="34" charset="0"/>
              </a:rPr>
              <a:t>APPARATUS </a:t>
            </a:r>
            <a:r>
              <a:rPr lang="en-AU" sz="3600" smtClean="0">
                <a:latin typeface="Calibri" pitchFamily="34" charset="0"/>
              </a:rPr>
              <a:t>FOR PLT   contd..</a:t>
            </a:r>
          </a:p>
        </p:txBody>
      </p:sp>
      <p:sp>
        <p:nvSpPr>
          <p:cNvPr id="183298" name="Rectangle 3"/>
          <p:cNvSpPr>
            <a:spLocks noGrp="1" noChangeArrowheads="1"/>
          </p:cNvSpPr>
          <p:nvPr>
            <p:ph idx="1"/>
          </p:nvPr>
        </p:nvSpPr>
        <p:spPr>
          <a:xfrm>
            <a:off x="685800" y="1371600"/>
            <a:ext cx="7772400" cy="5105400"/>
          </a:xfrm>
        </p:spPr>
        <p:txBody>
          <a:bodyPr/>
          <a:lstStyle/>
          <a:p>
            <a:pPr marL="990600" lvl="1" indent="-533400">
              <a:buFontTx/>
              <a:buAutoNum type="arabicPeriod" startAt="5"/>
            </a:pPr>
            <a:r>
              <a:rPr lang="en-AU" smtClean="0">
                <a:latin typeface="Calibri" pitchFamily="34" charset="0"/>
              </a:rPr>
              <a:t>Chequered or grooved bottom of plate, with handles for convenient setting. It should be centre marked.</a:t>
            </a:r>
          </a:p>
          <a:p>
            <a:pPr marL="990600" lvl="1" indent="-533400">
              <a:buFontTx/>
              <a:buAutoNum type="arabicPeriod" startAt="6"/>
            </a:pPr>
            <a:r>
              <a:rPr lang="en-AU" smtClean="0">
                <a:latin typeface="Calibri" pitchFamily="34" charset="0"/>
              </a:rPr>
              <a:t>Settlement recording device (dial gauges with 25-50 mm travel &amp; capable of measuring settlement to an accuracy of 0.01 mm)</a:t>
            </a:r>
          </a:p>
          <a:p>
            <a:pPr marL="990600" lvl="1" indent="-533400">
              <a:buFontTx/>
              <a:buAutoNum type="arabicPeriod" startAt="6"/>
            </a:pPr>
            <a:r>
              <a:rPr lang="en-AU" smtClean="0">
                <a:latin typeface="Calibri" pitchFamily="34" charset="0"/>
              </a:rPr>
              <a:t>Datum beam or rod of sufficient strength</a:t>
            </a: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descr="2"/>
          <p:cNvPicPr>
            <a:picLocks noChangeAspect="1" noChangeArrowheads="1"/>
          </p:cNvPicPr>
          <p:nvPr/>
        </p:nvPicPr>
        <p:blipFill>
          <a:blip r:embed="rId2" cstate="print"/>
          <a:srcRect/>
          <a:stretch>
            <a:fillRect/>
          </a:stretch>
        </p:blipFill>
        <p:spPr bwMode="auto">
          <a:xfrm>
            <a:off x="685800" y="1066800"/>
            <a:ext cx="7848600"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descr="3"/>
          <p:cNvPicPr>
            <a:picLocks noChangeAspect="1" noChangeArrowheads="1"/>
          </p:cNvPicPr>
          <p:nvPr/>
        </p:nvPicPr>
        <p:blipFill>
          <a:blip r:embed="rId2" cstate="print"/>
          <a:srcRect/>
          <a:stretch>
            <a:fillRect/>
          </a:stretch>
        </p:blipFill>
        <p:spPr bwMode="auto">
          <a:xfrm>
            <a:off x="685800" y="609600"/>
            <a:ext cx="7924800" cy="5634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Grp="1" noChangeArrowheads="1"/>
          </p:cNvSpPr>
          <p:nvPr>
            <p:ph type="title"/>
          </p:nvPr>
        </p:nvSpPr>
        <p:spPr>
          <a:xfrm>
            <a:off x="685800" y="304800"/>
            <a:ext cx="7772400" cy="685800"/>
          </a:xfrm>
        </p:spPr>
        <p:txBody>
          <a:bodyPr/>
          <a:lstStyle/>
          <a:p>
            <a:r>
              <a:rPr lang="en-AU" sz="4000" smtClean="0">
                <a:latin typeface="Calibri" pitchFamily="34" charset="0"/>
              </a:rPr>
              <a:t>PROCEDURE</a:t>
            </a:r>
            <a:r>
              <a:rPr lang="en-AU" sz="3600" smtClean="0">
                <a:latin typeface="Calibri" pitchFamily="34" charset="0"/>
              </a:rPr>
              <a:t>  OF PLT</a:t>
            </a:r>
          </a:p>
        </p:txBody>
      </p:sp>
      <p:sp>
        <p:nvSpPr>
          <p:cNvPr id="186370" name="Rectangle 3"/>
          <p:cNvSpPr>
            <a:spLocks noGrp="1" noChangeArrowheads="1"/>
          </p:cNvSpPr>
          <p:nvPr>
            <p:ph idx="1"/>
          </p:nvPr>
        </p:nvSpPr>
        <p:spPr>
          <a:xfrm>
            <a:off x="685800" y="990600"/>
            <a:ext cx="7772400" cy="5486400"/>
          </a:xfrm>
        </p:spPr>
        <p:txBody>
          <a:bodyPr/>
          <a:lstStyle/>
          <a:p>
            <a:pPr marL="609600" indent="-609600">
              <a:buClr>
                <a:schemeClr val="tx1"/>
              </a:buClr>
              <a:buFont typeface="Wingdings" pitchFamily="2" charset="2"/>
              <a:buAutoNum type="arabicPeriod"/>
            </a:pPr>
            <a:r>
              <a:rPr lang="en-AU" smtClean="0">
                <a:latin typeface="Calibri" pitchFamily="34" charset="0"/>
              </a:rPr>
              <a:t>The test shall be conducted at a depth of proposed foundation level</a:t>
            </a:r>
          </a:p>
          <a:p>
            <a:pPr marL="990600" lvl="1" indent="-533400"/>
            <a:r>
              <a:rPr lang="en-AU" smtClean="0">
                <a:latin typeface="Calibri" pitchFamily="34" charset="0"/>
              </a:rPr>
              <a:t>If water table is within the depth equal to width of test plate, conduct the test at water table level.</a:t>
            </a:r>
          </a:p>
          <a:p>
            <a:pPr marL="990600" lvl="1" indent="-533400"/>
            <a:r>
              <a:rPr lang="en-AU" smtClean="0">
                <a:latin typeface="Calibri" pitchFamily="34" charset="0"/>
              </a:rPr>
              <a:t>In case water table is higher than the test level, lower it to the test level. However for sandy soils the test can be conducted at water table level. </a:t>
            </a:r>
            <a:endParaRPr lang="en-AU" smtClean="0">
              <a:solidFill>
                <a:schemeClr val="folHlink"/>
              </a:solidFill>
              <a:latin typeface="Calibri" pitchFamily="34" charset="0"/>
            </a:endParaRPr>
          </a:p>
          <a:p>
            <a:pPr marL="609600" indent="-609600">
              <a:buClr>
                <a:schemeClr val="tx1"/>
              </a:buClr>
              <a:buFont typeface="Wingdings" pitchFamily="2" charset="2"/>
              <a:buAutoNum type="arabicPeriod"/>
            </a:pPr>
            <a:r>
              <a:rPr lang="en-AU" smtClean="0">
                <a:latin typeface="Calibri" pitchFamily="34" charset="0"/>
              </a:rPr>
              <a:t>Width of test pit 5 times the width of test plate</a:t>
            </a:r>
            <a:endParaRPr lang="en-AU" sz="6000" smtClean="0">
              <a:solidFill>
                <a:schemeClr val="folHlink"/>
              </a:solidFill>
              <a:latin typeface="Calibri" pitchFamily="34" charset="0"/>
            </a:endParaRPr>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noChangeArrowheads="1"/>
          </p:cNvSpPr>
          <p:nvPr>
            <p:ph type="title"/>
          </p:nvPr>
        </p:nvSpPr>
        <p:spPr>
          <a:xfrm>
            <a:off x="685800" y="381000"/>
            <a:ext cx="7772400" cy="685800"/>
          </a:xfrm>
        </p:spPr>
        <p:txBody>
          <a:bodyPr/>
          <a:lstStyle/>
          <a:p>
            <a:r>
              <a:rPr lang="en-AU" sz="4000" smtClean="0">
                <a:latin typeface="Calibri" pitchFamily="34" charset="0"/>
              </a:rPr>
              <a:t>PROCEDURE</a:t>
            </a:r>
            <a:r>
              <a:rPr lang="en-AU" sz="3600" smtClean="0">
                <a:latin typeface="Calibri" pitchFamily="34" charset="0"/>
              </a:rPr>
              <a:t>  OF PLT contd..</a:t>
            </a:r>
          </a:p>
        </p:txBody>
      </p:sp>
      <p:sp>
        <p:nvSpPr>
          <p:cNvPr id="187394" name="Rectangle 3"/>
          <p:cNvSpPr>
            <a:spLocks noGrp="1" noChangeArrowheads="1"/>
          </p:cNvSpPr>
          <p:nvPr>
            <p:ph idx="1"/>
          </p:nvPr>
        </p:nvSpPr>
        <p:spPr>
          <a:xfrm>
            <a:off x="685800" y="1219200"/>
            <a:ext cx="8001000" cy="5105400"/>
          </a:xfrm>
        </p:spPr>
        <p:txBody>
          <a:bodyPr/>
          <a:lstStyle/>
          <a:p>
            <a:pPr marL="533400" indent="-533400">
              <a:buClr>
                <a:schemeClr val="tx1"/>
              </a:buClr>
              <a:buFont typeface="Wingdings" pitchFamily="2" charset="2"/>
              <a:buAutoNum type="arabicPeriod" startAt="3"/>
            </a:pPr>
            <a:r>
              <a:rPr lang="en-AU" sz="2800" smtClean="0">
                <a:latin typeface="Calibri" pitchFamily="34" charset="0"/>
              </a:rPr>
              <a:t>Should have carefully levelled and cleaned bottom</a:t>
            </a:r>
          </a:p>
          <a:p>
            <a:pPr marL="533400" indent="-533400">
              <a:buClr>
                <a:schemeClr val="tx1"/>
              </a:buClr>
              <a:buFont typeface="Wingdings" pitchFamily="2" charset="2"/>
              <a:buAutoNum type="arabicPeriod" startAt="3"/>
            </a:pPr>
            <a:r>
              <a:rPr lang="en-AU" sz="2800" smtClean="0">
                <a:latin typeface="Calibri" pitchFamily="34" charset="0"/>
              </a:rPr>
              <a:t>Except in case of load problems /circular footings, square plate may be used. </a:t>
            </a:r>
            <a:r>
              <a:rPr lang="en-AU" sz="2800" smtClean="0">
                <a:solidFill>
                  <a:schemeClr val="folHlink"/>
                </a:solidFill>
                <a:latin typeface="Calibri" pitchFamily="34" charset="0"/>
              </a:rPr>
              <a:t>………</a:t>
            </a:r>
          </a:p>
          <a:p>
            <a:pPr marL="533400" indent="-533400">
              <a:buClr>
                <a:schemeClr val="tx1"/>
              </a:buClr>
              <a:buFont typeface="Wingdings" pitchFamily="2" charset="2"/>
              <a:buAutoNum type="arabicPeriod" startAt="3"/>
            </a:pPr>
            <a:r>
              <a:rPr lang="en-AU" sz="2800" smtClean="0">
                <a:latin typeface="Calibri" pitchFamily="34" charset="0"/>
              </a:rPr>
              <a:t>For clayey and silty soils /loose to medium dense sandy soils with N&lt;15 a 450 mm square plate</a:t>
            </a:r>
          </a:p>
          <a:p>
            <a:pPr marL="533400" indent="-533400">
              <a:buClr>
                <a:schemeClr val="tx1"/>
              </a:buClr>
              <a:buFont typeface="Wingdings" pitchFamily="2" charset="2"/>
              <a:buAutoNum type="arabicPeriod" startAt="3"/>
            </a:pPr>
            <a:r>
              <a:rPr lang="en-AU" sz="2800" smtClean="0">
                <a:latin typeface="Calibri" pitchFamily="34" charset="0"/>
              </a:rPr>
              <a:t>For dense sandy/gravely soils(15&lt;N&lt;30) three plates of sizes 300mm to 750 mm. </a:t>
            </a:r>
          </a:p>
          <a:p>
            <a:pPr marL="533400" indent="-533400">
              <a:buClr>
                <a:schemeClr val="tx1"/>
              </a:buClr>
              <a:buFont typeface="Wingdings" pitchFamily="2" charset="2"/>
              <a:buAutoNum type="arabicPeriod" startAt="3"/>
            </a:pPr>
            <a:r>
              <a:rPr lang="en-AU" sz="2800" smtClean="0">
                <a:latin typeface="Calibri" pitchFamily="34" charset="0"/>
              </a:rPr>
              <a:t>The side of the plate should be minimum 4 times the max. size of the soil particle present at  the test location. </a:t>
            </a:r>
            <a:endParaRPr lang="en-AU" sz="5400" smtClean="0">
              <a:latin typeface="Calibri"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rtlCol="0">
            <a:normAutofit fontScale="90000"/>
          </a:bodyPr>
          <a:lstStyle/>
          <a:p>
            <a:pPr fontAlgn="auto">
              <a:spcAft>
                <a:spcPts val="0"/>
              </a:spcAft>
              <a:defRPr/>
            </a:pPr>
            <a:r>
              <a:rPr lang="en-US">
                <a:latin typeface="Calibri" charset="0"/>
                <a:ea typeface="+mj-ea"/>
              </a:rPr>
              <a:t>Relevant provisions from Engineering Code</a:t>
            </a:r>
          </a:p>
        </p:txBody>
      </p:sp>
      <p:sp>
        <p:nvSpPr>
          <p:cNvPr id="3" name="Content Placeholder 2"/>
          <p:cNvSpPr>
            <a:spLocks noGrp="1"/>
          </p:cNvSpPr>
          <p:nvPr>
            <p:ph idx="1"/>
          </p:nvPr>
        </p:nvSpPr>
        <p:spPr>
          <a:xfrm>
            <a:off x="457200" y="1600200"/>
            <a:ext cx="8382000" cy="4525963"/>
          </a:xfrm>
        </p:spPr>
        <p:txBody>
          <a:bodyPr>
            <a:normAutofit/>
          </a:bodyPr>
          <a:lstStyle/>
          <a:p>
            <a:pPr marL="0" indent="0">
              <a:lnSpc>
                <a:spcPct val="90000"/>
              </a:lnSpc>
              <a:buFont typeface="Arial" pitchFamily="34" charset="0"/>
              <a:buNone/>
              <a:tabLst>
                <a:tab pos="457200" algn="l"/>
              </a:tabLst>
            </a:pPr>
            <a:r>
              <a:rPr lang="en-US" sz="2800" b="1" u="sng" smtClean="0">
                <a:latin typeface="Calibri" pitchFamily="34" charset="0"/>
              </a:rPr>
              <a:t>CHAPTER V: Engineering Surveys – Project, Report, Techno-economic survey Report  &amp; Feasibility report:</a:t>
            </a:r>
          </a:p>
          <a:p>
            <a:pPr marL="0" indent="0">
              <a:lnSpc>
                <a:spcPct val="90000"/>
              </a:lnSpc>
              <a:buFont typeface="Arial" pitchFamily="34" charset="0"/>
              <a:buNone/>
              <a:tabLst>
                <a:tab pos="457200" algn="l"/>
              </a:tabLst>
            </a:pPr>
            <a:r>
              <a:rPr lang="en-US" sz="2200" b="1" i="1" smtClean="0">
                <a:solidFill>
                  <a:srgbClr val="376092"/>
                </a:solidFill>
                <a:latin typeface="Calibri" pitchFamily="34" charset="0"/>
              </a:rPr>
              <a:t>Project Engineering Estimation of Cost &amp; Construction Schedule-</a:t>
            </a:r>
          </a:p>
          <a:p>
            <a:pPr marL="0" indent="0">
              <a:lnSpc>
                <a:spcPct val="90000"/>
              </a:lnSpc>
              <a:buFont typeface="Arial" pitchFamily="34" charset="0"/>
              <a:buNone/>
              <a:tabLst>
                <a:tab pos="457200" algn="l"/>
              </a:tabLst>
            </a:pPr>
            <a:r>
              <a:rPr lang="en-US" sz="2200" b="1" smtClean="0">
                <a:latin typeface="Calibri" pitchFamily="34" charset="0"/>
              </a:rPr>
              <a:t>Para E 528 </a:t>
            </a:r>
            <a:r>
              <a:rPr lang="en-US" sz="2200" smtClean="0">
                <a:latin typeface="Calibri" pitchFamily="34" charset="0"/>
              </a:rPr>
              <a:t>– </a:t>
            </a:r>
            <a:r>
              <a:rPr lang="en-US" sz="2200" b="1" i="1" smtClean="0">
                <a:latin typeface="Calibri" pitchFamily="34" charset="0"/>
              </a:rPr>
              <a:t>Formation</a:t>
            </a:r>
            <a:r>
              <a:rPr lang="en-US" sz="2200" smtClean="0">
                <a:latin typeface="Calibri" pitchFamily="34" charset="0"/>
              </a:rPr>
              <a:t>: Under this head details should be given regarding formation width on banks and in cuttings, side slopes of banks and cuttings, method of construction of earthwork, borrow areas, compaction of soil, use of special blanketing material, provision of sub-bank, with supporting information on soil investigation and results of core drillings wherever necessary, provision for turfing or other protection for banks and cuttings and for repairing them and for topping banks with selected material, sections of tunnels, retaining walls, side drains and catch water drains.</a:t>
            </a:r>
          </a:p>
          <a:p>
            <a:pPr marL="0" indent="0">
              <a:lnSpc>
                <a:spcPct val="90000"/>
              </a:lnSpc>
              <a:buFont typeface="Arial" pitchFamily="34" charset="0"/>
              <a:buNone/>
              <a:tabLst>
                <a:tab pos="457200" algn="l"/>
              </a:tabLst>
            </a:pPr>
            <a:endParaRPr lang="en-US" u="sng" smtClean="0">
              <a:latin typeface="Calibri" pitchFamily="34" charset="0"/>
            </a:endParaRPr>
          </a:p>
          <a:p>
            <a:pPr marL="0" indent="0">
              <a:lnSpc>
                <a:spcPct val="90000"/>
              </a:lnSpc>
              <a:buFont typeface="Arial" pitchFamily="34" charset="0"/>
              <a:buNone/>
              <a:tabLst>
                <a:tab pos="457200" algn="l"/>
              </a:tabLst>
            </a:pPr>
            <a:endParaRPr lang="en-US" u="sng" smtClean="0">
              <a:latin typeface="Calibri" pitchFamily="34" charset="0"/>
            </a:endParaRPr>
          </a:p>
        </p:txBody>
      </p:sp>
    </p:spTree>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p:cNvSpPr>
            <a:spLocks noGrp="1" noChangeArrowheads="1"/>
          </p:cNvSpPr>
          <p:nvPr>
            <p:ph type="title"/>
          </p:nvPr>
        </p:nvSpPr>
        <p:spPr>
          <a:xfrm>
            <a:off x="685800" y="457200"/>
            <a:ext cx="7772400" cy="685800"/>
          </a:xfrm>
        </p:spPr>
        <p:txBody>
          <a:bodyPr/>
          <a:lstStyle/>
          <a:p>
            <a:r>
              <a:rPr lang="en-AU" sz="3600" smtClean="0">
                <a:latin typeface="Calibri" pitchFamily="34" charset="0"/>
              </a:rPr>
              <a:t>TEST ARRANGE. &amp; READINGS</a:t>
            </a:r>
          </a:p>
        </p:txBody>
      </p:sp>
      <p:sp>
        <p:nvSpPr>
          <p:cNvPr id="188418" name="Rectangle 3"/>
          <p:cNvSpPr>
            <a:spLocks noGrp="1" noChangeArrowheads="1"/>
          </p:cNvSpPr>
          <p:nvPr>
            <p:ph idx="1"/>
          </p:nvPr>
        </p:nvSpPr>
        <p:spPr>
          <a:xfrm>
            <a:off x="685800" y="1447800"/>
            <a:ext cx="7772400" cy="4876800"/>
          </a:xfrm>
        </p:spPr>
        <p:txBody>
          <a:bodyPr/>
          <a:lstStyle/>
          <a:p>
            <a:pPr marL="609600" indent="-609600">
              <a:buClr>
                <a:schemeClr val="tx1"/>
              </a:buClr>
              <a:buFont typeface="Wingdings" pitchFamily="2" charset="2"/>
              <a:buAutoNum type="arabicPeriod"/>
            </a:pPr>
            <a:r>
              <a:rPr lang="en-AU" smtClean="0">
                <a:latin typeface="Calibri" pitchFamily="34" charset="0"/>
              </a:rPr>
              <a:t>The loading platform should be supported by suitable means at least 2.5 m from the test area. No support should be within 3.5 times size of test plate from its centre.</a:t>
            </a:r>
          </a:p>
          <a:p>
            <a:pPr marL="609600" indent="-609600">
              <a:buClr>
                <a:schemeClr val="tx1"/>
              </a:buClr>
              <a:buFont typeface="Wingdings" pitchFamily="2" charset="2"/>
              <a:buAutoNum type="arabicPeriod"/>
            </a:pPr>
            <a:r>
              <a:rPr lang="en-AU" smtClean="0">
                <a:latin typeface="Calibri" pitchFamily="34" charset="0"/>
              </a:rPr>
              <a:t>Plate shall be placed over a fine layer (thickness not exceeding 5 mm) of sand</a:t>
            </a:r>
          </a:p>
          <a:p>
            <a:pPr marL="609600" indent="-609600">
              <a:buClr>
                <a:schemeClr val="tx1"/>
              </a:buClr>
              <a:buFont typeface="Wingdings" pitchFamily="2" charset="2"/>
              <a:buAutoNum type="arabicPeriod"/>
            </a:pPr>
            <a:r>
              <a:rPr lang="en-AU" smtClean="0">
                <a:latin typeface="Calibri" pitchFamily="34" charset="0"/>
              </a:rPr>
              <a:t>The test plate should be perfectly levelled</a:t>
            </a:r>
          </a:p>
          <a:p>
            <a:pPr marL="609600" indent="-609600">
              <a:buClr>
                <a:schemeClr val="tx1"/>
              </a:buClr>
              <a:buFont typeface="Wingdings" pitchFamily="2" charset="2"/>
              <a:buAutoNum type="arabicPeriod"/>
            </a:pPr>
            <a:r>
              <a:rPr lang="en-AU" smtClean="0">
                <a:latin typeface="Calibri" pitchFamily="34" charset="0"/>
              </a:rPr>
              <a:t>The jack should be placed centrally over the plate</a:t>
            </a: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title"/>
          </p:nvPr>
        </p:nvSpPr>
        <p:spPr>
          <a:xfrm>
            <a:off x="381000" y="381000"/>
            <a:ext cx="8534400" cy="914400"/>
          </a:xfrm>
        </p:spPr>
        <p:txBody>
          <a:bodyPr/>
          <a:lstStyle/>
          <a:p>
            <a:r>
              <a:rPr lang="en-AU" sz="3200" smtClean="0">
                <a:latin typeface="Calibri" pitchFamily="34" charset="0"/>
              </a:rPr>
              <a:t>TEST ARRANGE. &amp; READINGS</a:t>
            </a:r>
            <a:r>
              <a:rPr lang="en-AU" sz="3600" smtClean="0">
                <a:latin typeface="Calibri" pitchFamily="34" charset="0"/>
              </a:rPr>
              <a:t> </a:t>
            </a:r>
            <a:r>
              <a:rPr lang="en-AU" sz="3200" smtClean="0">
                <a:latin typeface="Calibri" pitchFamily="34" charset="0"/>
              </a:rPr>
              <a:t>contd..</a:t>
            </a:r>
          </a:p>
        </p:txBody>
      </p:sp>
      <p:sp>
        <p:nvSpPr>
          <p:cNvPr id="189442" name="Rectangle 3"/>
          <p:cNvSpPr>
            <a:spLocks noGrp="1" noChangeArrowheads="1"/>
          </p:cNvSpPr>
          <p:nvPr>
            <p:ph idx="1"/>
          </p:nvPr>
        </p:nvSpPr>
        <p:spPr>
          <a:xfrm>
            <a:off x="685800" y="1295400"/>
            <a:ext cx="7772400" cy="5257800"/>
          </a:xfrm>
        </p:spPr>
        <p:txBody>
          <a:bodyPr/>
          <a:lstStyle/>
          <a:p>
            <a:pPr marL="577850" indent="-577850">
              <a:lnSpc>
                <a:spcPct val="80000"/>
              </a:lnSpc>
              <a:buClr>
                <a:schemeClr val="tx1"/>
              </a:buClr>
              <a:buFont typeface="Wingdings" pitchFamily="2" charset="2"/>
              <a:buAutoNum type="arabicPeriod" startAt="5"/>
            </a:pPr>
            <a:r>
              <a:rPr lang="en-AU" sz="2800" smtClean="0">
                <a:latin typeface="Calibri" pitchFamily="34" charset="0"/>
              </a:rPr>
              <a:t>A minimum seating pressure of  70 g/cm</a:t>
            </a:r>
            <a:r>
              <a:rPr lang="en-AU" sz="2800" baseline="50000" smtClean="0">
                <a:latin typeface="Calibri" pitchFamily="34" charset="0"/>
              </a:rPr>
              <a:t>2</a:t>
            </a:r>
            <a:r>
              <a:rPr lang="en-AU" sz="2800" smtClean="0">
                <a:latin typeface="Calibri" pitchFamily="34" charset="0"/>
              </a:rPr>
              <a:t> shall be applied and removed before starting the load test.  </a:t>
            </a:r>
          </a:p>
          <a:p>
            <a:pPr marL="577850" indent="-577850">
              <a:lnSpc>
                <a:spcPct val="80000"/>
              </a:lnSpc>
              <a:buClr>
                <a:schemeClr val="tx1"/>
              </a:buClr>
              <a:buFont typeface="Wingdings" pitchFamily="2" charset="2"/>
              <a:buAutoNum type="arabicPeriod" startAt="5"/>
            </a:pPr>
            <a:r>
              <a:rPr lang="en-AU" sz="2800" smtClean="0">
                <a:latin typeface="Calibri" pitchFamily="34" charset="0"/>
              </a:rPr>
              <a:t>Dial gauges for measuring settlement should be placed diagonally opposite.</a:t>
            </a:r>
          </a:p>
          <a:p>
            <a:pPr marL="577850" indent="-577850">
              <a:lnSpc>
                <a:spcPct val="80000"/>
              </a:lnSpc>
              <a:buClr>
                <a:schemeClr val="tx1"/>
              </a:buClr>
              <a:buFont typeface="Wingdings" pitchFamily="2" charset="2"/>
              <a:buAutoNum type="arabicPeriod" startAt="5"/>
            </a:pPr>
            <a:r>
              <a:rPr lang="en-AU" sz="2800" smtClean="0">
                <a:latin typeface="Calibri" pitchFamily="34" charset="0"/>
              </a:rPr>
              <a:t>Apply the load in equal increments of 1 kg/cm</a:t>
            </a:r>
            <a:r>
              <a:rPr lang="en-AU" sz="2800" baseline="50000" smtClean="0">
                <a:latin typeface="Calibri" pitchFamily="34" charset="0"/>
              </a:rPr>
              <a:t>2</a:t>
            </a:r>
            <a:r>
              <a:rPr lang="en-AU" sz="2800" smtClean="0">
                <a:latin typeface="Calibri" pitchFamily="34" charset="0"/>
              </a:rPr>
              <a:t> or one fifth of the estimated ultimate bearing capacity (whichever is less).</a:t>
            </a:r>
          </a:p>
          <a:p>
            <a:pPr marL="577850" indent="-577850">
              <a:lnSpc>
                <a:spcPct val="80000"/>
              </a:lnSpc>
              <a:buClr>
                <a:schemeClr val="tx1"/>
              </a:buClr>
              <a:buFont typeface="Wingdings" pitchFamily="2" charset="2"/>
              <a:buAutoNum type="arabicPeriod" startAt="5"/>
            </a:pPr>
            <a:r>
              <a:rPr lang="en-AU" sz="2800" smtClean="0">
                <a:latin typeface="Calibri" pitchFamily="34" charset="0"/>
              </a:rPr>
              <a:t>Settlement should be observed for each increment of load after an interval of 1, 2.25, 4, 6.25, 9, 16 and 25 minutes. And thereafter at hourly intervals to the nearest 0.02 mm.</a:t>
            </a: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2"/>
          <p:cNvSpPr>
            <a:spLocks noGrp="1" noChangeArrowheads="1"/>
          </p:cNvSpPr>
          <p:nvPr>
            <p:ph type="title"/>
          </p:nvPr>
        </p:nvSpPr>
        <p:spPr>
          <a:xfrm>
            <a:off x="609600" y="381000"/>
            <a:ext cx="8153400" cy="685800"/>
          </a:xfrm>
        </p:spPr>
        <p:txBody>
          <a:bodyPr/>
          <a:lstStyle/>
          <a:p>
            <a:r>
              <a:rPr lang="en-AU" sz="3200" smtClean="0">
                <a:latin typeface="Calibri" pitchFamily="34" charset="0"/>
              </a:rPr>
              <a:t>TEST ARRANGE. &amp; READINGS</a:t>
            </a:r>
            <a:r>
              <a:rPr lang="en-AU" sz="3600" smtClean="0">
                <a:latin typeface="Calibri" pitchFamily="34" charset="0"/>
              </a:rPr>
              <a:t> </a:t>
            </a:r>
            <a:r>
              <a:rPr lang="en-AU" sz="3200" smtClean="0">
                <a:latin typeface="Calibri" pitchFamily="34" charset="0"/>
              </a:rPr>
              <a:t>contd..</a:t>
            </a:r>
          </a:p>
        </p:txBody>
      </p:sp>
      <p:sp>
        <p:nvSpPr>
          <p:cNvPr id="190466" name="Rectangle 3"/>
          <p:cNvSpPr>
            <a:spLocks noGrp="1" noChangeArrowheads="1"/>
          </p:cNvSpPr>
          <p:nvPr>
            <p:ph idx="1"/>
          </p:nvPr>
        </p:nvSpPr>
        <p:spPr>
          <a:xfrm>
            <a:off x="685800" y="1371600"/>
            <a:ext cx="7772400" cy="5105400"/>
          </a:xfrm>
        </p:spPr>
        <p:txBody>
          <a:bodyPr/>
          <a:lstStyle/>
          <a:p>
            <a:pPr marL="533400" indent="-533400">
              <a:buClr>
                <a:schemeClr val="tx1"/>
              </a:buClr>
              <a:buFont typeface="Wingdings" pitchFamily="2" charset="2"/>
              <a:buAutoNum type="arabicPeriod" startAt="9"/>
            </a:pPr>
            <a:r>
              <a:rPr lang="en-AU" sz="2800" smtClean="0">
                <a:latin typeface="Calibri" pitchFamily="34" charset="0"/>
              </a:rPr>
              <a:t>For clayey soils , the time settlement curve is plotted at each load stage and the load shall be increased to the next stage either when the curve indicates that 70 to 80 % of the probable ultimate settlement has taken place at that stage      </a:t>
            </a:r>
            <a:r>
              <a:rPr lang="en-AU" sz="2800" smtClean="0">
                <a:solidFill>
                  <a:schemeClr val="folHlink"/>
                </a:solidFill>
                <a:latin typeface="Calibri" pitchFamily="34" charset="0"/>
              </a:rPr>
              <a:t>or</a:t>
            </a:r>
            <a:r>
              <a:rPr lang="en-AU" sz="2800" smtClean="0">
                <a:latin typeface="Calibri" pitchFamily="34" charset="0"/>
              </a:rPr>
              <a:t>           at the end of 24 hours period. </a:t>
            </a:r>
          </a:p>
          <a:p>
            <a:pPr marL="533400" indent="-533400">
              <a:buClr>
                <a:schemeClr val="tx1"/>
              </a:buClr>
              <a:buFont typeface="Wingdings" pitchFamily="2" charset="2"/>
              <a:buAutoNum type="arabicPeriod" startAt="9"/>
            </a:pPr>
            <a:r>
              <a:rPr lang="en-AU" sz="2800" smtClean="0">
                <a:latin typeface="Calibri" pitchFamily="34" charset="0"/>
              </a:rPr>
              <a:t>For soils other than clayey soils, each load increment shall be kept for a period of minimum 1 hour or up to a time when the rate of settlement gets appreciably reduced to a value of 0.02mm/min. </a:t>
            </a:r>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3"/>
          <p:cNvSpPr>
            <a:spLocks noGrp="1" noChangeArrowheads="1"/>
          </p:cNvSpPr>
          <p:nvPr>
            <p:ph type="title"/>
          </p:nvPr>
        </p:nvSpPr>
        <p:spPr>
          <a:xfrm>
            <a:off x="381000" y="304800"/>
            <a:ext cx="8305800" cy="914400"/>
          </a:xfrm>
        </p:spPr>
        <p:txBody>
          <a:bodyPr/>
          <a:lstStyle/>
          <a:p>
            <a:r>
              <a:rPr lang="en-AU" sz="3600" smtClean="0">
                <a:latin typeface="Calibri" pitchFamily="34" charset="0"/>
              </a:rPr>
              <a:t>TEST ARRANGE. &amp; READINGS</a:t>
            </a:r>
            <a:r>
              <a:rPr lang="en-AU" sz="4000" smtClean="0">
                <a:latin typeface="Calibri" pitchFamily="34" charset="0"/>
              </a:rPr>
              <a:t> </a:t>
            </a:r>
            <a:r>
              <a:rPr lang="en-AU" sz="3600" smtClean="0">
                <a:latin typeface="Calibri" pitchFamily="34" charset="0"/>
              </a:rPr>
              <a:t>contd..</a:t>
            </a:r>
            <a:endParaRPr lang="en-US" sz="3600" smtClean="0">
              <a:latin typeface="Calibri" pitchFamily="34" charset="0"/>
            </a:endParaRPr>
          </a:p>
        </p:txBody>
      </p:sp>
      <p:sp>
        <p:nvSpPr>
          <p:cNvPr id="191490" name="Rectangle 2"/>
          <p:cNvSpPr>
            <a:spLocks noGrp="1" noChangeArrowheads="1"/>
          </p:cNvSpPr>
          <p:nvPr>
            <p:ph idx="1"/>
          </p:nvPr>
        </p:nvSpPr>
        <p:spPr>
          <a:xfrm>
            <a:off x="685800" y="1524000"/>
            <a:ext cx="8001000" cy="5029200"/>
          </a:xfrm>
        </p:spPr>
        <p:txBody>
          <a:bodyPr/>
          <a:lstStyle/>
          <a:p>
            <a:pPr marL="609600" indent="-609600">
              <a:lnSpc>
                <a:spcPct val="90000"/>
              </a:lnSpc>
              <a:buClr>
                <a:schemeClr val="tx1"/>
              </a:buClr>
              <a:buFont typeface="Wingdings" pitchFamily="2" charset="2"/>
              <a:buAutoNum type="arabicPeriod" startAt="11"/>
            </a:pPr>
            <a:r>
              <a:rPr lang="en-AU" smtClean="0">
                <a:latin typeface="Calibri" pitchFamily="34" charset="0"/>
              </a:rPr>
              <a:t>The test shall be continued till the settlement of 25 mm in normal cases or 50 mm in special cases (such as dense gravel, gravel and sand mixture) is obtained or till failure occurs.</a:t>
            </a:r>
          </a:p>
          <a:p>
            <a:pPr marL="609600" indent="-609600">
              <a:lnSpc>
                <a:spcPct val="90000"/>
              </a:lnSpc>
              <a:buClr>
                <a:schemeClr val="tx1"/>
              </a:buClr>
              <a:buFont typeface="Wingdings" pitchFamily="2" charset="2"/>
              <a:buAutoNum type="arabicPeriod" startAt="11"/>
            </a:pPr>
            <a:r>
              <a:rPr lang="en-AU" smtClean="0">
                <a:latin typeface="Calibri" pitchFamily="34" charset="0"/>
              </a:rPr>
              <a:t>Alternatively, where settlement &lt; 25 mm , the test should continue up to at least twice  the estimated design pressure.</a:t>
            </a:r>
          </a:p>
          <a:p>
            <a:pPr marL="609600" indent="-609600">
              <a:lnSpc>
                <a:spcPct val="90000"/>
              </a:lnSpc>
              <a:buClr>
                <a:schemeClr val="tx1"/>
              </a:buClr>
              <a:buFont typeface="Wingdings" pitchFamily="2" charset="2"/>
              <a:buAutoNum type="arabicPeriod" startAt="11"/>
            </a:pPr>
            <a:r>
              <a:rPr lang="en-AU" smtClean="0">
                <a:latin typeface="Calibri" pitchFamily="34" charset="0"/>
              </a:rPr>
              <a:t>If needed the rebound observations may also be taken. </a:t>
            </a:r>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2" descr="5"/>
          <p:cNvPicPr>
            <a:picLocks noChangeAspect="1" noChangeArrowheads="1"/>
          </p:cNvPicPr>
          <p:nvPr/>
        </p:nvPicPr>
        <p:blipFill>
          <a:blip r:embed="rId2" cstate="print"/>
          <a:srcRect/>
          <a:stretch>
            <a:fillRect/>
          </a:stretch>
        </p:blipFill>
        <p:spPr bwMode="auto">
          <a:xfrm>
            <a:off x="1035050" y="628650"/>
            <a:ext cx="7075488" cy="5600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3537" name="Object 2"/>
          <p:cNvGraphicFramePr>
            <a:graphicFrameLocks noChangeAspect="1"/>
          </p:cNvGraphicFramePr>
          <p:nvPr/>
        </p:nvGraphicFramePr>
        <p:xfrm>
          <a:off x="381000" y="304800"/>
          <a:ext cx="8229600" cy="6178550"/>
        </p:xfrm>
        <a:graphic>
          <a:graphicData uri="http://schemas.openxmlformats.org/presentationml/2006/ole">
            <p:oleObj spid="_x0000_s193537" name="Bitmap Image" r:id="rId3" imgW="9450119" imgH="7095238" progId="PBrush">
              <p:embed/>
            </p:oleObj>
          </a:graphicData>
        </a:graphic>
      </p:graphicFrame>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2"/>
          <p:cNvSpPr>
            <a:spLocks noGrp="1" noChangeArrowheads="1"/>
          </p:cNvSpPr>
          <p:nvPr>
            <p:ph type="title"/>
          </p:nvPr>
        </p:nvSpPr>
        <p:spPr>
          <a:xfrm>
            <a:off x="457200" y="274638"/>
            <a:ext cx="8229600" cy="838200"/>
          </a:xfrm>
        </p:spPr>
        <p:txBody>
          <a:bodyPr/>
          <a:lstStyle/>
          <a:p>
            <a:r>
              <a:rPr lang="en-AU" smtClean="0">
                <a:latin typeface="Calibri" pitchFamily="34" charset="0"/>
              </a:rPr>
              <a:t>Permissible Settlement</a:t>
            </a:r>
          </a:p>
        </p:txBody>
      </p:sp>
      <p:sp>
        <p:nvSpPr>
          <p:cNvPr id="194562" name="Rectangle 3"/>
          <p:cNvSpPr>
            <a:spLocks noGrp="1" noChangeArrowheads="1"/>
          </p:cNvSpPr>
          <p:nvPr>
            <p:ph idx="1"/>
          </p:nvPr>
        </p:nvSpPr>
        <p:spPr>
          <a:xfrm>
            <a:off x="685800" y="1752600"/>
            <a:ext cx="7772400" cy="4724400"/>
          </a:xfrm>
        </p:spPr>
        <p:txBody>
          <a:bodyPr/>
          <a:lstStyle/>
          <a:p>
            <a:r>
              <a:rPr lang="en-AU" smtClean="0">
                <a:latin typeface="Calibri" pitchFamily="34" charset="0"/>
              </a:rPr>
              <a:t>Permissible settlement of footing (S</a:t>
            </a:r>
            <a:r>
              <a:rPr lang="en-AU" baseline="-25000" smtClean="0">
                <a:latin typeface="Calibri" pitchFamily="34" charset="0"/>
              </a:rPr>
              <a:t>f</a:t>
            </a:r>
            <a:r>
              <a:rPr lang="en-AU" smtClean="0">
                <a:latin typeface="Calibri" pitchFamily="34" charset="0"/>
              </a:rPr>
              <a:t>)</a:t>
            </a:r>
          </a:p>
          <a:p>
            <a:endParaRPr lang="en-AU" smtClean="0">
              <a:latin typeface="Calibri" pitchFamily="34" charset="0"/>
            </a:endParaRPr>
          </a:p>
          <a:p>
            <a:pPr>
              <a:buFontTx/>
              <a:buNone/>
            </a:pPr>
            <a:r>
              <a:rPr lang="en-AU" smtClean="0">
                <a:latin typeface="Calibri" pitchFamily="34" charset="0"/>
              </a:rPr>
              <a:t>   S</a:t>
            </a:r>
            <a:r>
              <a:rPr lang="en-AU" baseline="-25000" smtClean="0">
                <a:latin typeface="Calibri" pitchFamily="34" charset="0"/>
              </a:rPr>
              <a:t>f</a:t>
            </a:r>
            <a:r>
              <a:rPr lang="en-AU" smtClean="0">
                <a:latin typeface="Calibri" pitchFamily="34" charset="0"/>
              </a:rPr>
              <a:t> = S</a:t>
            </a:r>
            <a:r>
              <a:rPr lang="en-AU" baseline="-25000" smtClean="0">
                <a:latin typeface="Calibri" pitchFamily="34" charset="0"/>
              </a:rPr>
              <a:t>p</a:t>
            </a:r>
            <a:r>
              <a:rPr lang="en-AU" smtClean="0">
                <a:latin typeface="Calibri" pitchFamily="34" charset="0"/>
              </a:rPr>
              <a:t>  {B</a:t>
            </a:r>
            <a:r>
              <a:rPr lang="en-AU" baseline="-25000" smtClean="0">
                <a:latin typeface="Calibri" pitchFamily="34" charset="0"/>
              </a:rPr>
              <a:t>f</a:t>
            </a:r>
            <a:r>
              <a:rPr lang="en-AU" smtClean="0">
                <a:latin typeface="Calibri" pitchFamily="34" charset="0"/>
              </a:rPr>
              <a:t> (B</a:t>
            </a:r>
            <a:r>
              <a:rPr lang="en-AU" baseline="-25000" smtClean="0">
                <a:latin typeface="Calibri" pitchFamily="34" charset="0"/>
              </a:rPr>
              <a:t>p</a:t>
            </a:r>
            <a:r>
              <a:rPr lang="en-AU" smtClean="0">
                <a:latin typeface="Calibri" pitchFamily="34" charset="0"/>
              </a:rPr>
              <a:t>+0.3)}</a:t>
            </a:r>
            <a:r>
              <a:rPr lang="en-AU" baseline="50000" smtClean="0">
                <a:latin typeface="Calibri" pitchFamily="34" charset="0"/>
              </a:rPr>
              <a:t>2 </a:t>
            </a:r>
            <a:r>
              <a:rPr lang="en-AU" smtClean="0">
                <a:latin typeface="Calibri" pitchFamily="34" charset="0"/>
              </a:rPr>
              <a:t>/ {B</a:t>
            </a:r>
            <a:r>
              <a:rPr lang="en-AU" baseline="-25000" smtClean="0">
                <a:latin typeface="Calibri" pitchFamily="34" charset="0"/>
              </a:rPr>
              <a:t>p</a:t>
            </a:r>
            <a:r>
              <a:rPr lang="en-AU" smtClean="0">
                <a:latin typeface="Calibri" pitchFamily="34" charset="0"/>
              </a:rPr>
              <a:t>(B</a:t>
            </a:r>
            <a:r>
              <a:rPr lang="en-AU" baseline="-25000" smtClean="0">
                <a:latin typeface="Calibri" pitchFamily="34" charset="0"/>
              </a:rPr>
              <a:t>f</a:t>
            </a:r>
            <a:r>
              <a:rPr lang="en-AU" smtClean="0">
                <a:latin typeface="Calibri" pitchFamily="34" charset="0"/>
              </a:rPr>
              <a:t> +0.3)}</a:t>
            </a:r>
            <a:r>
              <a:rPr lang="en-AU" baseline="50000" smtClean="0">
                <a:latin typeface="Calibri" pitchFamily="34" charset="0"/>
              </a:rPr>
              <a:t>2</a:t>
            </a:r>
          </a:p>
          <a:p>
            <a:pPr>
              <a:buFontTx/>
              <a:buNone/>
            </a:pPr>
            <a:endParaRPr lang="en-AU" smtClean="0">
              <a:latin typeface="Calibri" pitchFamily="34" charset="0"/>
            </a:endParaRPr>
          </a:p>
          <a:p>
            <a:pPr>
              <a:buFontTx/>
              <a:buNone/>
            </a:pPr>
            <a:r>
              <a:rPr lang="en-AU" smtClean="0">
                <a:latin typeface="Calibri" pitchFamily="34" charset="0"/>
              </a:rPr>
              <a:t>Where B</a:t>
            </a:r>
            <a:r>
              <a:rPr lang="en-AU" baseline="-25000" smtClean="0">
                <a:latin typeface="Calibri" pitchFamily="34" charset="0"/>
              </a:rPr>
              <a:t>f </a:t>
            </a:r>
            <a:r>
              <a:rPr lang="en-AU" smtClean="0">
                <a:latin typeface="Calibri" pitchFamily="34" charset="0"/>
              </a:rPr>
              <a:t>= the size of footing in mm.</a:t>
            </a:r>
          </a:p>
          <a:p>
            <a:pPr>
              <a:buFontTx/>
              <a:buNone/>
            </a:pPr>
            <a:r>
              <a:rPr lang="en-AU" smtClean="0">
                <a:latin typeface="Calibri" pitchFamily="34" charset="0"/>
              </a:rPr>
              <a:t>           B</a:t>
            </a:r>
            <a:r>
              <a:rPr lang="en-AU" baseline="-25000" smtClean="0">
                <a:latin typeface="Calibri" pitchFamily="34" charset="0"/>
              </a:rPr>
              <a:t>p</a:t>
            </a:r>
            <a:r>
              <a:rPr lang="en-AU" smtClean="0">
                <a:latin typeface="Calibri" pitchFamily="34" charset="0"/>
              </a:rPr>
              <a:t> = size of test plate in mm.</a:t>
            </a:r>
          </a:p>
          <a:p>
            <a:pPr>
              <a:buFontTx/>
              <a:buNone/>
            </a:pPr>
            <a:r>
              <a:rPr lang="en-AU" smtClean="0">
                <a:latin typeface="Calibri" pitchFamily="34" charset="0"/>
              </a:rPr>
              <a:t>           S</a:t>
            </a:r>
            <a:r>
              <a:rPr lang="en-AU" baseline="-25000" smtClean="0">
                <a:latin typeface="Calibri" pitchFamily="34" charset="0"/>
              </a:rPr>
              <a:t>p</a:t>
            </a:r>
            <a:r>
              <a:rPr lang="en-AU" smtClean="0">
                <a:latin typeface="Calibri" pitchFamily="34" charset="0"/>
              </a:rPr>
              <a:t> = settlement of test plate in mm.</a:t>
            </a:r>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Grp="1" noChangeArrowheads="1"/>
          </p:cNvSpPr>
          <p:nvPr>
            <p:ph type="title"/>
          </p:nvPr>
        </p:nvSpPr>
        <p:spPr>
          <a:xfrm>
            <a:off x="685800" y="381000"/>
            <a:ext cx="7772400" cy="914400"/>
          </a:xfrm>
        </p:spPr>
        <p:txBody>
          <a:bodyPr/>
          <a:lstStyle/>
          <a:p>
            <a:r>
              <a:rPr lang="en-AU" sz="4000" smtClean="0">
                <a:latin typeface="Calibri" pitchFamily="34" charset="0"/>
              </a:rPr>
              <a:t>LIMITATIONS</a:t>
            </a:r>
            <a:r>
              <a:rPr lang="en-AU" sz="3600" smtClean="0">
                <a:latin typeface="Calibri" pitchFamily="34" charset="0"/>
              </a:rPr>
              <a:t>  OF PLT</a:t>
            </a:r>
          </a:p>
        </p:txBody>
      </p:sp>
      <p:sp>
        <p:nvSpPr>
          <p:cNvPr id="195586" name="Rectangle 3"/>
          <p:cNvSpPr>
            <a:spLocks noGrp="1" noChangeArrowheads="1"/>
          </p:cNvSpPr>
          <p:nvPr>
            <p:ph idx="1"/>
          </p:nvPr>
        </p:nvSpPr>
        <p:spPr>
          <a:xfrm>
            <a:off x="762000" y="1371600"/>
            <a:ext cx="7772400" cy="4800600"/>
          </a:xfrm>
        </p:spPr>
        <p:txBody>
          <a:bodyPr/>
          <a:lstStyle/>
          <a:p>
            <a:pPr marL="990600" lvl="1" indent="-533400">
              <a:buFontTx/>
              <a:buAutoNum type="arabicPeriod"/>
            </a:pPr>
            <a:r>
              <a:rPr lang="en-AU" smtClean="0">
                <a:latin typeface="Calibri" pitchFamily="34" charset="0"/>
              </a:rPr>
              <a:t>Test results reflect only the character of the soil located within a depth of less than twice the width of the bearing plate</a:t>
            </a:r>
          </a:p>
          <a:p>
            <a:pPr marL="990600" lvl="1" indent="-533400">
              <a:buFontTx/>
              <a:buAutoNum type="arabicPeriod"/>
            </a:pPr>
            <a:r>
              <a:rPr lang="en-AU" smtClean="0">
                <a:latin typeface="Calibri" pitchFamily="34" charset="0"/>
              </a:rPr>
              <a:t>Does not give the ultimate settlement </a:t>
            </a:r>
            <a:r>
              <a:rPr lang="en-AU" smtClean="0">
                <a:solidFill>
                  <a:schemeClr val="folHlink"/>
                </a:solidFill>
                <a:latin typeface="Calibri" pitchFamily="34" charset="0"/>
              </a:rPr>
              <a:t>particularly in case of cohesive soils</a:t>
            </a:r>
          </a:p>
          <a:p>
            <a:pPr marL="990600" lvl="1" indent="-533400">
              <a:buFontTx/>
              <a:buAutoNum type="arabicPeriod"/>
            </a:pPr>
            <a:r>
              <a:rPr lang="en-AU" smtClean="0">
                <a:latin typeface="Calibri" pitchFamily="34" charset="0"/>
              </a:rPr>
              <a:t>If the character of the soil changes at shallow depth , the results are not reliable</a:t>
            </a:r>
          </a:p>
          <a:p>
            <a:pPr marL="990600" lvl="1" indent="-533400">
              <a:buFontTx/>
              <a:buAutoNum type="arabicPeriod"/>
            </a:pPr>
            <a:r>
              <a:rPr lang="en-AU" smtClean="0">
                <a:latin typeface="Calibri" pitchFamily="34" charset="0"/>
              </a:rPr>
              <a:t>If a weaker stratum exists below the level of footing , adequate soil exploration is required to be done.</a:t>
            </a: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2"/>
          <p:cNvSpPr>
            <a:spLocks noGrp="1" noChangeArrowheads="1"/>
          </p:cNvSpPr>
          <p:nvPr>
            <p:ph type="title"/>
          </p:nvPr>
        </p:nvSpPr>
        <p:spPr/>
        <p:txBody>
          <a:bodyPr/>
          <a:lstStyle/>
          <a:p>
            <a:r>
              <a:rPr lang="en-AU" sz="4000" smtClean="0">
                <a:latin typeface="Calibri" pitchFamily="34" charset="0"/>
              </a:rPr>
              <a:t>LIMITATIONS</a:t>
            </a:r>
            <a:r>
              <a:rPr lang="en-AU" sz="3600" smtClean="0">
                <a:latin typeface="Calibri" pitchFamily="34" charset="0"/>
              </a:rPr>
              <a:t>  OF PLT  contd</a:t>
            </a:r>
          </a:p>
        </p:txBody>
      </p:sp>
      <p:sp>
        <p:nvSpPr>
          <p:cNvPr id="196610" name="Rectangle 3"/>
          <p:cNvSpPr>
            <a:spLocks noGrp="1" noChangeArrowheads="1"/>
          </p:cNvSpPr>
          <p:nvPr>
            <p:ph idx="1"/>
          </p:nvPr>
        </p:nvSpPr>
        <p:spPr>
          <a:xfrm>
            <a:off x="685800" y="1752600"/>
            <a:ext cx="7772400" cy="4800600"/>
          </a:xfrm>
        </p:spPr>
        <p:txBody>
          <a:bodyPr/>
          <a:lstStyle/>
          <a:p>
            <a:pPr marL="990600" lvl="1" indent="-533400">
              <a:buFontTx/>
              <a:buAutoNum type="arabicPeriod" startAt="5"/>
            </a:pPr>
            <a:r>
              <a:rPr lang="en-AU" smtClean="0">
                <a:latin typeface="Calibri" pitchFamily="34" charset="0"/>
              </a:rPr>
              <a:t>The test  with smaller size plates give conservative values in </a:t>
            </a:r>
            <a:r>
              <a:rPr lang="en-AU" smtClean="0">
                <a:solidFill>
                  <a:schemeClr val="folHlink"/>
                </a:solidFill>
                <a:latin typeface="Calibri" pitchFamily="34" charset="0"/>
              </a:rPr>
              <a:t>dense sandy soils</a:t>
            </a:r>
            <a:r>
              <a:rPr lang="en-AU" smtClean="0">
                <a:latin typeface="Calibri" pitchFamily="34" charset="0"/>
              </a:rPr>
              <a:t>. Though for cohesive soils the  bearing capacity is independent of size of bearing plate . </a:t>
            </a:r>
          </a:p>
          <a:p>
            <a:pPr marL="990600" lvl="1" indent="-533400"/>
            <a:endParaRPr lang="en-AU" smtClean="0">
              <a:latin typeface="Calibri" pitchFamily="34" charset="0"/>
            </a:endParaRPr>
          </a:p>
          <a:p>
            <a:pPr marL="990600" lvl="1" indent="-533400">
              <a:buFontTx/>
              <a:buNone/>
            </a:pPr>
            <a:r>
              <a:rPr lang="en-AU" smtClean="0">
                <a:latin typeface="Calibri" pitchFamily="34" charset="0"/>
              </a:rPr>
              <a:t> 	Therefore in sandy soils , the test should be conducted with three different sizes of plates and the results should be extrapolated for the actual size of foundation.</a:t>
            </a:r>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body" idx="1"/>
          </p:nvPr>
        </p:nvSpPr>
        <p:spPr>
          <a:xfrm>
            <a:off x="457200" y="836613"/>
            <a:ext cx="8382000" cy="5640387"/>
          </a:xfrm>
        </p:spPr>
        <p:txBody>
          <a:bodyPr/>
          <a:lstStyle/>
          <a:p>
            <a:pPr eaLnBrk="1" hangingPunct="1">
              <a:buFontTx/>
              <a:buNone/>
            </a:pPr>
            <a:r>
              <a:rPr lang="en-US" b="1" smtClean="0"/>
              <a:t>         </a:t>
            </a:r>
          </a:p>
        </p:txBody>
      </p:sp>
      <p:graphicFrame>
        <p:nvGraphicFramePr>
          <p:cNvPr id="28675" name="Group 3"/>
          <p:cNvGraphicFramePr>
            <a:graphicFrameLocks noGrp="1"/>
          </p:cNvGraphicFramePr>
          <p:nvPr/>
        </p:nvGraphicFramePr>
        <p:xfrm>
          <a:off x="457200" y="1196975"/>
          <a:ext cx="8153400" cy="5717223"/>
        </p:xfrm>
        <a:graphic>
          <a:graphicData uri="http://schemas.openxmlformats.org/drawingml/2006/table">
            <a:tbl>
              <a:tblPr/>
              <a:tblGrid>
                <a:gridCol w="1811338"/>
                <a:gridCol w="3527425"/>
                <a:gridCol w="2814637"/>
              </a:tblGrid>
              <a:tr h="949325">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rgbClr val="0000FF"/>
                          </a:solidFill>
                          <a:effectLst/>
                          <a:latin typeface="Tahoma" pitchFamily="34" charset="0"/>
                        </a:rPr>
                        <a:t>Test type and suitability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Tahoma" pitchFamily="34" charset="0"/>
                        </a:rPr>
                        <a:t>Measured Properties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Tahoma" pitchFamily="34" charset="0"/>
                        </a:rPr>
                        <a:t>Limitations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24025">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Tahoma" pitchFamily="34" charset="0"/>
                        </a:rPr>
                        <a:t>1. Standard penetration Test (SPT)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Tahoma" pitchFamily="34" charset="0"/>
                        </a:rPr>
                        <a:t>Blow count N, measured by counting the number of blows required to drive the Standard Spoon by 30 Cm into the ground by a 63.5 kg hammer falling from 75cm.  Disturbed soil sample also obtained.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Tahoma" pitchFamily="34" charset="0"/>
                        </a:rPr>
                        <a:t>Very rough correlation</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Tahoma" pitchFamily="34" charset="0"/>
                        </a:rPr>
                        <a:t>with un drained shear strength (Cu) of cohesive soils.  Boulders can cause problem.  Results are sensitive to test details.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2608263">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rgbClr val="0000FF"/>
                          </a:solidFill>
                          <a:effectLst/>
                          <a:latin typeface="Tahoma" pitchFamily="34" charset="0"/>
                        </a:rPr>
                        <a:t>IS: 2131</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rgbClr val="0000FF"/>
                          </a:solidFill>
                          <a:effectLst/>
                          <a:latin typeface="Tahoma" pitchFamily="34" charset="0"/>
                        </a:rPr>
                        <a:t>Best for Granular soils particularly sand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tr>
            </a:tbl>
          </a:graphicData>
        </a:graphic>
      </p:graphicFrame>
      <p:sp>
        <p:nvSpPr>
          <p:cNvPr id="92179" name="Text Box 19"/>
          <p:cNvSpPr txBox="1">
            <a:spLocks noChangeArrowheads="1"/>
          </p:cNvSpPr>
          <p:nvPr/>
        </p:nvSpPr>
        <p:spPr bwMode="auto">
          <a:xfrm>
            <a:off x="1403350" y="260350"/>
            <a:ext cx="7035800" cy="823913"/>
          </a:xfrm>
          <a:prstGeom prst="rect">
            <a:avLst/>
          </a:prstGeom>
          <a:noFill/>
          <a:ln w="9525">
            <a:noFill/>
            <a:miter lim="800000"/>
            <a:headEnd/>
            <a:tailEnd/>
          </a:ln>
        </p:spPr>
        <p:txBody>
          <a:bodyPr wrap="none">
            <a:spAutoFit/>
          </a:bodyPr>
          <a:lstStyle/>
          <a:p>
            <a:pPr algn="ctr"/>
            <a:r>
              <a:rPr lang="en-US" sz="4800" b="1" dirty="0">
                <a:solidFill>
                  <a:srgbClr val="CC00FF"/>
                </a:solidFill>
                <a:latin typeface="Tahoma" pitchFamily="34" charset="0"/>
              </a:rPr>
              <a:t>Common In-Situ Tests</a:t>
            </a:r>
            <a:endParaRPr lang="en-AU" sz="4800" b="1" dirty="0">
              <a:solidFill>
                <a:srgbClr val="CC00FF"/>
              </a:solidFill>
              <a:latin typeface="Tahom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8675"/>
                                        </p:tgtEl>
                                        <p:attrNameLst>
                                          <p:attrName>style.visibility</p:attrName>
                                        </p:attrNameLst>
                                      </p:cBhvr>
                                      <p:to>
                                        <p:strVal val="visible"/>
                                      </p:to>
                                    </p:set>
                                    <p:animEffect transition="in" filter="diamond(in)">
                                      <p:cBhvr>
                                        <p:cTn id="7" dur="2000"/>
                                        <p:tgtEl>
                                          <p:spTgt spid="28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rtlCol="0">
            <a:normAutofit fontScale="90000"/>
          </a:bodyPr>
          <a:lstStyle/>
          <a:p>
            <a:pPr fontAlgn="auto">
              <a:spcAft>
                <a:spcPts val="0"/>
              </a:spcAft>
              <a:defRPr/>
            </a:pPr>
            <a:r>
              <a:rPr lang="en-US">
                <a:latin typeface="Calibri" charset="0"/>
                <a:ea typeface="+mj-ea"/>
              </a:rPr>
              <a:t>Relevant provisions from Engineering Code</a:t>
            </a:r>
          </a:p>
        </p:txBody>
      </p:sp>
      <p:sp>
        <p:nvSpPr>
          <p:cNvPr id="3" name="Content Placeholder 2"/>
          <p:cNvSpPr>
            <a:spLocks noGrp="1"/>
          </p:cNvSpPr>
          <p:nvPr>
            <p:ph idx="1"/>
          </p:nvPr>
        </p:nvSpPr>
        <p:spPr>
          <a:xfrm>
            <a:off x="457200" y="1600200"/>
            <a:ext cx="8382000" cy="4525963"/>
          </a:xfrm>
        </p:spPr>
        <p:txBody>
          <a:bodyPr>
            <a:normAutofit/>
          </a:bodyPr>
          <a:lstStyle/>
          <a:p>
            <a:pPr marL="0" indent="0">
              <a:lnSpc>
                <a:spcPct val="90000"/>
              </a:lnSpc>
              <a:buFont typeface="Arial" pitchFamily="34" charset="0"/>
              <a:buNone/>
              <a:tabLst>
                <a:tab pos="457200" algn="l"/>
              </a:tabLst>
            </a:pPr>
            <a:r>
              <a:rPr lang="en-US" sz="2800" b="1" u="sng" smtClean="0">
                <a:latin typeface="Calibri" pitchFamily="34" charset="0"/>
              </a:rPr>
              <a:t>CHAPTER V: Engineering Surveys – Project, Report, Techno-economic survey Report  &amp; Feasibility report:</a:t>
            </a:r>
          </a:p>
          <a:p>
            <a:pPr marL="0" indent="0">
              <a:lnSpc>
                <a:spcPct val="90000"/>
              </a:lnSpc>
              <a:buFont typeface="Arial" pitchFamily="34" charset="0"/>
              <a:buNone/>
              <a:tabLst>
                <a:tab pos="457200" algn="l"/>
              </a:tabLst>
            </a:pPr>
            <a:r>
              <a:rPr lang="en-US" b="1" smtClean="0">
                <a:latin typeface="Calibri" pitchFamily="34" charset="0"/>
              </a:rPr>
              <a:t>Para E 528 </a:t>
            </a:r>
            <a:r>
              <a:rPr lang="en-US" smtClean="0">
                <a:latin typeface="Calibri" pitchFamily="34" charset="0"/>
              </a:rPr>
              <a:t>– </a:t>
            </a:r>
            <a:r>
              <a:rPr lang="en-US" b="1" i="1" smtClean="0">
                <a:latin typeface="Calibri" pitchFamily="34" charset="0"/>
              </a:rPr>
              <a:t>Formation (contd…)</a:t>
            </a:r>
            <a:r>
              <a:rPr lang="en-US" smtClean="0">
                <a:latin typeface="Calibri" pitchFamily="34" charset="0"/>
              </a:rPr>
              <a:t>: Some times there is a discrepancy between the values of bench marks used by various departments of Government or by Railways in the neighborhood from which the proposed line starts: and any discrepancy and any error in levels which are known to exist along the proposed line should be mentioned. </a:t>
            </a:r>
            <a:r>
              <a:rPr lang="en-US" b="1" i="1" smtClean="0">
                <a:latin typeface="Calibri" pitchFamily="34" charset="0"/>
              </a:rPr>
              <a:t>In the case of projects for additional lines and gauge conversions, if any, special arrangements are required for controlling the blasting for widening of existing cuttings, the method contemplated at the investigation stage may be indicated</a:t>
            </a:r>
            <a:r>
              <a:rPr lang="en-US" b="1" smtClean="0">
                <a:latin typeface="Calibri" pitchFamily="34" charset="0"/>
              </a:rPr>
              <a:t>    </a:t>
            </a:r>
          </a:p>
          <a:p>
            <a:pPr marL="0" indent="0">
              <a:lnSpc>
                <a:spcPct val="90000"/>
              </a:lnSpc>
              <a:buFont typeface="Arial" pitchFamily="34" charset="0"/>
              <a:buNone/>
              <a:tabLst>
                <a:tab pos="457200" algn="l"/>
              </a:tabLst>
            </a:pPr>
            <a:endParaRPr lang="en-US" u="sng" smtClean="0">
              <a:latin typeface="Calibri" pitchFamily="34" charset="0"/>
            </a:endParaRPr>
          </a:p>
          <a:p>
            <a:pPr marL="0" indent="0">
              <a:lnSpc>
                <a:spcPct val="90000"/>
              </a:lnSpc>
              <a:buFont typeface="Arial" pitchFamily="34" charset="0"/>
              <a:buNone/>
              <a:tabLst>
                <a:tab pos="457200" algn="l"/>
              </a:tabLst>
            </a:pPr>
            <a:endParaRPr lang="en-US" u="sng" smtClean="0">
              <a:latin typeface="Calibri" pitchFamily="34" charset="0"/>
            </a:endParaRPr>
          </a:p>
        </p:txBody>
      </p:sp>
    </p:spTree>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698" name="Group 2"/>
          <p:cNvGraphicFramePr>
            <a:graphicFrameLocks noGrp="1"/>
          </p:cNvGraphicFramePr>
          <p:nvPr/>
        </p:nvGraphicFramePr>
        <p:xfrm>
          <a:off x="0" y="981075"/>
          <a:ext cx="9144000" cy="5688013"/>
        </p:xfrm>
        <a:graphic>
          <a:graphicData uri="http://schemas.openxmlformats.org/drawingml/2006/table">
            <a:tbl>
              <a:tblPr/>
              <a:tblGrid>
                <a:gridCol w="2136775"/>
                <a:gridCol w="3332163"/>
                <a:gridCol w="3675062"/>
              </a:tblGrid>
              <a:tr h="1392238">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Tahoma" pitchFamily="34" charset="0"/>
                        </a:rPr>
                        <a:t>Test type and suitability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Tahoma" pitchFamily="34" charset="0"/>
                        </a:rPr>
                        <a:t>Measured Properties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Tahoma" pitchFamily="34" charset="0"/>
                        </a:rPr>
                        <a:t>Limitations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479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Tahoma" pitchFamily="34" charset="0"/>
                        </a:rPr>
                        <a:t>2. Dynamic Cone Penetration Test (DCPT)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Tahoma" pitchFamily="34" charset="0"/>
                        </a:rPr>
                        <a:t>Same as SPT except that in this, a Standard Cone is driven with a 65kg hammer and no sample is obtained.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Tahoma" pitchFamily="34" charset="0"/>
                        </a:rPr>
                        <a:t>Gravels and boulders may give misleading results.  Local correlation with SPT value required.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2047875">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Tahoma" pitchFamily="34" charset="0"/>
                        </a:rPr>
                        <a:t>IS: 4968 Pt I &amp; II</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Tahoma" pitchFamily="34" charset="0"/>
                        </a:rPr>
                        <a:t>Best for Sand and Gravel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tr>
            </a:tbl>
          </a:graphicData>
        </a:graphic>
      </p:graphicFrame>
      <p:sp>
        <p:nvSpPr>
          <p:cNvPr id="93202" name="Text Box 18"/>
          <p:cNvSpPr txBox="1">
            <a:spLocks noChangeArrowheads="1"/>
          </p:cNvSpPr>
          <p:nvPr/>
        </p:nvSpPr>
        <p:spPr bwMode="auto">
          <a:xfrm>
            <a:off x="468313" y="0"/>
            <a:ext cx="8331200" cy="823913"/>
          </a:xfrm>
          <a:prstGeom prst="rect">
            <a:avLst/>
          </a:prstGeom>
          <a:noFill/>
          <a:ln w="9525">
            <a:noFill/>
            <a:miter lim="800000"/>
            <a:headEnd/>
            <a:tailEnd/>
          </a:ln>
        </p:spPr>
        <p:txBody>
          <a:bodyPr>
            <a:spAutoFit/>
          </a:bodyPr>
          <a:lstStyle/>
          <a:p>
            <a:pPr algn="ctr"/>
            <a:r>
              <a:rPr lang="en-US" sz="4800" b="1">
                <a:solidFill>
                  <a:srgbClr val="CC00FF"/>
                </a:solidFill>
                <a:latin typeface="Tahoma" pitchFamily="34" charset="0"/>
              </a:rPr>
              <a:t>Common In-Situ Tests</a:t>
            </a:r>
            <a:r>
              <a:rPr lang="en-US" sz="2400" b="1">
                <a:latin typeface="Times New Roman" pitchFamily="18" charset="0"/>
              </a:rPr>
              <a:t> </a:t>
            </a:r>
            <a:r>
              <a:rPr lang="en-US" sz="2400" b="1">
                <a:solidFill>
                  <a:srgbClr val="CC00FF"/>
                </a:solidFill>
                <a:latin typeface="Times New Roman" pitchFamily="18" charset="0"/>
              </a:rPr>
              <a:t>(contd)</a:t>
            </a:r>
            <a:endParaRPr lang="en-AU" sz="2400" b="1">
              <a:solidFill>
                <a:srgbClr val="CC00FF"/>
              </a:solidFill>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diamond(in)">
                                      <p:cBhvr>
                                        <p:cTn id="7" dur="2000"/>
                                        <p:tgtEl>
                                          <p:spTgt spid="29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body" idx="1"/>
          </p:nvPr>
        </p:nvSpPr>
        <p:spPr>
          <a:xfrm>
            <a:off x="457200" y="304800"/>
            <a:ext cx="8382000" cy="6172200"/>
          </a:xfrm>
        </p:spPr>
        <p:txBody>
          <a:bodyPr/>
          <a:lstStyle/>
          <a:p>
            <a:pPr eaLnBrk="1" hangingPunct="1">
              <a:buFontTx/>
              <a:buNone/>
            </a:pPr>
            <a:r>
              <a:rPr lang="en-US" sz="4400" b="1" smtClean="0">
                <a:solidFill>
                  <a:srgbClr val="CC00FF"/>
                </a:solidFill>
                <a:latin typeface="Tahoma" pitchFamily="34" charset="0"/>
              </a:rPr>
              <a:t>Common In-Situ Tests</a:t>
            </a:r>
            <a:r>
              <a:rPr lang="en-US" b="1" smtClean="0"/>
              <a:t> </a:t>
            </a:r>
            <a:r>
              <a:rPr lang="en-US" b="1" smtClean="0">
                <a:solidFill>
                  <a:srgbClr val="CC00FF"/>
                </a:solidFill>
              </a:rPr>
              <a:t>(contd)</a:t>
            </a:r>
            <a:r>
              <a:rPr lang="en-US" smtClean="0"/>
              <a:t> </a:t>
            </a:r>
            <a:endParaRPr lang="en-US" b="1" smtClean="0"/>
          </a:p>
        </p:txBody>
      </p:sp>
      <p:graphicFrame>
        <p:nvGraphicFramePr>
          <p:cNvPr id="30723" name="Group 3"/>
          <p:cNvGraphicFramePr>
            <a:graphicFrameLocks noGrp="1"/>
          </p:cNvGraphicFramePr>
          <p:nvPr/>
        </p:nvGraphicFramePr>
        <p:xfrm>
          <a:off x="179388" y="1125538"/>
          <a:ext cx="8431212" cy="5669407"/>
        </p:xfrm>
        <a:graphic>
          <a:graphicData uri="http://schemas.openxmlformats.org/drawingml/2006/table">
            <a:tbl>
              <a:tblPr/>
              <a:tblGrid>
                <a:gridCol w="2182812"/>
                <a:gridCol w="2971800"/>
                <a:gridCol w="3276600"/>
              </a:tblGrid>
              <a:tr h="5334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Tahoma" pitchFamily="34" charset="0"/>
                        </a:rPr>
                        <a:t>Test type and suitability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Tahoma" pitchFamily="34" charset="0"/>
                        </a:rPr>
                        <a:t>Measured Properties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Tahoma" pitchFamily="34" charset="0"/>
                        </a:rPr>
                        <a:t>Limitations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55775">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Tahoma" pitchFamily="34" charset="0"/>
                        </a:rPr>
                        <a:t>3. Static Cone Penetration Test (CPT)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Tahoma" pitchFamily="34" charset="0"/>
                        </a:rPr>
                        <a:t>Point resistance &amp; Sleeve friction is measured electrically or mechanically, by pushing a Standard Cone at the rate of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Tahoma" pitchFamily="34" charset="0"/>
                        </a:rPr>
                        <a:t>1-2m/minute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Tahoma" pitchFamily="34" charset="0"/>
                        </a:rPr>
                        <a:t>Dense and hard soils need high capacity equipment to push.  Cobbles and boulders cause problem.  Local correlation required for soft clay.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264795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Tahoma" pitchFamily="34" charset="0"/>
                        </a:rPr>
                        <a:t>IS: 4968 Pt III</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Tahoma" pitchFamily="34" charset="0"/>
                        </a:rPr>
                        <a:t>Best for All soils except very coarse granular soils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0723"/>
                                        </p:tgtEl>
                                        <p:attrNameLst>
                                          <p:attrName>style.visibility</p:attrName>
                                        </p:attrNameLst>
                                      </p:cBhvr>
                                      <p:to>
                                        <p:strVal val="visible"/>
                                      </p:to>
                                    </p:set>
                                    <p:animEffect transition="in" filter="diamond(in)">
                                      <p:cBhvr>
                                        <p:cTn id="7" dur="2000"/>
                                        <p:tgtEl>
                                          <p:spTgt spid="30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body" idx="1"/>
          </p:nvPr>
        </p:nvSpPr>
        <p:spPr>
          <a:xfrm>
            <a:off x="457200" y="304800"/>
            <a:ext cx="8382000" cy="6172200"/>
          </a:xfrm>
        </p:spPr>
        <p:txBody>
          <a:bodyPr/>
          <a:lstStyle/>
          <a:p>
            <a:pPr eaLnBrk="1" hangingPunct="1">
              <a:buFontTx/>
              <a:buNone/>
            </a:pPr>
            <a:r>
              <a:rPr lang="en-US" sz="4400" b="1" smtClean="0">
                <a:solidFill>
                  <a:srgbClr val="CC00FF"/>
                </a:solidFill>
                <a:latin typeface="Tahoma" pitchFamily="34" charset="0"/>
              </a:rPr>
              <a:t>Common In-Situ Tests</a:t>
            </a:r>
            <a:r>
              <a:rPr lang="en-US" b="1" smtClean="0"/>
              <a:t> </a:t>
            </a:r>
            <a:r>
              <a:rPr lang="en-US" b="1" smtClean="0">
                <a:solidFill>
                  <a:srgbClr val="CC00FF"/>
                </a:solidFill>
              </a:rPr>
              <a:t>(contd)</a:t>
            </a:r>
            <a:r>
              <a:rPr lang="en-US" smtClean="0"/>
              <a:t> </a:t>
            </a:r>
            <a:endParaRPr lang="en-US" b="1" smtClean="0"/>
          </a:p>
        </p:txBody>
      </p:sp>
      <p:graphicFrame>
        <p:nvGraphicFramePr>
          <p:cNvPr id="31747" name="Group 3"/>
          <p:cNvGraphicFramePr>
            <a:graphicFrameLocks noGrp="1"/>
          </p:cNvGraphicFramePr>
          <p:nvPr/>
        </p:nvGraphicFramePr>
        <p:xfrm>
          <a:off x="457200" y="1196975"/>
          <a:ext cx="8153400" cy="5592445"/>
        </p:xfrm>
        <a:graphic>
          <a:graphicData uri="http://schemas.openxmlformats.org/drawingml/2006/table">
            <a:tbl>
              <a:tblPr/>
              <a:tblGrid>
                <a:gridCol w="1905000"/>
                <a:gridCol w="2971800"/>
                <a:gridCol w="3276600"/>
              </a:tblGrid>
              <a:tr h="461963">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Tahoma" pitchFamily="34" charset="0"/>
                        </a:rPr>
                        <a:t>Test type and suitability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Tahoma" pitchFamily="34" charset="0"/>
                        </a:rPr>
                        <a:t>Measured Properties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Tahoma" pitchFamily="34" charset="0"/>
                        </a:rPr>
                        <a:t>Limitations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55775">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Tahoma" pitchFamily="34" charset="0"/>
                        </a:rPr>
                        <a:t>4. In Situ Vane Shear Test (VST)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Tahoma" pitchFamily="34" charset="0"/>
                        </a:rPr>
                        <a:t>Undrained shear strength (Cu) measured by inserting a metallic vane into the soil and rotating it to shear the soil cylindrically.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Tahoma" pitchFamily="34" charset="0"/>
                        </a:rPr>
                        <a:t>Unreliable if the vane encounters sand layers,  stones, etc., or if vane is rotated too rapidly.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264795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Tahoma" pitchFamily="34" charset="0"/>
                        </a:rPr>
                        <a:t>IS: 4434</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Tahoma" pitchFamily="34" charset="0"/>
                        </a:rPr>
                        <a:t>Best for soft to stiff clays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1747"/>
                                        </p:tgtEl>
                                        <p:attrNameLst>
                                          <p:attrName>style.visibility</p:attrName>
                                        </p:attrNameLst>
                                      </p:cBhvr>
                                      <p:to>
                                        <p:strVal val="visible"/>
                                      </p:to>
                                    </p:set>
                                    <p:animEffect transition="in" filter="diamond(in)">
                                      <p:cBhvr>
                                        <p:cTn id="7" dur="2000"/>
                                        <p:tgtEl>
                                          <p:spTgt spid="31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body" idx="1"/>
          </p:nvPr>
        </p:nvSpPr>
        <p:spPr>
          <a:xfrm>
            <a:off x="457200" y="304800"/>
            <a:ext cx="8382000" cy="6172200"/>
          </a:xfrm>
        </p:spPr>
        <p:txBody>
          <a:bodyPr/>
          <a:lstStyle/>
          <a:p>
            <a:pPr eaLnBrk="1" hangingPunct="1">
              <a:buFontTx/>
              <a:buNone/>
            </a:pPr>
            <a:r>
              <a:rPr lang="en-US" sz="4400" b="1" smtClean="0">
                <a:solidFill>
                  <a:srgbClr val="CC00FF"/>
                </a:solidFill>
                <a:latin typeface="Tahoma" pitchFamily="34" charset="0"/>
              </a:rPr>
              <a:t>Common In-Situ Tests</a:t>
            </a:r>
            <a:r>
              <a:rPr lang="en-US" b="1" smtClean="0"/>
              <a:t> </a:t>
            </a:r>
            <a:r>
              <a:rPr lang="en-US" b="1" smtClean="0">
                <a:solidFill>
                  <a:srgbClr val="CC00FF"/>
                </a:solidFill>
              </a:rPr>
              <a:t>(contd)</a:t>
            </a:r>
            <a:r>
              <a:rPr lang="en-US" smtClean="0"/>
              <a:t> </a:t>
            </a:r>
            <a:endParaRPr lang="en-US" b="1" smtClean="0"/>
          </a:p>
        </p:txBody>
      </p:sp>
      <p:graphicFrame>
        <p:nvGraphicFramePr>
          <p:cNvPr id="32771" name="Group 3"/>
          <p:cNvGraphicFramePr>
            <a:graphicFrameLocks noGrp="1"/>
          </p:cNvGraphicFramePr>
          <p:nvPr/>
        </p:nvGraphicFramePr>
        <p:xfrm>
          <a:off x="468313" y="1052513"/>
          <a:ext cx="8142287" cy="5836920"/>
        </p:xfrm>
        <a:graphic>
          <a:graphicData uri="http://schemas.openxmlformats.org/drawingml/2006/table">
            <a:tbl>
              <a:tblPr/>
              <a:tblGrid>
                <a:gridCol w="1817687"/>
                <a:gridCol w="3048000"/>
                <a:gridCol w="3276600"/>
              </a:tblGrid>
              <a:tr h="576263">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Tahoma" pitchFamily="34" charset="0"/>
                        </a:rPr>
                        <a:t>Test type and suitability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Tahoma" pitchFamily="34" charset="0"/>
                        </a:rPr>
                        <a:t>Measured Properties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Tahoma" pitchFamily="34" charset="0"/>
                        </a:rPr>
                        <a:t>Limitations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542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Tahoma" pitchFamily="34" charset="0"/>
                        </a:rPr>
                        <a:t>5. Plate Load Test (PLT)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Tahoma" pitchFamily="34" charset="0"/>
                        </a:rPr>
                        <a:t>Allowable bearing pressure, modulus and settlement of shallow foundations measured by loading a small test plate and measuring the corresponding settlement.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Tahoma" pitchFamily="34" charset="0"/>
                        </a:rPr>
                        <a:t>Strictly applicable if the deposit is uniform.  Most useful for granular soils.  Gives only short term settlement in clays.  Depth of influence limited to approximately twice the plate width.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27940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Tahoma" pitchFamily="34" charset="0"/>
                        </a:rPr>
                        <a:t>IS: 1888</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Tahoma" pitchFamily="34" charset="0"/>
                        </a:rPr>
                        <a:t>Best for Sand and clay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tr>
            </a:tbl>
          </a:graphicData>
        </a:graphic>
      </p:graphicFrame>
      <p:sp>
        <p:nvSpPr>
          <p:cNvPr id="96275" name="AutoShape 19">
            <a:hlinkClick r:id="" action="ppaction://hlinkshowjump?jump=previousslide" highlightClick="1"/>
          </p:cNvPr>
          <p:cNvSpPr>
            <a:spLocks noChangeArrowheads="1"/>
          </p:cNvSpPr>
          <p:nvPr/>
        </p:nvSpPr>
        <p:spPr bwMode="auto">
          <a:xfrm>
            <a:off x="4500563" y="6524625"/>
            <a:ext cx="1042987" cy="1042988"/>
          </a:xfrm>
          <a:prstGeom prst="actionButtonBackPrevious">
            <a:avLst/>
          </a:prstGeom>
          <a:noFill/>
          <a:ln w="9525">
            <a:no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2771"/>
                                        </p:tgtEl>
                                        <p:attrNameLst>
                                          <p:attrName>style.visibility</p:attrName>
                                        </p:attrNameLst>
                                      </p:cBhvr>
                                      <p:to>
                                        <p:strVal val="visible"/>
                                      </p:to>
                                    </p:set>
                                    <p:animEffect transition="in" filter="diamond(in)">
                                      <p:cBhvr>
                                        <p:cTn id="7" dur="2000"/>
                                        <p:tgtEl>
                                          <p:spTgt spid="32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3" name="Rectangle 3"/>
          <p:cNvSpPr>
            <a:spLocks noGrp="1" noChangeArrowheads="1"/>
          </p:cNvSpPr>
          <p:nvPr>
            <p:ph idx="1"/>
          </p:nvPr>
        </p:nvSpPr>
        <p:spPr/>
        <p:txBody>
          <a:bodyPr/>
          <a:lstStyle/>
          <a:p>
            <a:pPr algn="ctr">
              <a:buFontTx/>
              <a:buNone/>
            </a:pPr>
            <a:r>
              <a:rPr lang="en-AU" sz="9600" b="1" smtClean="0">
                <a:solidFill>
                  <a:srgbClr val="0000FF"/>
                </a:solidFill>
                <a:latin typeface="Tahoma" pitchFamily="34" charset="0"/>
              </a:rPr>
              <a:t>THANKS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12003">
                                            <p:txEl>
                                              <p:pRg st="0" end="0"/>
                                            </p:txEl>
                                          </p:spTgt>
                                        </p:tgtEl>
                                        <p:attrNameLst>
                                          <p:attrName>style.visibility</p:attrName>
                                        </p:attrNameLst>
                                      </p:cBhvr>
                                      <p:to>
                                        <p:strVal val="visible"/>
                                      </p:to>
                                    </p:set>
                                    <p:animEffect transition="in" filter="diamond(in)">
                                      <p:cBhvr>
                                        <p:cTn id="7" dur="2000"/>
                                        <p:tgtEl>
                                          <p:spTgt spid="5120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03" grpId="0" build="p"/>
    </p:bldLst>
  </p:timing>
</p:sld>
</file>

<file path=ppt/slides/slide175.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98657" name="Rectangle 2"/>
          <p:cNvSpPr>
            <a:spLocks noGrp="1" noChangeArrowheads="1"/>
          </p:cNvSpPr>
          <p:nvPr>
            <p:ph type="title"/>
          </p:nvPr>
        </p:nvSpPr>
        <p:spPr>
          <a:xfrm>
            <a:off x="762000" y="0"/>
            <a:ext cx="7772400" cy="1143000"/>
          </a:xfrm>
        </p:spPr>
        <p:txBody>
          <a:bodyPr/>
          <a:lstStyle/>
          <a:p>
            <a:r>
              <a:rPr lang="en-GB" sz="4800" b="1" smtClean="0">
                <a:latin typeface="Tahoma" pitchFamily="34" charset="0"/>
              </a:rPr>
              <a:t>R</a:t>
            </a:r>
            <a:r>
              <a:rPr lang="en-US" sz="4800" b="1" smtClean="0">
                <a:latin typeface="Tahoma" pitchFamily="34" charset="0"/>
              </a:rPr>
              <a:t>eferences</a:t>
            </a:r>
            <a:endParaRPr lang="en-GB" sz="4800" b="1" smtClean="0">
              <a:latin typeface="Tahoma" pitchFamily="34" charset="0"/>
            </a:endParaRPr>
          </a:p>
        </p:txBody>
      </p:sp>
      <p:sp>
        <p:nvSpPr>
          <p:cNvPr id="198658" name="Rectangle 3"/>
          <p:cNvSpPr>
            <a:spLocks noGrp="1" noChangeArrowheads="1"/>
          </p:cNvSpPr>
          <p:nvPr>
            <p:ph idx="1"/>
          </p:nvPr>
        </p:nvSpPr>
        <p:spPr/>
        <p:txBody>
          <a:bodyPr/>
          <a:lstStyle/>
          <a:p>
            <a:pPr marL="460375">
              <a:lnSpc>
                <a:spcPct val="120000"/>
              </a:lnSpc>
              <a:spcBef>
                <a:spcPct val="0"/>
              </a:spcBef>
            </a:pPr>
            <a:r>
              <a:rPr lang="en-US" sz="2800" smtClean="0">
                <a:latin typeface="Tahoma" pitchFamily="34" charset="0"/>
                <a:hlinkClick r:id="rId3"/>
              </a:rPr>
              <a:t>WWW.geotechlinks.com</a:t>
            </a:r>
            <a:endParaRPr lang="en-US" sz="2800" smtClean="0">
              <a:latin typeface="Tahoma" pitchFamily="34" charset="0"/>
            </a:endParaRPr>
          </a:p>
          <a:p>
            <a:pPr marL="460375">
              <a:lnSpc>
                <a:spcPct val="120000"/>
              </a:lnSpc>
              <a:spcBef>
                <a:spcPct val="0"/>
              </a:spcBef>
            </a:pPr>
            <a:r>
              <a:rPr lang="en-US" sz="2800" smtClean="0">
                <a:latin typeface="Tahoma" pitchFamily="34" charset="0"/>
              </a:rPr>
              <a:t>Hand Book on Soil Engineering by RDSO</a:t>
            </a:r>
          </a:p>
          <a:p>
            <a:pPr marL="460375">
              <a:lnSpc>
                <a:spcPct val="120000"/>
              </a:lnSpc>
              <a:spcBef>
                <a:spcPct val="0"/>
              </a:spcBef>
            </a:pPr>
            <a:r>
              <a:rPr lang="en-US" sz="2800" smtClean="0">
                <a:latin typeface="Tahoma" pitchFamily="34" charset="0"/>
              </a:rPr>
              <a:t>IS:1892-1979  Subsurface Investigation Foundation</a:t>
            </a:r>
          </a:p>
          <a:p>
            <a:pPr marL="460375">
              <a:lnSpc>
                <a:spcPct val="120000"/>
              </a:lnSpc>
              <a:spcBef>
                <a:spcPct val="0"/>
              </a:spcBef>
            </a:pPr>
            <a:r>
              <a:rPr lang="en-US" sz="2800" smtClean="0">
                <a:latin typeface="Tahoma" pitchFamily="34" charset="0"/>
              </a:rPr>
              <a:t>Para 409,424,425 &amp; 527 of Engineering Code</a:t>
            </a:r>
          </a:p>
          <a:p>
            <a:pPr marL="460375">
              <a:lnSpc>
                <a:spcPct val="120000"/>
              </a:lnSpc>
              <a:spcBef>
                <a:spcPct val="0"/>
              </a:spcBef>
            </a:pPr>
            <a:r>
              <a:rPr lang="en-US" sz="2800" smtClean="0">
                <a:latin typeface="Tahoma" pitchFamily="34" charset="0"/>
              </a:rPr>
              <a:t>Is:2131-1981 Code of Practice on Standard Penetration Test</a:t>
            </a:r>
          </a:p>
          <a:p>
            <a:pPr marL="460375">
              <a:lnSpc>
                <a:spcPct val="120000"/>
              </a:lnSpc>
              <a:spcBef>
                <a:spcPct val="0"/>
              </a:spcBef>
            </a:pPr>
            <a:endParaRPr lang="en-US" sz="2800" smtClean="0">
              <a:latin typeface="Tahoma" pitchFamily="34" charset="0"/>
            </a:endParaRPr>
          </a:p>
        </p:txBody>
      </p:sp>
    </p:spTree>
  </p:cSld>
  <p:clrMapOvr>
    <a:masterClrMapping/>
  </p:clrMapOvr>
  <p:transition>
    <p:zoom/>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00705" name="Rectangle 2"/>
          <p:cNvSpPr>
            <a:spLocks noGrp="1" noChangeArrowheads="1"/>
          </p:cNvSpPr>
          <p:nvPr>
            <p:ph type="title"/>
          </p:nvPr>
        </p:nvSpPr>
        <p:spPr>
          <a:xfrm>
            <a:off x="457200" y="274638"/>
            <a:ext cx="8229600" cy="639762"/>
          </a:xfrm>
        </p:spPr>
        <p:txBody>
          <a:bodyPr/>
          <a:lstStyle/>
          <a:p>
            <a:r>
              <a:rPr lang="en-GB" b="1" smtClean="0">
                <a:latin typeface="Tahoma" pitchFamily="34" charset="0"/>
              </a:rPr>
              <a:t>R</a:t>
            </a:r>
            <a:r>
              <a:rPr lang="en-US" b="1" smtClean="0">
                <a:latin typeface="Tahoma" pitchFamily="34" charset="0"/>
              </a:rPr>
              <a:t>eferences</a:t>
            </a:r>
            <a:r>
              <a:rPr lang="en-US" sz="2400" b="1" smtClean="0">
                <a:latin typeface="Tahoma" pitchFamily="34" charset="0"/>
              </a:rPr>
              <a:t> (Contd)</a:t>
            </a:r>
          </a:p>
        </p:txBody>
      </p:sp>
      <p:sp>
        <p:nvSpPr>
          <p:cNvPr id="200706" name="Rectangle 3"/>
          <p:cNvSpPr>
            <a:spLocks noGrp="1" noChangeArrowheads="1"/>
          </p:cNvSpPr>
          <p:nvPr>
            <p:ph idx="1"/>
          </p:nvPr>
        </p:nvSpPr>
        <p:spPr>
          <a:xfrm>
            <a:off x="914400" y="1143000"/>
            <a:ext cx="7772400" cy="4989513"/>
          </a:xfrm>
        </p:spPr>
        <p:txBody>
          <a:bodyPr/>
          <a:lstStyle/>
          <a:p>
            <a:pPr marL="460375">
              <a:lnSpc>
                <a:spcPct val="120000"/>
              </a:lnSpc>
              <a:spcBef>
                <a:spcPct val="0"/>
              </a:spcBef>
            </a:pPr>
            <a:r>
              <a:rPr lang="en-US" sz="2800" smtClean="0">
                <a:latin typeface="Tahoma" pitchFamily="34" charset="0"/>
              </a:rPr>
              <a:t>IS:1888-1982  Plate Load Test</a:t>
            </a:r>
          </a:p>
          <a:p>
            <a:pPr marL="460375">
              <a:lnSpc>
                <a:spcPct val="120000"/>
              </a:lnSpc>
              <a:spcBef>
                <a:spcPct val="0"/>
              </a:spcBef>
            </a:pPr>
            <a:r>
              <a:rPr lang="en-US" sz="2800" smtClean="0">
                <a:latin typeface="Tahoma" pitchFamily="34" charset="0"/>
              </a:rPr>
              <a:t>IS:6926-1973  Code of Practice for Diamond Core Drilling</a:t>
            </a:r>
          </a:p>
          <a:p>
            <a:pPr marL="460375">
              <a:lnSpc>
                <a:spcPct val="120000"/>
              </a:lnSpc>
              <a:spcBef>
                <a:spcPct val="0"/>
              </a:spcBef>
            </a:pPr>
            <a:r>
              <a:rPr lang="en-US" sz="2800" smtClean="0">
                <a:latin typeface="Tahoma" pitchFamily="34" charset="0"/>
              </a:rPr>
              <a:t>IS:5313-1980  Code of Practice for Core Drilling Operation</a:t>
            </a:r>
          </a:p>
          <a:p>
            <a:pPr marL="460375">
              <a:lnSpc>
                <a:spcPct val="120000"/>
              </a:lnSpc>
              <a:spcBef>
                <a:spcPct val="0"/>
              </a:spcBef>
            </a:pPr>
            <a:r>
              <a:rPr lang="en-US" sz="2800" smtClean="0">
                <a:latin typeface="Tahoma" pitchFamily="34" charset="0"/>
              </a:rPr>
              <a:t>IS:6403-1981 BC &amp; N Values Relation</a:t>
            </a:r>
          </a:p>
          <a:p>
            <a:pPr marL="460375">
              <a:lnSpc>
                <a:spcPct val="120000"/>
              </a:lnSpc>
              <a:spcBef>
                <a:spcPct val="0"/>
              </a:spcBef>
            </a:pPr>
            <a:r>
              <a:rPr lang="en-US" sz="2800" smtClean="0">
                <a:latin typeface="Tahoma" pitchFamily="34" charset="0"/>
              </a:rPr>
              <a:t>IS:9640-1980 Split Spoon Sampler</a:t>
            </a:r>
          </a:p>
        </p:txBody>
      </p:sp>
    </p:spTree>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2753" name="Rectangle 2"/>
          <p:cNvSpPr>
            <a:spLocks noGrp="1" noChangeArrowheads="1"/>
          </p:cNvSpPr>
          <p:nvPr>
            <p:ph type="title"/>
          </p:nvPr>
        </p:nvSpPr>
        <p:spPr>
          <a:xfrm>
            <a:off x="457200" y="274638"/>
            <a:ext cx="8229600" cy="868362"/>
          </a:xfrm>
        </p:spPr>
        <p:txBody>
          <a:bodyPr/>
          <a:lstStyle/>
          <a:p>
            <a:r>
              <a:rPr lang="en-GB" b="1" smtClean="0">
                <a:latin typeface="Tahoma" pitchFamily="34" charset="0"/>
              </a:rPr>
              <a:t>R</a:t>
            </a:r>
            <a:r>
              <a:rPr lang="en-US" b="1" smtClean="0">
                <a:latin typeface="Tahoma" pitchFamily="34" charset="0"/>
              </a:rPr>
              <a:t>eferences</a:t>
            </a:r>
            <a:r>
              <a:rPr lang="en-US" sz="2400" b="1" smtClean="0">
                <a:latin typeface="Tahoma" pitchFamily="34" charset="0"/>
              </a:rPr>
              <a:t> (Contd)</a:t>
            </a:r>
            <a:r>
              <a:rPr lang="en-US" sz="2000" b="1" smtClean="0">
                <a:latin typeface="Tahoma" pitchFamily="34" charset="0"/>
              </a:rPr>
              <a:t> </a:t>
            </a:r>
            <a:endParaRPr lang="en-GB" sz="2000" b="1" smtClean="0">
              <a:latin typeface="Tahoma" pitchFamily="34" charset="0"/>
            </a:endParaRPr>
          </a:p>
        </p:txBody>
      </p:sp>
      <p:sp>
        <p:nvSpPr>
          <p:cNvPr id="202754" name="Rectangle 3"/>
          <p:cNvSpPr>
            <a:spLocks noGrp="1" noChangeArrowheads="1"/>
          </p:cNvSpPr>
          <p:nvPr>
            <p:ph idx="1"/>
          </p:nvPr>
        </p:nvSpPr>
        <p:spPr/>
        <p:txBody>
          <a:bodyPr/>
          <a:lstStyle/>
          <a:p>
            <a:pPr>
              <a:lnSpc>
                <a:spcPct val="120000"/>
              </a:lnSpc>
            </a:pPr>
            <a:r>
              <a:rPr lang="en-US" sz="2800" smtClean="0">
                <a:latin typeface="Tahoma" pitchFamily="34" charset="0"/>
              </a:rPr>
              <a:t>IS:2720 Method of Test for Solis</a:t>
            </a:r>
          </a:p>
          <a:p>
            <a:pPr>
              <a:lnSpc>
                <a:spcPct val="120000"/>
              </a:lnSpc>
            </a:pPr>
            <a:r>
              <a:rPr lang="en-US" sz="2800" smtClean="0">
                <a:latin typeface="Tahoma" pitchFamily="34" charset="0"/>
              </a:rPr>
              <a:t>IS:1498 Classification &amp; Identification of Soils</a:t>
            </a:r>
          </a:p>
          <a:p>
            <a:pPr>
              <a:lnSpc>
                <a:spcPct val="120000"/>
              </a:lnSpc>
            </a:pPr>
            <a:r>
              <a:rPr lang="en-US" sz="2800" smtClean="0">
                <a:latin typeface="Tahoma" pitchFamily="34" charset="0"/>
              </a:rPr>
              <a:t>IS:4464 Presentation of Drilling Information and Core Description in Foundation Investigation</a:t>
            </a:r>
          </a:p>
          <a:p>
            <a:pPr>
              <a:lnSpc>
                <a:spcPct val="120000"/>
              </a:lnSpc>
            </a:pPr>
            <a:r>
              <a:rPr lang="en-US" sz="2800" smtClean="0">
                <a:latin typeface="Tahoma" pitchFamily="34" charset="0"/>
              </a:rPr>
              <a:t>IS:8763 guide for undisturbed sampling of sands</a:t>
            </a:r>
          </a:p>
          <a:p>
            <a:pPr>
              <a:lnSpc>
                <a:spcPct val="120000"/>
              </a:lnSpc>
            </a:pPr>
            <a:r>
              <a:rPr lang="en-US" sz="2800" smtClean="0">
                <a:latin typeface="Tahoma" pitchFamily="34" charset="0"/>
              </a:rPr>
              <a:t>IRC:78 Standard Specification &amp; Code of Practice for Road Bridges</a:t>
            </a:r>
            <a:endParaRPr lang="en-GB" sz="2800" smtClean="0">
              <a:latin typeface="Tahoma" pitchFamily="34" charset="0"/>
            </a:endParaRPr>
          </a:p>
        </p:txBody>
      </p:sp>
    </p:spTree>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01" name="Rectangle 2"/>
          <p:cNvSpPr>
            <a:spLocks noGrp="1" noChangeArrowheads="1"/>
          </p:cNvSpPr>
          <p:nvPr>
            <p:ph type="title"/>
          </p:nvPr>
        </p:nvSpPr>
        <p:spPr>
          <a:xfrm>
            <a:off x="457200" y="0"/>
            <a:ext cx="8153400" cy="1143000"/>
          </a:xfrm>
        </p:spPr>
        <p:txBody>
          <a:bodyPr/>
          <a:lstStyle/>
          <a:p>
            <a:pPr marL="838200" indent="-838200"/>
            <a:r>
              <a:rPr lang="en-US" b="1" smtClean="0">
                <a:latin typeface="Tahoma" pitchFamily="34" charset="0"/>
              </a:rPr>
              <a:t>Common Laboratory Tests</a:t>
            </a:r>
            <a:endParaRPr lang="en-AU" b="1" smtClean="0">
              <a:latin typeface="Tahoma" pitchFamily="34" charset="0"/>
            </a:endParaRPr>
          </a:p>
        </p:txBody>
      </p:sp>
      <p:graphicFrame>
        <p:nvGraphicFramePr>
          <p:cNvPr id="20484" name="Group 4"/>
          <p:cNvGraphicFramePr>
            <a:graphicFrameLocks noGrp="1"/>
          </p:cNvGraphicFramePr>
          <p:nvPr/>
        </p:nvGraphicFramePr>
        <p:xfrm>
          <a:off x="533400" y="1447800"/>
          <a:ext cx="8134350" cy="4927600"/>
        </p:xfrm>
        <a:graphic>
          <a:graphicData uri="http://schemas.openxmlformats.org/drawingml/2006/table">
            <a:tbl>
              <a:tblPr/>
              <a:tblGrid>
                <a:gridCol w="5410200"/>
                <a:gridCol w="2724150"/>
              </a:tblGrid>
              <a:tr h="82305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rPr>
                        <a:t>Type of Test</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rPr>
                        <a:t>Reference of IS CODE</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5">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Index Properties Tests</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GB" sz="2000" b="1" i="0" u="none" strike="noStrike" cap="none" normalizeH="0" baseline="0" dirty="0" smtClean="0">
                        <a:ln>
                          <a:noFill/>
                        </a:ln>
                        <a:solidFill>
                          <a:schemeClr val="tx1"/>
                        </a:solidFill>
                        <a:effectLst/>
                        <a:latin typeface="Arial"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5">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1. Visual classification</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IS: 1498</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5">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2. Sample preparation</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IS: 2720 (Part I)</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5">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3. Natural water content</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IS: 2720 (Part II)</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5">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4. Specific gravity</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IS: 2720 (Part III)</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5">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5. Grain size analysis</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IS: 2720 (Part IV)</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5">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6. Liquid &amp; Plastic limits</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IS: 2720 (Part V)</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5">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7. Shrinkage limit</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IS: 2720 (Part VI)</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85">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8. Shrinkage characteristics</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IS: 2720 (Part V=XX)</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7981">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9. Relative density of cohesionless soils</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ISL 2720 (Part XIV)</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825" name="Rectangle 2"/>
          <p:cNvSpPr>
            <a:spLocks noGrp="1" noChangeArrowheads="1"/>
          </p:cNvSpPr>
          <p:nvPr>
            <p:ph idx="1"/>
          </p:nvPr>
        </p:nvSpPr>
        <p:spPr>
          <a:xfrm>
            <a:off x="762000" y="304800"/>
            <a:ext cx="8001000" cy="762000"/>
          </a:xfrm>
        </p:spPr>
        <p:txBody>
          <a:bodyPr/>
          <a:lstStyle/>
          <a:p>
            <a:pPr marL="660400" indent="-660400">
              <a:buFontTx/>
              <a:buNone/>
            </a:pPr>
            <a:r>
              <a:rPr lang="en-US" b="1" smtClean="0">
                <a:latin typeface="Tahoma" pitchFamily="34" charset="0"/>
              </a:rPr>
              <a:t>  Common Laboratory Tests  (Contd…)</a:t>
            </a:r>
          </a:p>
          <a:p>
            <a:pPr marL="660400" indent="-660400">
              <a:buFontTx/>
              <a:buNone/>
            </a:pPr>
            <a:endParaRPr lang="en-US" sz="3600" b="1" smtClean="0">
              <a:solidFill>
                <a:srgbClr val="CC00FF"/>
              </a:solidFill>
              <a:latin typeface="Tahoma" pitchFamily="34" charset="0"/>
            </a:endParaRPr>
          </a:p>
        </p:txBody>
      </p:sp>
      <p:graphicFrame>
        <p:nvGraphicFramePr>
          <p:cNvPr id="21547" name="Group 43"/>
          <p:cNvGraphicFramePr>
            <a:graphicFrameLocks noGrp="1"/>
          </p:cNvGraphicFramePr>
          <p:nvPr/>
        </p:nvGraphicFramePr>
        <p:xfrm>
          <a:off x="914400" y="1066800"/>
          <a:ext cx="7391400" cy="5456238"/>
        </p:xfrm>
        <a:graphic>
          <a:graphicData uri="http://schemas.openxmlformats.org/drawingml/2006/table">
            <a:tbl>
              <a:tblPr/>
              <a:tblGrid>
                <a:gridCol w="4508938"/>
                <a:gridCol w="2882462"/>
              </a:tblGrid>
              <a:tr h="7620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Type of Test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Reference of Indian Standard Test Procedure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2263">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Mechanical Properties Tests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4963">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10. Shear strength test: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0975">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      -  Direct Shear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IS: 2720 (Part XIII)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0825">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      -  Unconfined compression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IS: 2720 (Part X)</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8613">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      -  </a:t>
                      </a:r>
                      <a:r>
                        <a:rPr kumimoji="0" lang="en-US" sz="2000" b="0" i="0" u="none" strike="noStrike" cap="none" normalizeH="0" baseline="0" dirty="0" err="1" smtClean="0">
                          <a:ln>
                            <a:noFill/>
                          </a:ln>
                          <a:solidFill>
                            <a:schemeClr val="tx1"/>
                          </a:solidFill>
                          <a:effectLst/>
                          <a:latin typeface="Arial" charset="0"/>
                        </a:rPr>
                        <a:t>Triaxial</a:t>
                      </a:r>
                      <a:r>
                        <a:rPr kumimoji="0" lang="en-US" sz="2000" b="0" i="0" u="none" strike="noStrike" cap="none" normalizeH="0" baseline="0" dirty="0" smtClean="0">
                          <a:ln>
                            <a:noFill/>
                          </a:ln>
                          <a:solidFill>
                            <a:schemeClr val="tx1"/>
                          </a:solidFill>
                          <a:effectLst/>
                          <a:latin typeface="Arial" charset="0"/>
                        </a:rPr>
                        <a:t> compression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IS: 2720 (Part XI)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2125">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11. Consolidation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IS: 2720 (Part XV)</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4513">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12. Permeability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IS: 2720 (Part XVII)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8775">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13. Compaction tests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363">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      -  Light compaction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IS: 2720 (Part VII)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575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      -  Heavy compaction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ISL 2720 (Part VII)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r>
              <a:rPr lang="en-US" smtClean="0">
                <a:latin typeface="Calibri" pitchFamily="34" charset="0"/>
              </a:rPr>
              <a:t>Relevant provisions Engg. Code</a:t>
            </a:r>
          </a:p>
        </p:txBody>
      </p:sp>
      <p:sp>
        <p:nvSpPr>
          <p:cNvPr id="3" name="Content Placeholder 2"/>
          <p:cNvSpPr>
            <a:spLocks noGrp="1"/>
          </p:cNvSpPr>
          <p:nvPr>
            <p:ph idx="1"/>
          </p:nvPr>
        </p:nvSpPr>
        <p:spPr>
          <a:xfrm>
            <a:off x="457200" y="1219200"/>
            <a:ext cx="8382000" cy="4953000"/>
          </a:xfrm>
        </p:spPr>
        <p:txBody>
          <a:bodyPr>
            <a:normAutofit/>
          </a:bodyPr>
          <a:lstStyle/>
          <a:p>
            <a:pPr marL="0" indent="0">
              <a:lnSpc>
                <a:spcPct val="90000"/>
              </a:lnSpc>
              <a:buFont typeface="Arial" pitchFamily="34" charset="0"/>
              <a:buNone/>
              <a:tabLst>
                <a:tab pos="457200" algn="l"/>
              </a:tabLst>
            </a:pPr>
            <a:r>
              <a:rPr lang="en-US" b="1" u="sng" smtClean="0">
                <a:latin typeface="Calibri" pitchFamily="34" charset="0"/>
              </a:rPr>
              <a:t>CHAPTER V: Engineering Surveys – Project, Report, Techno-economic survey Report  &amp; Feasibility report:</a:t>
            </a:r>
          </a:p>
          <a:p>
            <a:pPr marL="0" indent="0">
              <a:lnSpc>
                <a:spcPct val="90000"/>
              </a:lnSpc>
              <a:buFont typeface="Arial" pitchFamily="34" charset="0"/>
              <a:buNone/>
              <a:tabLst>
                <a:tab pos="457200" algn="l"/>
              </a:tabLst>
            </a:pPr>
            <a:r>
              <a:rPr lang="en-US" b="1" i="1" smtClean="0">
                <a:solidFill>
                  <a:srgbClr val="376092"/>
                </a:solidFill>
                <a:latin typeface="Calibri" pitchFamily="34" charset="0"/>
              </a:rPr>
              <a:t>Project Engineering Estimation of Cost &amp; Construction Schedule-</a:t>
            </a:r>
          </a:p>
          <a:p>
            <a:pPr marL="0" indent="0">
              <a:lnSpc>
                <a:spcPct val="90000"/>
              </a:lnSpc>
              <a:buFont typeface="Arial" pitchFamily="34" charset="0"/>
              <a:buNone/>
              <a:tabLst>
                <a:tab pos="457200" algn="l"/>
              </a:tabLst>
            </a:pPr>
            <a:r>
              <a:rPr lang="en-US" sz="2000" b="1" smtClean="0">
                <a:latin typeface="Calibri" pitchFamily="34" charset="0"/>
              </a:rPr>
              <a:t>Para E 528 </a:t>
            </a:r>
            <a:r>
              <a:rPr lang="en-US" sz="2000" smtClean="0">
                <a:latin typeface="Calibri" pitchFamily="34" charset="0"/>
              </a:rPr>
              <a:t>–  </a:t>
            </a:r>
            <a:r>
              <a:rPr lang="en-US" sz="2000" b="1" i="1" smtClean="0">
                <a:latin typeface="Calibri" pitchFamily="34" charset="0"/>
              </a:rPr>
              <a:t>Extracts – </a:t>
            </a:r>
            <a:r>
              <a:rPr lang="en-AU" sz="2000" smtClean="0">
                <a:latin typeface="Calibri" pitchFamily="34" charset="0"/>
              </a:rPr>
              <a:t>For formation  details, following information requires</a:t>
            </a:r>
          </a:p>
          <a:p>
            <a:pPr marL="0" indent="0">
              <a:lnSpc>
                <a:spcPct val="90000"/>
              </a:lnSpc>
              <a:spcBef>
                <a:spcPct val="0"/>
              </a:spcBef>
              <a:buFontTx/>
              <a:buChar char="•"/>
              <a:tabLst>
                <a:tab pos="457200" algn="l"/>
              </a:tabLst>
            </a:pPr>
            <a:r>
              <a:rPr lang="en-AU" sz="2000" smtClean="0">
                <a:latin typeface="Calibri" pitchFamily="34" charset="0"/>
              </a:rPr>
              <a:t> Width, side slopes, and method of construction adopted for bank/cutting.</a:t>
            </a:r>
            <a:endParaRPr lang="en-US" sz="2000" smtClean="0">
              <a:latin typeface="Calibri" pitchFamily="34" charset="0"/>
            </a:endParaRPr>
          </a:p>
          <a:p>
            <a:pPr marL="0" indent="0">
              <a:lnSpc>
                <a:spcPct val="90000"/>
              </a:lnSpc>
              <a:spcBef>
                <a:spcPct val="0"/>
              </a:spcBef>
              <a:buFontTx/>
              <a:buChar char="•"/>
              <a:tabLst>
                <a:tab pos="457200" algn="l"/>
              </a:tabLst>
            </a:pPr>
            <a:r>
              <a:rPr lang="en-AU" sz="2000" smtClean="0">
                <a:latin typeface="Calibri" pitchFamily="34" charset="0"/>
              </a:rPr>
              <a:t> Identification of borrow area</a:t>
            </a:r>
            <a:endParaRPr lang="en-US" sz="2000" smtClean="0">
              <a:latin typeface="Calibri" pitchFamily="34" charset="0"/>
            </a:endParaRPr>
          </a:p>
          <a:p>
            <a:pPr marL="0" indent="0">
              <a:lnSpc>
                <a:spcPct val="90000"/>
              </a:lnSpc>
              <a:spcBef>
                <a:spcPct val="0"/>
              </a:spcBef>
              <a:buFontTx/>
              <a:buChar char="•"/>
              <a:tabLst>
                <a:tab pos="457200" algn="l"/>
              </a:tabLst>
            </a:pPr>
            <a:r>
              <a:rPr lang="en-AU" sz="2000" smtClean="0">
                <a:latin typeface="Calibri" pitchFamily="34" charset="0"/>
              </a:rPr>
              <a:t> Compaction of soil</a:t>
            </a:r>
            <a:endParaRPr lang="en-US" sz="2000" smtClean="0">
              <a:latin typeface="Calibri" pitchFamily="34" charset="0"/>
            </a:endParaRPr>
          </a:p>
          <a:p>
            <a:pPr marL="0" indent="0">
              <a:lnSpc>
                <a:spcPct val="90000"/>
              </a:lnSpc>
              <a:spcBef>
                <a:spcPct val="0"/>
              </a:spcBef>
              <a:buFontTx/>
              <a:buChar char="•"/>
              <a:tabLst>
                <a:tab pos="457200" algn="l"/>
              </a:tabLst>
            </a:pPr>
            <a:r>
              <a:rPr lang="en-AU" sz="2000" smtClean="0">
                <a:latin typeface="Calibri" pitchFamily="34" charset="0"/>
              </a:rPr>
              <a:t> Provision of sub bank</a:t>
            </a:r>
            <a:endParaRPr lang="en-US" sz="2000" smtClean="0">
              <a:latin typeface="Calibri" pitchFamily="34" charset="0"/>
            </a:endParaRPr>
          </a:p>
          <a:p>
            <a:pPr marL="0" indent="0">
              <a:lnSpc>
                <a:spcPct val="90000"/>
              </a:lnSpc>
              <a:spcBef>
                <a:spcPct val="0"/>
              </a:spcBef>
              <a:buFontTx/>
              <a:buChar char="•"/>
              <a:tabLst>
                <a:tab pos="457200" algn="l"/>
              </a:tabLst>
            </a:pPr>
            <a:r>
              <a:rPr lang="en-AU" sz="2000" smtClean="0">
                <a:latin typeface="Calibri" pitchFamily="34" charset="0"/>
              </a:rPr>
              <a:t> Use of special blanketing material </a:t>
            </a:r>
            <a:endParaRPr lang="en-US" sz="2000" smtClean="0">
              <a:latin typeface="Calibri" pitchFamily="34" charset="0"/>
            </a:endParaRPr>
          </a:p>
          <a:p>
            <a:pPr marL="0" indent="0">
              <a:lnSpc>
                <a:spcPct val="90000"/>
              </a:lnSpc>
              <a:spcBef>
                <a:spcPct val="0"/>
              </a:spcBef>
              <a:buFontTx/>
              <a:buChar char="•"/>
              <a:tabLst>
                <a:tab pos="457200" algn="l"/>
              </a:tabLst>
            </a:pPr>
            <a:r>
              <a:rPr lang="en-AU" sz="2000" smtClean="0">
                <a:latin typeface="Calibri" pitchFamily="34" charset="0"/>
              </a:rPr>
              <a:t> Information of soil investigation</a:t>
            </a:r>
            <a:endParaRPr lang="en-US" sz="2000" smtClean="0">
              <a:latin typeface="Calibri" pitchFamily="34" charset="0"/>
            </a:endParaRPr>
          </a:p>
          <a:p>
            <a:pPr marL="0" indent="0">
              <a:lnSpc>
                <a:spcPct val="90000"/>
              </a:lnSpc>
              <a:spcBef>
                <a:spcPct val="0"/>
              </a:spcBef>
              <a:buFontTx/>
              <a:buChar char="•"/>
              <a:tabLst>
                <a:tab pos="457200" algn="l"/>
              </a:tabLst>
            </a:pPr>
            <a:r>
              <a:rPr lang="en-AU" sz="2000" smtClean="0">
                <a:latin typeface="Calibri" pitchFamily="34" charset="0"/>
              </a:rPr>
              <a:t> Result of core drilling</a:t>
            </a:r>
            <a:endParaRPr lang="en-US" sz="2000" smtClean="0">
              <a:latin typeface="Calibri" pitchFamily="34" charset="0"/>
            </a:endParaRPr>
          </a:p>
          <a:p>
            <a:pPr marL="0" indent="0">
              <a:lnSpc>
                <a:spcPct val="90000"/>
              </a:lnSpc>
              <a:spcBef>
                <a:spcPct val="0"/>
              </a:spcBef>
              <a:buFontTx/>
              <a:buChar char="•"/>
              <a:tabLst>
                <a:tab pos="457200" algn="l"/>
              </a:tabLst>
            </a:pPr>
            <a:r>
              <a:rPr lang="en-AU" sz="2000" smtClean="0">
                <a:latin typeface="Calibri" pitchFamily="34" charset="0"/>
              </a:rPr>
              <a:t> Provision of turfing and other protection</a:t>
            </a:r>
            <a:endParaRPr lang="en-US" sz="2000" smtClean="0">
              <a:latin typeface="Calibri" pitchFamily="34" charset="0"/>
            </a:endParaRPr>
          </a:p>
          <a:p>
            <a:pPr marL="0" indent="0">
              <a:lnSpc>
                <a:spcPct val="90000"/>
              </a:lnSpc>
              <a:spcBef>
                <a:spcPct val="0"/>
              </a:spcBef>
              <a:buFontTx/>
              <a:buChar char="•"/>
              <a:tabLst>
                <a:tab pos="457200" algn="l"/>
              </a:tabLst>
            </a:pPr>
            <a:r>
              <a:rPr lang="en-AU" sz="2000" smtClean="0">
                <a:latin typeface="Calibri" pitchFamily="34" charset="0"/>
              </a:rPr>
              <a:t> Repair of banks from selected materials</a:t>
            </a:r>
            <a:endParaRPr lang="en-US" sz="2000" smtClean="0">
              <a:latin typeface="Calibri" pitchFamily="34" charset="0"/>
            </a:endParaRPr>
          </a:p>
          <a:p>
            <a:pPr marL="0" indent="0">
              <a:lnSpc>
                <a:spcPct val="90000"/>
              </a:lnSpc>
              <a:spcBef>
                <a:spcPct val="0"/>
              </a:spcBef>
              <a:buFontTx/>
              <a:buChar char="•"/>
              <a:tabLst>
                <a:tab pos="457200" algn="l"/>
              </a:tabLst>
            </a:pPr>
            <a:r>
              <a:rPr lang="en-AU" sz="2000" smtClean="0">
                <a:latin typeface="Calibri" pitchFamily="34" charset="0"/>
              </a:rPr>
              <a:t> Section of tunnels, retaining wall</a:t>
            </a:r>
            <a:endParaRPr lang="en-US" sz="2000" smtClean="0">
              <a:latin typeface="Calibri" pitchFamily="34" charset="0"/>
            </a:endParaRPr>
          </a:p>
          <a:p>
            <a:pPr marL="0" indent="0">
              <a:lnSpc>
                <a:spcPct val="90000"/>
              </a:lnSpc>
              <a:spcBef>
                <a:spcPct val="0"/>
              </a:spcBef>
              <a:buFontTx/>
              <a:buChar char="•"/>
              <a:tabLst>
                <a:tab pos="457200" algn="l"/>
              </a:tabLst>
            </a:pPr>
            <a:r>
              <a:rPr lang="en-AU" sz="2000" smtClean="0">
                <a:latin typeface="Calibri" pitchFamily="34" charset="0"/>
              </a:rPr>
              <a:t> Catch water drains</a:t>
            </a:r>
            <a:endParaRPr lang="en-US" sz="2000" smtClean="0">
              <a:solidFill>
                <a:srgbClr val="376092"/>
              </a:solidFill>
              <a:latin typeface="Calibri" pitchFamily="34" charset="0"/>
            </a:endParaRPr>
          </a:p>
          <a:p>
            <a:pPr marL="0" indent="0">
              <a:lnSpc>
                <a:spcPct val="90000"/>
              </a:lnSpc>
              <a:buFont typeface="Arial" pitchFamily="34" charset="0"/>
              <a:buNone/>
              <a:tabLst>
                <a:tab pos="457200" algn="l"/>
              </a:tabLst>
            </a:pPr>
            <a:endParaRPr lang="en-US" sz="2000" u="sng" smtClean="0">
              <a:latin typeface="Calibri" pitchFamily="34" charset="0"/>
            </a:endParaRPr>
          </a:p>
          <a:p>
            <a:pPr marL="0" indent="0">
              <a:lnSpc>
                <a:spcPct val="90000"/>
              </a:lnSpc>
              <a:buFont typeface="Arial" pitchFamily="34" charset="0"/>
              <a:buNone/>
              <a:tabLst>
                <a:tab pos="457200" algn="l"/>
              </a:tabLst>
            </a:pPr>
            <a:endParaRPr lang="en-US" sz="2000" u="sng" smtClean="0">
              <a:latin typeface="Calibri" pitchFamily="34" charset="0"/>
            </a:endParaRPr>
          </a:p>
        </p:txBody>
      </p:sp>
    </p:spTree>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2559" name="Group 31"/>
          <p:cNvGraphicFramePr>
            <a:graphicFrameLocks noGrp="1"/>
          </p:cNvGraphicFramePr>
          <p:nvPr/>
        </p:nvGraphicFramePr>
        <p:xfrm>
          <a:off x="838200" y="1524000"/>
          <a:ext cx="7524750" cy="3994148"/>
        </p:xfrm>
        <a:graphic>
          <a:graphicData uri="http://schemas.openxmlformats.org/drawingml/2006/table">
            <a:tbl>
              <a:tblPr/>
              <a:tblGrid>
                <a:gridCol w="4197350"/>
                <a:gridCol w="3327400"/>
              </a:tblGrid>
              <a:tr h="1371709">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Arial" charset="0"/>
                        </a:rPr>
                        <a:t>Type of Test</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Reference of Indian Standard Test Procedure</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201">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Chemical Tests</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smtClean="0">
                        <a:ln>
                          <a:noFill/>
                        </a:ln>
                        <a:solidFill>
                          <a:schemeClr val="tx1"/>
                        </a:solidFill>
                        <a:effectLst/>
                        <a:latin typeface="Arial"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71">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14. Organic matter</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IS: 2720 (Part XXII)</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71">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15. Base exchange capacity</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IS: 2720 (Part XXIV)</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71">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16. Corrosivity tests:</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71">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 pH value</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IS: 2720 (Part XXVI)</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9154">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 Sulphate content</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IS: 2720 (Part XXVII)</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06875" name="Rectangle 2"/>
          <p:cNvSpPr txBox="1">
            <a:spLocks noChangeArrowheads="1"/>
          </p:cNvSpPr>
          <p:nvPr/>
        </p:nvSpPr>
        <p:spPr bwMode="auto">
          <a:xfrm>
            <a:off x="762000" y="304800"/>
            <a:ext cx="8001000" cy="762000"/>
          </a:xfrm>
          <a:prstGeom prst="rect">
            <a:avLst/>
          </a:prstGeom>
          <a:noFill/>
          <a:ln w="9525">
            <a:noFill/>
            <a:miter lim="800000"/>
            <a:headEnd/>
            <a:tailEnd/>
          </a:ln>
        </p:spPr>
        <p:txBody>
          <a:bodyPr/>
          <a:lstStyle/>
          <a:p>
            <a:pPr marL="660400" indent="-660400">
              <a:spcBef>
                <a:spcPct val="20000"/>
              </a:spcBef>
            </a:pPr>
            <a:r>
              <a:rPr lang="en-US" sz="3200" b="1">
                <a:latin typeface="Tahoma" pitchFamily="34" charset="0"/>
              </a:rPr>
              <a:t>  Common Laboratory Tests  (Contd…)</a:t>
            </a:r>
          </a:p>
          <a:p>
            <a:pPr marL="660400" indent="-660400">
              <a:spcBef>
                <a:spcPct val="20000"/>
              </a:spcBef>
            </a:pPr>
            <a:endParaRPr lang="en-US" sz="3600" b="1">
              <a:solidFill>
                <a:srgbClr val="CC00FF"/>
              </a:solidFill>
              <a:latin typeface="Tahoma" pitchFamily="34" charset="0"/>
            </a:endParaRPr>
          </a:p>
        </p:txBody>
      </p:sp>
    </p:spTree>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Title 1"/>
          <p:cNvSpPr>
            <a:spLocks noGrp="1"/>
          </p:cNvSpPr>
          <p:nvPr>
            <p:ph type="title"/>
          </p:nvPr>
        </p:nvSpPr>
        <p:spPr/>
        <p:txBody>
          <a:bodyPr/>
          <a:lstStyle/>
          <a:p>
            <a:r>
              <a:rPr lang="en-US" smtClean="0">
                <a:latin typeface="Calibri" pitchFamily="34" charset="0"/>
              </a:rPr>
              <a:t>Correlation of </a:t>
            </a:r>
            <a:r>
              <a:rPr lang="en-US" b="1" i="1" smtClean="0">
                <a:latin typeface="Bradley Hand ITC" pitchFamily="66" charset="0"/>
              </a:rPr>
              <a:t>N</a:t>
            </a:r>
            <a:r>
              <a:rPr lang="en-US" b="1" i="1" baseline="-25000" smtClean="0">
                <a:latin typeface="Bradley Hand ITC" pitchFamily="66" charset="0"/>
              </a:rPr>
              <a:t>cbr</a:t>
            </a:r>
            <a:r>
              <a:rPr lang="en-US" smtClean="0">
                <a:latin typeface="Calibri" pitchFamily="34" charset="0"/>
              </a:rPr>
              <a:t> values with </a:t>
            </a:r>
            <a:r>
              <a:rPr lang="en-US" b="1" i="1" smtClean="0">
                <a:latin typeface="Bradley Hand ITC" pitchFamily="66" charset="0"/>
              </a:rPr>
              <a:t>N</a:t>
            </a:r>
            <a:r>
              <a:rPr lang="en-US" smtClean="0">
                <a:latin typeface="Calibri" pitchFamily="34" charset="0"/>
              </a:rPr>
              <a:t> values</a:t>
            </a:r>
          </a:p>
        </p:txBody>
      </p:sp>
      <p:sp>
        <p:nvSpPr>
          <p:cNvPr id="207874" name="Content Placeholder 2"/>
          <p:cNvSpPr>
            <a:spLocks noGrp="1"/>
          </p:cNvSpPr>
          <p:nvPr>
            <p:ph idx="1"/>
          </p:nvPr>
        </p:nvSpPr>
        <p:spPr/>
        <p:txBody>
          <a:bodyPr/>
          <a:lstStyle/>
          <a:p>
            <a:r>
              <a:rPr lang="en-US" sz="1800" b="1" smtClean="0">
                <a:latin typeface="Calibri" pitchFamily="34" charset="0"/>
              </a:rPr>
              <a:t>For the 62.5 mm cone driven dry up to a depth of 9 m ( without bentonite slurry ) [ see IS : 4968 ( Part II )-19</a:t>
            </a:r>
            <a:r>
              <a:rPr lang="ja-JP" altLang="en-US" sz="1800" b="1" smtClean="0">
                <a:latin typeface="Calibri" pitchFamily="34" charset="0"/>
              </a:rPr>
              <a:t>’</a:t>
            </a:r>
            <a:r>
              <a:rPr lang="en-US" altLang="ja-JP" sz="1800" b="1" smtClean="0">
                <a:latin typeface="Calibri" pitchFamily="34" charset="0"/>
              </a:rPr>
              <a:t>76t 1, for medium to fine sands, the following relationships have been developed by the Central Building Research Institute, Roorkee. These relationships, when utilized, shall be used with caution.</a:t>
            </a:r>
          </a:p>
          <a:p>
            <a:endParaRPr lang="en-US" sz="1800" b="1" smtClean="0">
              <a:latin typeface="Calibri" pitchFamily="34" charset="0"/>
            </a:endParaRPr>
          </a:p>
          <a:p>
            <a:pPr>
              <a:buFont typeface="Arial" pitchFamily="34" charset="0"/>
              <a:buNone/>
            </a:pPr>
            <a:r>
              <a:rPr lang="en-US" sz="1800" b="1" smtClean="0">
                <a:latin typeface="Calibri" pitchFamily="34" charset="0"/>
              </a:rPr>
              <a:t>N</a:t>
            </a:r>
            <a:r>
              <a:rPr lang="en-US" sz="1800" b="1" baseline="-25000" smtClean="0">
                <a:latin typeface="Calibri" pitchFamily="34" charset="0"/>
              </a:rPr>
              <a:t>cbr</a:t>
            </a:r>
            <a:r>
              <a:rPr lang="en-US" sz="1800" b="1" smtClean="0">
                <a:latin typeface="Calibri" pitchFamily="34" charset="0"/>
              </a:rPr>
              <a:t>- 1.5 N up to a depth of 4m</a:t>
            </a:r>
          </a:p>
          <a:p>
            <a:pPr>
              <a:buFont typeface="Arial" pitchFamily="34" charset="0"/>
              <a:buNone/>
            </a:pPr>
            <a:r>
              <a:rPr lang="en-US" sz="1800" b="1" smtClean="0">
                <a:latin typeface="Calibri" pitchFamily="34" charset="0"/>
              </a:rPr>
              <a:t>N</a:t>
            </a:r>
            <a:r>
              <a:rPr lang="en-US" sz="1800" b="1" baseline="-25000" smtClean="0">
                <a:latin typeface="Calibri" pitchFamily="34" charset="0"/>
              </a:rPr>
              <a:t>cbr</a:t>
            </a:r>
            <a:r>
              <a:rPr lang="en-US" sz="1800" b="1" smtClean="0">
                <a:latin typeface="Calibri" pitchFamily="34" charset="0"/>
              </a:rPr>
              <a:t> – 1.75 N for depths of 4 to 9 m.</a:t>
            </a:r>
            <a:endParaRPr lang="en-US" sz="1800" smtClean="0">
              <a:latin typeface="Calibri" pitchFamily="34" charset="0"/>
            </a:endParaRPr>
          </a:p>
          <a:p>
            <a:pPr>
              <a:buFont typeface="Arial" pitchFamily="34" charset="0"/>
              <a:buNone/>
            </a:pPr>
            <a:r>
              <a:rPr lang="en-US" sz="1800" b="1" smtClean="0">
                <a:latin typeface="Calibri" pitchFamily="34" charset="0"/>
              </a:rPr>
              <a:t>where</a:t>
            </a:r>
          </a:p>
          <a:p>
            <a:r>
              <a:rPr lang="en-US" sz="1800" b="1" smtClean="0">
                <a:latin typeface="Calibri" pitchFamily="34" charset="0"/>
              </a:rPr>
              <a:t>N</a:t>
            </a:r>
            <a:r>
              <a:rPr lang="en-US" sz="1800" b="1" baseline="-25000" smtClean="0">
                <a:latin typeface="Calibri" pitchFamily="34" charset="0"/>
              </a:rPr>
              <a:t>cbr</a:t>
            </a:r>
            <a:r>
              <a:rPr lang="en-US" sz="1800" b="1" smtClean="0">
                <a:latin typeface="Calibri" pitchFamily="34" charset="0"/>
              </a:rPr>
              <a:t> - cone resistance obtained with a 62.5 mm cone driven dry ( number of blows for 300 mm -penetration ); and</a:t>
            </a:r>
          </a:p>
          <a:p>
            <a:r>
              <a:rPr lang="en-US" sz="1800" b="1" smtClean="0">
                <a:latin typeface="Calibri" pitchFamily="34" charset="0"/>
              </a:rPr>
              <a:t>N - resistance to penetration in standard penetration test ( in accordance with IS :2131-1963*), (number of blows for 300 mm penetration)</a:t>
            </a:r>
            <a:endParaRPr lang="en-US" sz="1800" smtClean="0">
              <a:latin typeface="Calibri" pitchFamily="34" charset="0"/>
            </a:endParaRPr>
          </a:p>
          <a:p>
            <a:pPr>
              <a:buFont typeface="Arial" pitchFamily="34" charset="0"/>
              <a:buNone/>
            </a:pPr>
            <a:endParaRPr lang="en-US" sz="1800" smtClean="0">
              <a:latin typeface="Calibri" pitchFamily="34" charset="0"/>
            </a:endParaRPr>
          </a:p>
          <a:p>
            <a:pPr>
              <a:buFont typeface="Arial" pitchFamily="34" charset="0"/>
              <a:buNone/>
            </a:pPr>
            <a:r>
              <a:rPr lang="en-US" sz="1800" i="1" smtClean="0">
                <a:latin typeface="Calibri" pitchFamily="34" charset="0"/>
              </a:rPr>
              <a:t>DCPT using 50 mm cone as </a:t>
            </a:r>
            <a:r>
              <a:rPr lang="en-US" sz="1800" b="1" i="1" smtClean="0">
                <a:latin typeface="Calibri" pitchFamily="34" charset="0"/>
              </a:rPr>
              <a:t>N</a:t>
            </a:r>
            <a:r>
              <a:rPr lang="en-US" sz="1800" b="1" i="1" baseline="-25000" smtClean="0">
                <a:latin typeface="Calibri" pitchFamily="34" charset="0"/>
              </a:rPr>
              <a:t>cd</a:t>
            </a:r>
            <a:r>
              <a:rPr lang="en-US" sz="1800" i="1" smtClean="0">
                <a:latin typeface="Calibri" pitchFamily="34" charset="0"/>
              </a:rPr>
              <a:t> and that to a 62.5 mm cone using bentonite slurry as </a:t>
            </a:r>
            <a:r>
              <a:rPr lang="en-US" sz="1800" b="1" i="1" smtClean="0">
                <a:latin typeface="Calibri" pitchFamily="34" charset="0"/>
              </a:rPr>
              <a:t>N</a:t>
            </a:r>
            <a:r>
              <a:rPr lang="en-US" sz="1800" b="1" i="1" baseline="-25000" smtClean="0">
                <a:latin typeface="Calibri" pitchFamily="34" charset="0"/>
              </a:rPr>
              <a:t>cbr </a:t>
            </a:r>
            <a:r>
              <a:rPr lang="en-US" sz="1800" i="1" smtClean="0">
                <a:latin typeface="Calibri" pitchFamily="34" charset="0"/>
              </a:rPr>
              <a:t>[ IS : 4968 ( Part II )-1976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pPr>
              <a:tabLst>
                <a:tab pos="5491163" algn="ctr"/>
              </a:tabLst>
            </a:pPr>
            <a:r>
              <a:rPr lang="en-US" b="1" smtClean="0">
                <a:latin typeface="Calibri" pitchFamily="34" charset="0"/>
              </a:rPr>
              <a:t>SOIL EXPLORATION &amp; SURVEY </a:t>
            </a:r>
          </a:p>
        </p:txBody>
      </p:sp>
      <p:sp>
        <p:nvSpPr>
          <p:cNvPr id="33795" name="Content Placeholder 2"/>
          <p:cNvSpPr>
            <a:spLocks noGrp="1"/>
          </p:cNvSpPr>
          <p:nvPr>
            <p:ph idx="1"/>
          </p:nvPr>
        </p:nvSpPr>
        <p:spPr/>
        <p:txBody>
          <a:bodyPr>
            <a:normAutofit/>
          </a:bodyPr>
          <a:lstStyle/>
          <a:p>
            <a:pPr>
              <a:buFontTx/>
              <a:buChar char="•"/>
              <a:tabLst>
                <a:tab pos="5491163" algn="ctr"/>
              </a:tabLst>
            </a:pPr>
            <a:r>
              <a:rPr lang="en-US" sz="2200" smtClean="0">
                <a:latin typeface="Calibri" pitchFamily="34" charset="0"/>
              </a:rPr>
              <a:t>Objectives of constructing a stable formation can only be achieved if soil exploration, as envisaged in Engineering Code Paras E--409, 425 and 528, is undertaken in right earnest and precautions are taken to design bank &amp; cutting against likely causes which could render it troublesome during service.  </a:t>
            </a:r>
          </a:p>
          <a:p>
            <a:pPr>
              <a:buFontTx/>
              <a:buChar char="•"/>
              <a:tabLst>
                <a:tab pos="5491163" algn="ctr"/>
              </a:tabLst>
            </a:pPr>
            <a:r>
              <a:rPr lang="en-US" sz="2200" smtClean="0">
                <a:latin typeface="Calibri" pitchFamily="34" charset="0"/>
              </a:rPr>
              <a:t>Adequate provision for soil surveys &amp; explorations at different stages, as per requirements of the terrain, should be made in the project estimates to cover the cost for this activity. The cost of geo-technical investigation varies from 0.25 % to 1% depending upon size of the project and type of terrain etc.</a:t>
            </a:r>
          </a:p>
          <a:p>
            <a:pPr>
              <a:buFontTx/>
              <a:buChar char="•"/>
              <a:tabLst>
                <a:tab pos="5491163" algn="ctr"/>
              </a:tabLst>
            </a:pPr>
            <a:r>
              <a:rPr lang="en-US" sz="2200" smtClean="0">
                <a:latin typeface="Calibri" pitchFamily="34" charset="0"/>
              </a:rPr>
              <a:t>The lower percentage is for large projects and vice-versa</a:t>
            </a:r>
          </a:p>
          <a:p>
            <a:pPr>
              <a:buFontTx/>
              <a:buChar char="•"/>
              <a:tabLst>
                <a:tab pos="5491163" algn="ctr"/>
              </a:tabLst>
            </a:pPr>
            <a:endParaRPr lang="en-US" sz="2200" smtClean="0">
              <a:latin typeface="Calibri"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itle 1"/>
          <p:cNvSpPr>
            <a:spLocks noGrp="1"/>
          </p:cNvSpPr>
          <p:nvPr>
            <p:ph type="title"/>
          </p:nvPr>
        </p:nvSpPr>
        <p:spPr/>
        <p:txBody>
          <a:bodyPr/>
          <a:lstStyle/>
          <a:p>
            <a:r>
              <a:rPr lang="en-US" b="1" smtClean="0">
                <a:latin typeface="Calibri" pitchFamily="34" charset="0"/>
              </a:rPr>
              <a:t>Generally Why stress geotechnical Investigations</a:t>
            </a:r>
          </a:p>
        </p:txBody>
      </p:sp>
      <p:sp>
        <p:nvSpPr>
          <p:cNvPr id="16387" name="Content Placeholder 2"/>
          <p:cNvSpPr>
            <a:spLocks noGrp="1"/>
          </p:cNvSpPr>
          <p:nvPr>
            <p:ph idx="1"/>
          </p:nvPr>
        </p:nvSpPr>
        <p:spPr>
          <a:xfrm>
            <a:off x="457200" y="1600200"/>
            <a:ext cx="8305800" cy="4800600"/>
          </a:xfrm>
        </p:spPr>
        <p:txBody>
          <a:bodyPr>
            <a:normAutofit/>
          </a:bodyPr>
          <a:lstStyle/>
          <a:p>
            <a:pPr>
              <a:lnSpc>
                <a:spcPct val="90000"/>
              </a:lnSpc>
            </a:pPr>
            <a:r>
              <a:rPr lang="en-US" smtClean="0">
                <a:latin typeface="Calibri" pitchFamily="34" charset="0"/>
              </a:rPr>
              <a:t>Soil/Rock strata very heterogeneous by virtue of it not being a manufactured product</a:t>
            </a:r>
          </a:p>
          <a:p>
            <a:pPr>
              <a:lnSpc>
                <a:spcPct val="90000"/>
              </a:lnSpc>
            </a:pPr>
            <a:r>
              <a:rPr lang="en-US" smtClean="0">
                <a:latin typeface="Calibri" pitchFamily="34" charset="0"/>
              </a:rPr>
              <a:t>One structure is different from another in terms of founding requirements even if constructed in the same area</a:t>
            </a:r>
          </a:p>
          <a:p>
            <a:pPr>
              <a:lnSpc>
                <a:spcPct val="90000"/>
              </a:lnSpc>
            </a:pPr>
            <a:r>
              <a:rPr lang="en-US" smtClean="0">
                <a:latin typeface="Calibri" pitchFamily="34" charset="0"/>
              </a:rPr>
              <a:t>Local variations can be of high order</a:t>
            </a:r>
          </a:p>
          <a:p>
            <a:pPr>
              <a:lnSpc>
                <a:spcPct val="90000"/>
              </a:lnSpc>
            </a:pPr>
            <a:r>
              <a:rPr lang="en-US" smtClean="0">
                <a:latin typeface="Calibri" pitchFamily="34" charset="0"/>
              </a:rPr>
              <a:t>Effect of Water</a:t>
            </a:r>
          </a:p>
          <a:p>
            <a:pPr>
              <a:lnSpc>
                <a:spcPct val="90000"/>
              </a:lnSpc>
            </a:pPr>
            <a:r>
              <a:rPr lang="en-US" smtClean="0">
                <a:latin typeface="Calibri" pitchFamily="34" charset="0"/>
              </a:rPr>
              <a:t>Perception can be very deceptive – objectivity is essential</a:t>
            </a:r>
          </a:p>
          <a:p>
            <a:pPr>
              <a:lnSpc>
                <a:spcPct val="90000"/>
              </a:lnSpc>
            </a:pPr>
            <a:r>
              <a:rPr lang="en-US" smtClean="0">
                <a:latin typeface="Calibri" pitchFamily="34" charset="0"/>
              </a:rPr>
              <a:t>Changes are generally not possible</a:t>
            </a:r>
          </a:p>
          <a:p>
            <a:pPr>
              <a:lnSpc>
                <a:spcPct val="90000"/>
              </a:lnSpc>
            </a:pPr>
            <a:r>
              <a:rPr lang="en-US" smtClean="0">
                <a:latin typeface="Calibri" pitchFamily="34" charset="0"/>
              </a:rPr>
              <a:t>Adverse effects can be disastrous and costly</a:t>
            </a:r>
          </a:p>
          <a:p>
            <a:pPr>
              <a:lnSpc>
                <a:spcPct val="90000"/>
              </a:lnSpc>
            </a:pPr>
            <a:endParaRPr lang="en-US" sz="2600" smtClean="0">
              <a:latin typeface="Calibri"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pPr>
              <a:tabLst>
                <a:tab pos="457200" algn="l"/>
              </a:tabLst>
            </a:pPr>
            <a:r>
              <a:rPr lang="en-AU" smtClean="0">
                <a:latin typeface="Calibri" pitchFamily="34" charset="0"/>
              </a:rPr>
              <a:t> </a:t>
            </a:r>
            <a:r>
              <a:rPr lang="en-AU" b="1" smtClean="0">
                <a:latin typeface="Calibri" pitchFamily="34" charset="0"/>
              </a:rPr>
              <a:t>Soil investigation during survey  </a:t>
            </a:r>
          </a:p>
        </p:txBody>
      </p:sp>
      <p:sp>
        <p:nvSpPr>
          <p:cNvPr id="11267" name="Content Placeholder 2"/>
          <p:cNvSpPr>
            <a:spLocks noGrp="1"/>
          </p:cNvSpPr>
          <p:nvPr>
            <p:ph idx="1"/>
          </p:nvPr>
        </p:nvSpPr>
        <p:spPr/>
        <p:txBody>
          <a:bodyPr rtlCol="0">
            <a:normAutofit/>
          </a:bodyPr>
          <a:lstStyle/>
          <a:p>
            <a:pPr marL="0" indent="0" fontAlgn="auto">
              <a:spcBef>
                <a:spcPts val="0"/>
              </a:spcBef>
              <a:spcAft>
                <a:spcPts val="0"/>
              </a:spcAft>
              <a:buClr>
                <a:schemeClr val="accent1">
                  <a:lumMod val="60000"/>
                  <a:lumOff val="40000"/>
                </a:schemeClr>
              </a:buClr>
              <a:buFont typeface="Arial" charset="0"/>
              <a:buNone/>
              <a:tabLst>
                <a:tab pos="0" algn="l"/>
              </a:tabLst>
              <a:defRPr/>
            </a:pPr>
            <a:r>
              <a:rPr lang="en-AU" sz="4000" dirty="0" smtClean="0">
                <a:solidFill>
                  <a:schemeClr val="tx1">
                    <a:lumMod val="65000"/>
                    <a:lumOff val="35000"/>
                  </a:schemeClr>
                </a:solidFill>
                <a:ea typeface="+mn-ea"/>
              </a:rPr>
              <a:t>It can be divided into three categories</a:t>
            </a:r>
          </a:p>
          <a:p>
            <a:pPr fontAlgn="auto">
              <a:spcBef>
                <a:spcPts val="0"/>
              </a:spcBef>
              <a:spcAft>
                <a:spcPts val="0"/>
              </a:spcAft>
              <a:buClr>
                <a:schemeClr val="accent1">
                  <a:lumMod val="60000"/>
                  <a:lumOff val="40000"/>
                </a:schemeClr>
              </a:buClr>
              <a:tabLst>
                <a:tab pos="457200" algn="l"/>
              </a:tabLst>
              <a:defRPr/>
            </a:pPr>
            <a:endParaRPr lang="en-US" sz="4000" dirty="0" smtClean="0">
              <a:solidFill>
                <a:schemeClr val="tx1">
                  <a:lumMod val="65000"/>
                  <a:lumOff val="35000"/>
                </a:schemeClr>
              </a:solidFill>
              <a:ea typeface="+mn-ea"/>
            </a:endParaRPr>
          </a:p>
          <a:p>
            <a:pPr fontAlgn="auto">
              <a:spcBef>
                <a:spcPts val="0"/>
              </a:spcBef>
              <a:spcAft>
                <a:spcPts val="0"/>
              </a:spcAft>
              <a:buClr>
                <a:schemeClr val="accent1">
                  <a:lumMod val="60000"/>
                  <a:lumOff val="40000"/>
                </a:schemeClr>
              </a:buClr>
              <a:buFontTx/>
              <a:buChar char="•"/>
              <a:tabLst>
                <a:tab pos="457200" algn="l"/>
              </a:tabLst>
              <a:defRPr/>
            </a:pPr>
            <a:r>
              <a:rPr lang="en-AU" sz="4000" dirty="0" smtClean="0">
                <a:solidFill>
                  <a:schemeClr val="tx1">
                    <a:lumMod val="65000"/>
                    <a:lumOff val="35000"/>
                  </a:schemeClr>
                </a:solidFill>
                <a:ea typeface="+mn-ea"/>
              </a:rPr>
              <a:t> Reconnaissance</a:t>
            </a:r>
            <a:endParaRPr lang="en-US" sz="4000" dirty="0" smtClean="0">
              <a:solidFill>
                <a:schemeClr val="tx1">
                  <a:lumMod val="65000"/>
                  <a:lumOff val="35000"/>
                </a:schemeClr>
              </a:solidFill>
              <a:ea typeface="+mn-ea"/>
            </a:endParaRPr>
          </a:p>
          <a:p>
            <a:pPr fontAlgn="auto">
              <a:spcBef>
                <a:spcPts val="0"/>
              </a:spcBef>
              <a:spcAft>
                <a:spcPts val="0"/>
              </a:spcAft>
              <a:buClr>
                <a:schemeClr val="accent1">
                  <a:lumMod val="60000"/>
                  <a:lumOff val="40000"/>
                </a:schemeClr>
              </a:buClr>
              <a:buFontTx/>
              <a:buChar char="•"/>
              <a:tabLst>
                <a:tab pos="457200" algn="l"/>
              </a:tabLst>
              <a:defRPr/>
            </a:pPr>
            <a:r>
              <a:rPr lang="en-AU" sz="4000" dirty="0" smtClean="0">
                <a:solidFill>
                  <a:schemeClr val="tx1">
                    <a:lumMod val="65000"/>
                    <a:lumOff val="35000"/>
                  </a:schemeClr>
                </a:solidFill>
                <a:ea typeface="+mn-ea"/>
              </a:rPr>
              <a:t> Preliminary Investigation and</a:t>
            </a:r>
            <a:endParaRPr lang="en-US" sz="4000" dirty="0" smtClean="0">
              <a:solidFill>
                <a:schemeClr val="tx1">
                  <a:lumMod val="65000"/>
                  <a:lumOff val="35000"/>
                </a:schemeClr>
              </a:solidFill>
              <a:ea typeface="+mn-ea"/>
            </a:endParaRPr>
          </a:p>
          <a:p>
            <a:pPr fontAlgn="auto">
              <a:spcBef>
                <a:spcPts val="0"/>
              </a:spcBef>
              <a:spcAft>
                <a:spcPts val="0"/>
              </a:spcAft>
              <a:buClr>
                <a:schemeClr val="accent1">
                  <a:lumMod val="60000"/>
                  <a:lumOff val="40000"/>
                </a:schemeClr>
              </a:buClr>
              <a:buFontTx/>
              <a:buChar char="•"/>
              <a:tabLst>
                <a:tab pos="457200" algn="l"/>
              </a:tabLst>
              <a:defRPr/>
            </a:pPr>
            <a:r>
              <a:rPr lang="en-AU" sz="4000" dirty="0" smtClean="0">
                <a:solidFill>
                  <a:schemeClr val="tx1">
                    <a:lumMod val="65000"/>
                    <a:lumOff val="35000"/>
                  </a:schemeClr>
                </a:solidFill>
                <a:ea typeface="+mn-ea"/>
              </a:rPr>
              <a:t> Final Investigation</a:t>
            </a:r>
            <a:endParaRPr lang="en-GB" sz="4000" dirty="0">
              <a:solidFill>
                <a:schemeClr val="tx1">
                  <a:lumMod val="65000"/>
                  <a:lumOff val="35000"/>
                </a:schemeClr>
              </a:solidFill>
              <a:ea typeface="+mn-ea"/>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pPr>
              <a:tabLst>
                <a:tab pos="457200" algn="l"/>
              </a:tabLst>
            </a:pPr>
            <a:r>
              <a:rPr lang="en-US" b="1" smtClean="0">
                <a:latin typeface="Calibri" pitchFamily="34" charset="0"/>
              </a:rPr>
              <a:t>Reconnaissance</a:t>
            </a:r>
            <a:endParaRPr lang="en-AU" b="1" smtClean="0">
              <a:latin typeface="Calibri" pitchFamily="34" charset="0"/>
            </a:endParaRPr>
          </a:p>
        </p:txBody>
      </p:sp>
      <p:sp>
        <p:nvSpPr>
          <p:cNvPr id="26626" name="Content Placeholder 2"/>
          <p:cNvSpPr>
            <a:spLocks noGrp="1"/>
          </p:cNvSpPr>
          <p:nvPr>
            <p:ph idx="1"/>
          </p:nvPr>
        </p:nvSpPr>
        <p:spPr/>
        <p:txBody>
          <a:bodyPr/>
          <a:lstStyle/>
          <a:p>
            <a:pPr>
              <a:buFontTx/>
              <a:buChar char="•"/>
              <a:tabLst>
                <a:tab pos="457200" algn="l"/>
              </a:tabLst>
            </a:pPr>
            <a:r>
              <a:rPr lang="en-US" smtClean="0">
                <a:latin typeface="Calibri" pitchFamily="34" charset="0"/>
              </a:rPr>
              <a:t>Main objective – Maximum surface and sub-surface information without drilling exploratory boring/ test pits to avoid obviously weak locations</a:t>
            </a:r>
          </a:p>
          <a:p>
            <a:pPr>
              <a:buFontTx/>
              <a:buChar char="•"/>
              <a:tabLst>
                <a:tab pos="457200" algn="l"/>
              </a:tabLst>
            </a:pPr>
            <a:r>
              <a:rPr lang="en-US" smtClean="0">
                <a:latin typeface="Calibri" pitchFamily="34" charset="0"/>
              </a:rPr>
              <a:t>Reconnaissance provides information for feasibility studies and for planning the next phase of exploration. This involves :</a:t>
            </a:r>
          </a:p>
          <a:p>
            <a:pPr>
              <a:lnSpc>
                <a:spcPct val="90000"/>
              </a:lnSpc>
              <a:buFontTx/>
              <a:buAutoNum type="romanLcParenR"/>
              <a:tabLst>
                <a:tab pos="457200" algn="l"/>
              </a:tabLst>
            </a:pPr>
            <a:r>
              <a:rPr lang="en-US" smtClean="0">
                <a:latin typeface="Calibri" pitchFamily="34" charset="0"/>
              </a:rPr>
              <a:t>Search of existing information</a:t>
            </a:r>
          </a:p>
          <a:p>
            <a:pPr>
              <a:lnSpc>
                <a:spcPct val="90000"/>
              </a:lnSpc>
              <a:buFontTx/>
              <a:buAutoNum type="romanLcParenR"/>
              <a:tabLst>
                <a:tab pos="457200" algn="l"/>
              </a:tabLst>
            </a:pPr>
            <a:r>
              <a:rPr lang="en-US" smtClean="0">
                <a:latin typeface="Calibri" pitchFamily="34" charset="0"/>
              </a:rPr>
              <a:t>Details of the proposed construction</a:t>
            </a:r>
          </a:p>
          <a:p>
            <a:pPr>
              <a:lnSpc>
                <a:spcPct val="90000"/>
              </a:lnSpc>
              <a:buFontTx/>
              <a:buAutoNum type="romanLcParenR"/>
              <a:tabLst>
                <a:tab pos="457200" algn="l"/>
              </a:tabLst>
            </a:pPr>
            <a:r>
              <a:rPr lang="en-US" smtClean="0">
                <a:latin typeface="Calibri" pitchFamily="34" charset="0"/>
              </a:rPr>
              <a:t>Performance of existing structures</a:t>
            </a:r>
          </a:p>
          <a:p>
            <a:pPr>
              <a:buFontTx/>
              <a:buChar char="•"/>
              <a:tabLst>
                <a:tab pos="457200" algn="l"/>
              </a:tabLst>
            </a:pPr>
            <a:endParaRPr lang="en-US" smtClean="0">
              <a:latin typeface="Calibri"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r>
              <a:rPr lang="en-US" b="1" smtClean="0">
                <a:latin typeface="Calibri" pitchFamily="34" charset="0"/>
              </a:rPr>
              <a:t>Reconnaissance</a:t>
            </a:r>
            <a:endParaRPr lang="en-US" smtClean="0">
              <a:latin typeface="Calibri" pitchFamily="34" charset="0"/>
            </a:endParaRPr>
          </a:p>
        </p:txBody>
      </p:sp>
      <p:sp>
        <p:nvSpPr>
          <p:cNvPr id="36867" name="Content Placeholder 2"/>
          <p:cNvSpPr>
            <a:spLocks noGrp="1"/>
          </p:cNvSpPr>
          <p:nvPr>
            <p:ph idx="1"/>
          </p:nvPr>
        </p:nvSpPr>
        <p:spPr/>
        <p:txBody>
          <a:bodyPr rtlCol="0">
            <a:normAutofit fontScale="92500" lnSpcReduction="20000"/>
          </a:bodyPr>
          <a:lstStyle/>
          <a:p>
            <a:pPr fontAlgn="auto">
              <a:spcAft>
                <a:spcPts val="0"/>
              </a:spcAft>
              <a:buClr>
                <a:schemeClr val="accent1">
                  <a:lumMod val="60000"/>
                  <a:lumOff val="40000"/>
                </a:schemeClr>
              </a:buClr>
              <a:buFontTx/>
              <a:buChar char="•"/>
              <a:tabLst>
                <a:tab pos="457200" algn="l"/>
              </a:tabLst>
              <a:defRPr/>
            </a:pPr>
            <a:r>
              <a:rPr lang="en-US" sz="2800">
                <a:solidFill>
                  <a:schemeClr val="tx1">
                    <a:lumMod val="65000"/>
                    <a:lumOff val="35000"/>
                  </a:schemeClr>
                </a:solidFill>
                <a:latin typeface="Calibri" charset="0"/>
                <a:ea typeface="+mn-ea"/>
              </a:rPr>
              <a:t>Survey reports from other departments</a:t>
            </a:r>
          </a:p>
          <a:p>
            <a:pPr fontAlgn="auto">
              <a:spcAft>
                <a:spcPts val="0"/>
              </a:spcAft>
              <a:buClr>
                <a:schemeClr val="accent1">
                  <a:lumMod val="60000"/>
                  <a:lumOff val="40000"/>
                </a:schemeClr>
              </a:buClr>
              <a:buFontTx/>
              <a:buChar char="•"/>
              <a:tabLst>
                <a:tab pos="457200" algn="l"/>
              </a:tabLst>
              <a:defRPr/>
            </a:pPr>
            <a:r>
              <a:rPr lang="en-US" sz="2800">
                <a:solidFill>
                  <a:schemeClr val="tx1">
                    <a:lumMod val="65000"/>
                    <a:lumOff val="35000"/>
                  </a:schemeClr>
                </a:solidFill>
                <a:latin typeface="Calibri" charset="0"/>
                <a:ea typeface="+mn-ea"/>
              </a:rPr>
              <a:t>Available data from geological and topological maps and other soil surveys done in past, existing soil profiles in nearby cuts, quarries  </a:t>
            </a:r>
          </a:p>
          <a:p>
            <a:pPr fontAlgn="auto">
              <a:spcAft>
                <a:spcPts val="0"/>
              </a:spcAft>
              <a:buClr>
                <a:schemeClr val="accent1">
                  <a:lumMod val="60000"/>
                  <a:lumOff val="40000"/>
                </a:schemeClr>
              </a:buClr>
              <a:buFontTx/>
              <a:buChar char="•"/>
              <a:tabLst>
                <a:tab pos="457200" algn="l"/>
              </a:tabLst>
              <a:defRPr/>
            </a:pPr>
            <a:r>
              <a:rPr lang="en-US" sz="2800">
                <a:solidFill>
                  <a:schemeClr val="tx1">
                    <a:lumMod val="65000"/>
                    <a:lumOff val="35000"/>
                  </a:schemeClr>
                </a:solidFill>
                <a:latin typeface="Calibri" charset="0"/>
                <a:ea typeface="+mn-ea"/>
              </a:rPr>
              <a:t>Water table from local observation, wells in the area and inquiry. </a:t>
            </a:r>
          </a:p>
          <a:p>
            <a:pPr fontAlgn="auto">
              <a:spcAft>
                <a:spcPts val="0"/>
              </a:spcAft>
              <a:buClr>
                <a:schemeClr val="accent1">
                  <a:lumMod val="60000"/>
                  <a:lumOff val="40000"/>
                </a:schemeClr>
              </a:buClr>
              <a:buFontTx/>
              <a:buChar char="•"/>
              <a:tabLst>
                <a:tab pos="457200" algn="l"/>
              </a:tabLst>
              <a:defRPr/>
            </a:pPr>
            <a:r>
              <a:rPr lang="en-US" sz="2800">
                <a:solidFill>
                  <a:schemeClr val="tx1">
                    <a:lumMod val="65000"/>
                    <a:lumOff val="35000"/>
                  </a:schemeClr>
                </a:solidFill>
                <a:latin typeface="Calibri" charset="0"/>
                <a:ea typeface="+mn-ea"/>
              </a:rPr>
              <a:t>Classification of soil by visual examination and if necessary, few field/ laboratory tests are conducted for this purpose</a:t>
            </a:r>
          </a:p>
          <a:p>
            <a:pPr fontAlgn="auto">
              <a:spcAft>
                <a:spcPts val="0"/>
              </a:spcAft>
              <a:buClr>
                <a:schemeClr val="accent1">
                  <a:lumMod val="60000"/>
                  <a:lumOff val="40000"/>
                </a:schemeClr>
              </a:buClr>
              <a:buFontTx/>
              <a:buChar char="•"/>
              <a:tabLst>
                <a:tab pos="457200" algn="l"/>
              </a:tabLst>
              <a:defRPr/>
            </a:pPr>
            <a:r>
              <a:rPr lang="en-US" sz="2800">
                <a:solidFill>
                  <a:schemeClr val="tx1">
                    <a:lumMod val="65000"/>
                    <a:lumOff val="35000"/>
                  </a:schemeClr>
                </a:solidFill>
                <a:latin typeface="Calibri" charset="0"/>
                <a:ea typeface="+mn-ea"/>
              </a:rPr>
              <a:t>Area of prospective borrow material and blanketting</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a:xfrm>
            <a:off x="357188" y="357188"/>
            <a:ext cx="8424862" cy="1038225"/>
          </a:xfrm>
        </p:spPr>
        <p:txBody>
          <a:bodyPr/>
          <a:lstStyle/>
          <a:p>
            <a:pPr algn="l"/>
            <a:r>
              <a:rPr lang="en-US" b="1" smtClean="0">
                <a:latin typeface="Tahoma" pitchFamily="34" charset="0"/>
              </a:rPr>
              <a:t> Preliminary Investigation</a:t>
            </a:r>
          </a:p>
        </p:txBody>
      </p:sp>
      <p:sp>
        <p:nvSpPr>
          <p:cNvPr id="318467" name="Rectangle 3"/>
          <p:cNvSpPr>
            <a:spLocks noGrp="1" noChangeArrowheads="1"/>
          </p:cNvSpPr>
          <p:nvPr>
            <p:ph idx="1"/>
          </p:nvPr>
        </p:nvSpPr>
        <p:spPr>
          <a:xfrm>
            <a:off x="714375" y="1643063"/>
            <a:ext cx="7886700" cy="4786312"/>
          </a:xfrm>
        </p:spPr>
        <p:txBody>
          <a:bodyPr>
            <a:normAutofit/>
          </a:bodyPr>
          <a:lstStyle/>
          <a:p>
            <a:pPr marL="660400" indent="-660400"/>
            <a:r>
              <a:rPr lang="en-US" sz="2600" smtClean="0">
                <a:latin typeface="Calibri" pitchFamily="34" charset="0"/>
              </a:rPr>
              <a:t>Primary objective – Obtain sufficient subsurface data to permit selection of the type, location and principal dimensions of all major structure and estimation of earthwork and design of formation. </a:t>
            </a:r>
          </a:p>
          <a:p>
            <a:pPr marL="660400" indent="-660400">
              <a:spcBef>
                <a:spcPct val="0"/>
              </a:spcBef>
            </a:pPr>
            <a:r>
              <a:rPr lang="en-US" sz="2600" smtClean="0">
                <a:latin typeface="Calibri" pitchFamily="34" charset="0"/>
              </a:rPr>
              <a:t>Scope – Determination of depths, thickness and composition of each soil stratum, location of rock and ground water and also to obtain appropriate information regarding strength and compressibility characteristics of various soil strata.</a:t>
            </a:r>
          </a:p>
          <a:p>
            <a:pPr marL="660400" indent="-660400">
              <a:spcBef>
                <a:spcPct val="0"/>
              </a:spcBef>
            </a:pPr>
            <a:r>
              <a:rPr lang="en-US" sz="2600" smtClean="0">
                <a:latin typeface="Calibri" pitchFamily="34" charset="0"/>
              </a:rPr>
              <a:t>Testing of disturbed soil sample is generally considered adequate </a:t>
            </a:r>
          </a:p>
          <a:p>
            <a:pPr marL="660400" indent="-660400"/>
            <a:endParaRPr lang="en-US" sz="2600" smtClean="0">
              <a:latin typeface="Tahom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8467">
                                            <p:txEl>
                                              <p:pRg st="0" end="0"/>
                                            </p:txEl>
                                          </p:spTgt>
                                        </p:tgtEl>
                                        <p:attrNameLst>
                                          <p:attrName>style.visibility</p:attrName>
                                        </p:attrNameLst>
                                      </p:cBhvr>
                                      <p:to>
                                        <p:strVal val="visible"/>
                                      </p:to>
                                    </p:set>
                                    <p:animEffect transition="in" filter="blinds(horizontal)">
                                      <p:cBhvr>
                                        <p:cTn id="7" dur="500"/>
                                        <p:tgtEl>
                                          <p:spTgt spid="3184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18467">
                                            <p:txEl>
                                              <p:pRg st="1" end="1"/>
                                            </p:txEl>
                                          </p:spTgt>
                                        </p:tgtEl>
                                        <p:attrNameLst>
                                          <p:attrName>style.visibility</p:attrName>
                                        </p:attrNameLst>
                                      </p:cBhvr>
                                      <p:to>
                                        <p:strVal val="visible"/>
                                      </p:to>
                                    </p:set>
                                    <p:animEffect transition="in" filter="blinds(horizontal)">
                                      <p:cBhvr>
                                        <p:cTn id="12" dur="500"/>
                                        <p:tgtEl>
                                          <p:spTgt spid="3184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18467">
                                            <p:txEl>
                                              <p:pRg st="2" end="2"/>
                                            </p:txEl>
                                          </p:spTgt>
                                        </p:tgtEl>
                                        <p:attrNameLst>
                                          <p:attrName>style.visibility</p:attrName>
                                        </p:attrNameLst>
                                      </p:cBhvr>
                                      <p:to>
                                        <p:strVal val="visible"/>
                                      </p:to>
                                    </p:set>
                                    <p:animEffect transition="in" filter="blinds(horizontal)">
                                      <p:cBhvr>
                                        <p:cTn id="17" dur="500"/>
                                        <p:tgtEl>
                                          <p:spTgt spid="3184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46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a:xfrm>
            <a:off x="685800" y="609600"/>
            <a:ext cx="7772400" cy="762000"/>
          </a:xfrm>
        </p:spPr>
        <p:txBody>
          <a:bodyPr/>
          <a:lstStyle/>
          <a:p>
            <a:pPr algn="l"/>
            <a:r>
              <a:rPr lang="en-US" b="1" smtClean="0">
                <a:latin typeface="Tahoma" pitchFamily="34" charset="0"/>
              </a:rPr>
              <a:t>  Detailed Investigation</a:t>
            </a:r>
          </a:p>
        </p:txBody>
      </p:sp>
      <p:sp>
        <p:nvSpPr>
          <p:cNvPr id="319491" name="Rectangle 3"/>
          <p:cNvSpPr>
            <a:spLocks noGrp="1" noChangeArrowheads="1"/>
          </p:cNvSpPr>
          <p:nvPr>
            <p:ph idx="1"/>
          </p:nvPr>
        </p:nvSpPr>
        <p:spPr>
          <a:xfrm>
            <a:off x="611188" y="2060575"/>
            <a:ext cx="7848600" cy="4176713"/>
          </a:xfrm>
        </p:spPr>
        <p:txBody>
          <a:bodyPr rtlCol="0">
            <a:normAutofit lnSpcReduction="10000"/>
          </a:bodyPr>
          <a:lstStyle/>
          <a:p>
            <a:pPr marL="660400" indent="-660400" fontAlgn="auto">
              <a:spcAft>
                <a:spcPts val="0"/>
              </a:spcAft>
              <a:buClr>
                <a:schemeClr val="accent1">
                  <a:lumMod val="60000"/>
                  <a:lumOff val="40000"/>
                </a:schemeClr>
              </a:buClr>
              <a:defRPr/>
            </a:pPr>
            <a:r>
              <a:rPr lang="en-US" sz="2800">
                <a:solidFill>
                  <a:schemeClr val="tx1">
                    <a:lumMod val="65000"/>
                    <a:lumOff val="35000"/>
                  </a:schemeClr>
                </a:solidFill>
                <a:latin typeface="Tahoma" charset="0"/>
                <a:ea typeface="+mn-ea"/>
              </a:rPr>
              <a:t>When the preliminary investigation does not provide sufficient information, detailed investigation is done.</a:t>
            </a:r>
          </a:p>
          <a:p>
            <a:pPr marL="660400" indent="-660400" fontAlgn="auto">
              <a:spcAft>
                <a:spcPts val="0"/>
              </a:spcAft>
              <a:buClr>
                <a:schemeClr val="accent1">
                  <a:lumMod val="60000"/>
                  <a:lumOff val="40000"/>
                </a:schemeClr>
              </a:buClr>
              <a:defRPr/>
            </a:pPr>
            <a:r>
              <a:rPr lang="en-US" sz="2800">
                <a:solidFill>
                  <a:schemeClr val="tx1">
                    <a:lumMod val="65000"/>
                    <a:lumOff val="35000"/>
                  </a:schemeClr>
                </a:solidFill>
                <a:latin typeface="Tahoma" charset="0"/>
                <a:ea typeface="+mn-ea"/>
              </a:rPr>
              <a:t>Planned on the basis of information obtained from reconnaissance and preliminary investigation.</a:t>
            </a:r>
          </a:p>
          <a:p>
            <a:pPr marL="660400" indent="-660400" fontAlgn="auto">
              <a:spcAft>
                <a:spcPts val="0"/>
              </a:spcAft>
              <a:buClr>
                <a:schemeClr val="accent1">
                  <a:lumMod val="60000"/>
                  <a:lumOff val="40000"/>
                </a:schemeClr>
              </a:buClr>
              <a:defRPr/>
            </a:pPr>
            <a:r>
              <a:rPr lang="en-US" sz="2800">
                <a:solidFill>
                  <a:schemeClr val="tx1">
                    <a:lumMod val="65000"/>
                    <a:lumOff val="35000"/>
                  </a:schemeClr>
                </a:solidFill>
                <a:latin typeface="Tahoma" charset="0"/>
                <a:ea typeface="+mn-ea"/>
              </a:rPr>
              <a:t>Exploration may be similar to the one done in the previous phase BUT MAY BE REQUIRED FOR IMPORTANT STRUCTURES.</a:t>
            </a:r>
          </a:p>
          <a:p>
            <a:pPr marL="660400" indent="-660400" fontAlgn="auto">
              <a:spcAft>
                <a:spcPts val="0"/>
              </a:spcAft>
              <a:buClr>
                <a:schemeClr val="accent1">
                  <a:lumMod val="60000"/>
                  <a:lumOff val="40000"/>
                </a:schemeClr>
              </a:buClr>
              <a:defRPr/>
            </a:pPr>
            <a:endParaRPr lang="en-US" sz="2800">
              <a:solidFill>
                <a:schemeClr val="tx1">
                  <a:lumMod val="65000"/>
                  <a:lumOff val="35000"/>
                </a:schemeClr>
              </a:solidFill>
              <a:latin typeface="Tahoma" charset="0"/>
              <a:ea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9491">
                                            <p:txEl>
                                              <p:pRg st="0" end="0"/>
                                            </p:txEl>
                                          </p:spTgt>
                                        </p:tgtEl>
                                        <p:attrNameLst>
                                          <p:attrName>style.visibility</p:attrName>
                                        </p:attrNameLst>
                                      </p:cBhvr>
                                      <p:to>
                                        <p:strVal val="visible"/>
                                      </p:to>
                                    </p:set>
                                    <p:animEffect transition="in" filter="blinds(horizontal)">
                                      <p:cBhvr>
                                        <p:cTn id="7" dur="500"/>
                                        <p:tgtEl>
                                          <p:spTgt spid="3194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19491">
                                            <p:txEl>
                                              <p:pRg st="1" end="1"/>
                                            </p:txEl>
                                          </p:spTgt>
                                        </p:tgtEl>
                                        <p:attrNameLst>
                                          <p:attrName>style.visibility</p:attrName>
                                        </p:attrNameLst>
                                      </p:cBhvr>
                                      <p:to>
                                        <p:strVal val="visible"/>
                                      </p:to>
                                    </p:set>
                                    <p:animEffect transition="in" filter="blinds(horizontal)">
                                      <p:cBhvr>
                                        <p:cTn id="12" dur="500"/>
                                        <p:tgtEl>
                                          <p:spTgt spid="31949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19491">
                                            <p:txEl>
                                              <p:pRg st="2" end="2"/>
                                            </p:txEl>
                                          </p:spTgt>
                                        </p:tgtEl>
                                        <p:attrNameLst>
                                          <p:attrName>style.visibility</p:attrName>
                                        </p:attrNameLst>
                                      </p:cBhvr>
                                      <p:to>
                                        <p:strVal val="visible"/>
                                      </p:to>
                                    </p:set>
                                    <p:animEffect transition="in" filter="blinds(horizontal)">
                                      <p:cBhvr>
                                        <p:cTn id="17" dur="500"/>
                                        <p:tgtEl>
                                          <p:spTgt spid="31949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491"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a:xfrm>
            <a:off x="250825" y="836613"/>
            <a:ext cx="8283575" cy="531812"/>
          </a:xfrm>
        </p:spPr>
        <p:txBody>
          <a:bodyPr/>
          <a:lstStyle/>
          <a:p>
            <a:pPr algn="l"/>
            <a:r>
              <a:rPr lang="en-US" sz="4000" b="1" smtClean="0">
                <a:latin typeface="Tahoma" pitchFamily="34" charset="0"/>
              </a:rPr>
              <a:t>  Detailed Investigation</a:t>
            </a:r>
            <a:r>
              <a:rPr lang="en-US" sz="2400" b="1" smtClean="0">
                <a:latin typeface="Tahoma" pitchFamily="34" charset="0"/>
              </a:rPr>
              <a:t> (Contd)</a:t>
            </a:r>
          </a:p>
        </p:txBody>
      </p:sp>
      <p:sp>
        <p:nvSpPr>
          <p:cNvPr id="320515" name="Rectangle 3"/>
          <p:cNvSpPr>
            <a:spLocks noGrp="1" noChangeArrowheads="1"/>
          </p:cNvSpPr>
          <p:nvPr>
            <p:ph idx="1"/>
          </p:nvPr>
        </p:nvSpPr>
        <p:spPr>
          <a:xfrm>
            <a:off x="468313" y="2420938"/>
            <a:ext cx="8229600" cy="3816350"/>
          </a:xfrm>
        </p:spPr>
        <p:txBody>
          <a:bodyPr rtlCol="0">
            <a:normAutofit lnSpcReduction="10000"/>
          </a:bodyPr>
          <a:lstStyle/>
          <a:p>
            <a:pPr marL="660400" indent="-660400" fontAlgn="auto">
              <a:spcAft>
                <a:spcPts val="0"/>
              </a:spcAft>
              <a:buClr>
                <a:schemeClr val="accent1">
                  <a:lumMod val="60000"/>
                  <a:lumOff val="40000"/>
                </a:schemeClr>
              </a:buClr>
              <a:defRPr/>
            </a:pPr>
            <a:r>
              <a:rPr lang="en-US" sz="2800">
                <a:solidFill>
                  <a:schemeClr val="tx1">
                    <a:lumMod val="65000"/>
                    <a:lumOff val="35000"/>
                  </a:schemeClr>
                </a:solidFill>
                <a:latin typeface="Tahoma" charset="0"/>
                <a:ea typeface="+mn-ea"/>
              </a:rPr>
              <a:t>Includes boring and sampling to obtain representative and/or undisturbed samples to determine engineering properties of soil.</a:t>
            </a:r>
          </a:p>
          <a:p>
            <a:pPr marL="660400" indent="-660400" fontAlgn="auto">
              <a:spcAft>
                <a:spcPts val="0"/>
              </a:spcAft>
              <a:buClr>
                <a:schemeClr val="accent1">
                  <a:lumMod val="60000"/>
                  <a:lumOff val="40000"/>
                </a:schemeClr>
              </a:buClr>
              <a:defRPr/>
            </a:pPr>
            <a:r>
              <a:rPr lang="en-US" sz="2800">
                <a:solidFill>
                  <a:schemeClr val="tx1">
                    <a:lumMod val="65000"/>
                    <a:lumOff val="35000"/>
                  </a:schemeClr>
                </a:solidFill>
                <a:latin typeface="Tahoma" charset="0"/>
                <a:ea typeface="+mn-ea"/>
              </a:rPr>
              <a:t>In-situ tests supplemented by laboratory investigations</a:t>
            </a:r>
          </a:p>
          <a:p>
            <a:pPr marL="660400" indent="-660400" fontAlgn="auto">
              <a:spcAft>
                <a:spcPts val="0"/>
              </a:spcAft>
              <a:buClr>
                <a:schemeClr val="accent1">
                  <a:lumMod val="60000"/>
                  <a:lumOff val="40000"/>
                </a:schemeClr>
              </a:buClr>
              <a:defRPr/>
            </a:pPr>
            <a:r>
              <a:rPr lang="en-US" sz="2800">
                <a:solidFill>
                  <a:schemeClr val="tx1">
                    <a:lumMod val="65000"/>
                    <a:lumOff val="35000"/>
                  </a:schemeClr>
                </a:solidFill>
                <a:latin typeface="Calibri" charset="0"/>
                <a:ea typeface="+mn-ea"/>
              </a:rPr>
              <a:t>Assistance may be taken from Geologist, in case of rocky strata, known unstable hill slopes, earthquake prone area and geological fault</a:t>
            </a:r>
          </a:p>
          <a:p>
            <a:pPr marL="660400" indent="-660400" fontAlgn="auto">
              <a:spcAft>
                <a:spcPts val="0"/>
              </a:spcAft>
              <a:buClr>
                <a:schemeClr val="accent1">
                  <a:lumMod val="60000"/>
                  <a:lumOff val="40000"/>
                </a:schemeClr>
              </a:buClr>
              <a:defRPr/>
            </a:pPr>
            <a:endParaRPr lang="en-US">
              <a:solidFill>
                <a:schemeClr val="tx1">
                  <a:lumMod val="65000"/>
                  <a:lumOff val="35000"/>
                </a:schemeClr>
              </a:solidFill>
              <a:latin typeface="Tahoma" charset="0"/>
              <a:ea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0515">
                                            <p:txEl>
                                              <p:pRg st="0" end="0"/>
                                            </p:txEl>
                                          </p:spTgt>
                                        </p:tgtEl>
                                        <p:attrNameLst>
                                          <p:attrName>style.visibility</p:attrName>
                                        </p:attrNameLst>
                                      </p:cBhvr>
                                      <p:to>
                                        <p:strVal val="visible"/>
                                      </p:to>
                                    </p:set>
                                    <p:anim calcmode="lin" valueType="num">
                                      <p:cBhvr additive="base">
                                        <p:cTn id="7" dur="500" fill="hold"/>
                                        <p:tgtEl>
                                          <p:spTgt spid="3205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05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0515">
                                            <p:txEl>
                                              <p:pRg st="1" end="1"/>
                                            </p:txEl>
                                          </p:spTgt>
                                        </p:tgtEl>
                                        <p:attrNameLst>
                                          <p:attrName>style.visibility</p:attrName>
                                        </p:attrNameLst>
                                      </p:cBhvr>
                                      <p:to>
                                        <p:strVal val="visible"/>
                                      </p:to>
                                    </p:set>
                                    <p:anim calcmode="lin" valueType="num">
                                      <p:cBhvr additive="base">
                                        <p:cTn id="13" dur="500" fill="hold"/>
                                        <p:tgtEl>
                                          <p:spTgt spid="3205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205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20515">
                                            <p:txEl>
                                              <p:pRg st="2" end="2"/>
                                            </p:txEl>
                                          </p:spTgt>
                                        </p:tgtEl>
                                        <p:attrNameLst>
                                          <p:attrName>style.visibility</p:attrName>
                                        </p:attrNameLst>
                                      </p:cBhvr>
                                      <p:to>
                                        <p:strVal val="visible"/>
                                      </p:to>
                                    </p:set>
                                    <p:anim calcmode="lin" valueType="num">
                                      <p:cBhvr additive="base">
                                        <p:cTn id="19" dur="500" fill="hold"/>
                                        <p:tgtEl>
                                          <p:spTgt spid="3205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2051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15"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pPr>
              <a:tabLst>
                <a:tab pos="457200" algn="l"/>
              </a:tabLst>
            </a:pPr>
            <a:r>
              <a:rPr lang="en-US" b="1" smtClean="0">
                <a:latin typeface="Calibri" pitchFamily="34" charset="0"/>
              </a:rPr>
              <a:t>Preliminary Survey</a:t>
            </a:r>
            <a:endParaRPr lang="en-AU" b="1" smtClean="0">
              <a:latin typeface="Calibri" pitchFamily="34" charset="0"/>
            </a:endParaRPr>
          </a:p>
        </p:txBody>
      </p:sp>
      <p:sp>
        <p:nvSpPr>
          <p:cNvPr id="40963" name="Content Placeholder 2"/>
          <p:cNvSpPr>
            <a:spLocks noGrp="1"/>
          </p:cNvSpPr>
          <p:nvPr>
            <p:ph idx="1"/>
          </p:nvPr>
        </p:nvSpPr>
        <p:spPr/>
        <p:txBody>
          <a:bodyPr>
            <a:normAutofit/>
          </a:bodyPr>
          <a:lstStyle/>
          <a:p>
            <a:pPr>
              <a:lnSpc>
                <a:spcPct val="90000"/>
              </a:lnSpc>
              <a:spcBef>
                <a:spcPct val="0"/>
              </a:spcBef>
              <a:buFontTx/>
              <a:buChar char="•"/>
              <a:tabLst>
                <a:tab pos="457200" algn="l"/>
              </a:tabLst>
            </a:pPr>
            <a:r>
              <a:rPr lang="en-US" sz="2200" smtClean="0">
                <a:latin typeface="Calibri" pitchFamily="34" charset="0"/>
              </a:rPr>
              <a:t>Primary objective – Obtain sufficient subsurface data to permit selection of the type, location and principal dimensions of all major structure and estimation of earthwork and design of formation. </a:t>
            </a:r>
          </a:p>
          <a:p>
            <a:pPr>
              <a:lnSpc>
                <a:spcPct val="90000"/>
              </a:lnSpc>
              <a:spcBef>
                <a:spcPct val="0"/>
              </a:spcBef>
              <a:buFontTx/>
              <a:buChar char="•"/>
              <a:tabLst>
                <a:tab pos="457200" algn="l"/>
              </a:tabLst>
            </a:pPr>
            <a:r>
              <a:rPr lang="en-US" sz="2200" smtClean="0">
                <a:latin typeface="Calibri" pitchFamily="34" charset="0"/>
              </a:rPr>
              <a:t>Scope – Determination of depths, thickness and composition of each soil stratum, location of rock and ground water and also to obtain appropriate information regarding strength and compressibility characteristics of various soil strata.</a:t>
            </a:r>
          </a:p>
          <a:p>
            <a:pPr>
              <a:lnSpc>
                <a:spcPct val="90000"/>
              </a:lnSpc>
              <a:spcBef>
                <a:spcPct val="0"/>
              </a:spcBef>
              <a:buFontTx/>
              <a:buChar char="•"/>
              <a:tabLst>
                <a:tab pos="457200" algn="l"/>
              </a:tabLst>
            </a:pPr>
            <a:r>
              <a:rPr lang="en-US" sz="2200" smtClean="0">
                <a:latin typeface="Calibri" pitchFamily="34" charset="0"/>
              </a:rPr>
              <a:t>Testing of disturbed soil sample is considered adequate </a:t>
            </a:r>
          </a:p>
          <a:p>
            <a:pPr lvl="1" algn="just">
              <a:lnSpc>
                <a:spcPct val="90000"/>
              </a:lnSpc>
              <a:spcBef>
                <a:spcPct val="0"/>
              </a:spcBef>
              <a:buFontTx/>
              <a:buChar char="•"/>
              <a:tabLst>
                <a:tab pos="457200" algn="l"/>
              </a:tabLst>
            </a:pPr>
            <a:r>
              <a:rPr lang="en-US" sz="1700" smtClean="0">
                <a:latin typeface="Calibri" pitchFamily="34" charset="0"/>
              </a:rPr>
              <a:t>Hand auguring for the embankment</a:t>
            </a:r>
          </a:p>
          <a:p>
            <a:pPr lvl="1" algn="just">
              <a:lnSpc>
                <a:spcPct val="90000"/>
              </a:lnSpc>
              <a:spcBef>
                <a:spcPct val="0"/>
              </a:spcBef>
              <a:buFontTx/>
              <a:buChar char="•"/>
              <a:tabLst>
                <a:tab pos="457200" algn="l"/>
              </a:tabLst>
            </a:pPr>
            <a:r>
              <a:rPr lang="en-US" sz="1700" smtClean="0">
                <a:latin typeface="Calibri" pitchFamily="34" charset="0"/>
              </a:rPr>
              <a:t>Drilling and use of split spoon sampler in soils and core drilling in rocks for bridges and high embankments</a:t>
            </a:r>
          </a:p>
          <a:p>
            <a:pPr lvl="1" algn="just">
              <a:lnSpc>
                <a:spcPct val="90000"/>
              </a:lnSpc>
              <a:spcBef>
                <a:spcPct val="0"/>
              </a:spcBef>
              <a:buFontTx/>
              <a:buChar char="•"/>
              <a:tabLst>
                <a:tab pos="457200" algn="l"/>
              </a:tabLst>
            </a:pPr>
            <a:r>
              <a:rPr lang="en-US" sz="1700" smtClean="0">
                <a:latin typeface="Calibri" pitchFamily="34" charset="0"/>
              </a:rPr>
              <a:t>Sampling interval – 500 m for embankment</a:t>
            </a:r>
          </a:p>
          <a:p>
            <a:pPr lvl="1" algn="just">
              <a:lnSpc>
                <a:spcPct val="90000"/>
              </a:lnSpc>
              <a:spcBef>
                <a:spcPct val="0"/>
              </a:spcBef>
              <a:buFontTx/>
              <a:buChar char="•"/>
              <a:tabLst>
                <a:tab pos="457200" algn="l"/>
              </a:tabLst>
            </a:pPr>
            <a:r>
              <a:rPr lang="en-US" sz="1700" smtClean="0">
                <a:latin typeface="Calibri" pitchFamily="34" charset="0"/>
              </a:rPr>
              <a:t>Seismic refraction, SCPT and DCPT</a:t>
            </a:r>
          </a:p>
          <a:p>
            <a:pPr lvl="1" algn="just">
              <a:lnSpc>
                <a:spcPct val="90000"/>
              </a:lnSpc>
              <a:spcBef>
                <a:spcPct val="0"/>
              </a:spcBef>
              <a:buFontTx/>
              <a:buChar char="•"/>
              <a:tabLst>
                <a:tab pos="457200" algn="l"/>
              </a:tabLst>
            </a:pPr>
            <a:endParaRPr lang="en-US" sz="1700" smtClean="0">
              <a:latin typeface="Calibri" pitchFamily="34" charset="0"/>
            </a:endParaRPr>
          </a:p>
          <a:p>
            <a:pPr>
              <a:lnSpc>
                <a:spcPct val="90000"/>
              </a:lnSpc>
              <a:spcBef>
                <a:spcPct val="0"/>
              </a:spcBef>
              <a:buFontTx/>
              <a:buChar char="•"/>
              <a:tabLst>
                <a:tab pos="457200" algn="l"/>
              </a:tabLst>
            </a:pPr>
            <a:endParaRPr lang="en-US" sz="2200" smtClean="0">
              <a:latin typeface="Calibri" pitchFamily="34" charset="0"/>
            </a:endParaRPr>
          </a:p>
          <a:p>
            <a:pPr>
              <a:lnSpc>
                <a:spcPct val="90000"/>
              </a:lnSpc>
              <a:spcBef>
                <a:spcPct val="0"/>
              </a:spcBef>
              <a:tabLst>
                <a:tab pos="457200" algn="l"/>
              </a:tabLst>
            </a:pPr>
            <a:endParaRPr lang="en-US" sz="2200" smtClean="0">
              <a:latin typeface="Calibri" pitchFamily="34" charset="0"/>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pPr>
              <a:tabLst>
                <a:tab pos="457200" algn="l"/>
              </a:tabLst>
            </a:pPr>
            <a:r>
              <a:rPr lang="en-US" b="1" smtClean="0">
                <a:latin typeface="Calibri" pitchFamily="34" charset="0"/>
              </a:rPr>
              <a:t>Final Location Survey</a:t>
            </a:r>
            <a:endParaRPr lang="en-AU" b="1" smtClean="0">
              <a:latin typeface="Calibri" pitchFamily="34" charset="0"/>
            </a:endParaRPr>
          </a:p>
        </p:txBody>
      </p:sp>
      <p:sp>
        <p:nvSpPr>
          <p:cNvPr id="41987" name="Content Placeholder 2"/>
          <p:cNvSpPr>
            <a:spLocks noGrp="1"/>
          </p:cNvSpPr>
          <p:nvPr>
            <p:ph idx="1"/>
          </p:nvPr>
        </p:nvSpPr>
        <p:spPr/>
        <p:txBody>
          <a:bodyPr>
            <a:normAutofit/>
          </a:bodyPr>
          <a:lstStyle/>
          <a:p>
            <a:pPr>
              <a:spcBef>
                <a:spcPct val="0"/>
              </a:spcBef>
              <a:buFontTx/>
              <a:buChar char="•"/>
              <a:tabLst>
                <a:tab pos="457200" algn="l"/>
              </a:tabLst>
            </a:pPr>
            <a:r>
              <a:rPr lang="en-US" sz="1900" smtClean="0">
                <a:latin typeface="Calibri" pitchFamily="34" charset="0"/>
              </a:rPr>
              <a:t>Detailed investigations – locations of important structures viz. high bank, deep cuttings, major bridges etc. are to be located and avoided where weak sub-soil, swampy ground, marshy land exist</a:t>
            </a:r>
          </a:p>
          <a:p>
            <a:pPr>
              <a:spcBef>
                <a:spcPct val="0"/>
              </a:spcBef>
              <a:buFontTx/>
              <a:buChar char="•"/>
              <a:tabLst>
                <a:tab pos="457200" algn="l"/>
              </a:tabLst>
            </a:pPr>
            <a:r>
              <a:rPr lang="en-US" sz="1900" smtClean="0">
                <a:latin typeface="Calibri" pitchFamily="34" charset="0"/>
              </a:rPr>
              <a:t>Undisturbed soil samples with the help of deep auger sampler or thin- tube samplers are collected for conducting detailed tests viz. shear strength tests &amp; consolidation test to design safe and economical structure and predict settlements</a:t>
            </a:r>
          </a:p>
          <a:p>
            <a:pPr>
              <a:spcBef>
                <a:spcPct val="0"/>
              </a:spcBef>
              <a:buFontTx/>
              <a:buChar char="•"/>
              <a:tabLst>
                <a:tab pos="457200" algn="l"/>
              </a:tabLst>
            </a:pPr>
            <a:r>
              <a:rPr lang="en-US" sz="1900" smtClean="0">
                <a:latin typeface="Calibri" pitchFamily="34" charset="0"/>
              </a:rPr>
              <a:t>Assistance may be taken from Geologist, in case of rocky strata, known unstable hill slopes, earthquake prone area and geological fault</a:t>
            </a:r>
          </a:p>
          <a:p>
            <a:pPr>
              <a:spcBef>
                <a:spcPct val="0"/>
              </a:spcBef>
              <a:buFontTx/>
              <a:buChar char="•"/>
              <a:tabLst>
                <a:tab pos="457200" algn="l"/>
              </a:tabLst>
            </a:pPr>
            <a:r>
              <a:rPr lang="en-US" sz="1900" smtClean="0">
                <a:latin typeface="Calibri" pitchFamily="34" charset="0"/>
              </a:rPr>
              <a:t>Sampling interval 200 to 300 m in uniform soil area and closer intervals in difficult areas</a:t>
            </a:r>
          </a:p>
          <a:p>
            <a:pPr>
              <a:spcBef>
                <a:spcPct val="0"/>
              </a:spcBef>
              <a:buFontTx/>
              <a:buChar char="•"/>
              <a:tabLst>
                <a:tab pos="457200" algn="l"/>
              </a:tabLst>
            </a:pPr>
            <a:r>
              <a:rPr lang="en-US" sz="1900" smtClean="0">
                <a:latin typeface="Calibri" pitchFamily="34" charset="0"/>
              </a:rPr>
              <a:t>Sampling at every 1.5 m and change of strata</a:t>
            </a:r>
          </a:p>
          <a:p>
            <a:pPr>
              <a:spcBef>
                <a:spcPct val="0"/>
              </a:spcBef>
              <a:buFontTx/>
              <a:buChar char="•"/>
              <a:tabLst>
                <a:tab pos="457200" algn="l"/>
              </a:tabLst>
            </a:pPr>
            <a:r>
              <a:rPr lang="en-US" sz="1900" smtClean="0">
                <a:latin typeface="Calibri" pitchFamily="34" charset="0"/>
              </a:rPr>
              <a:t>Field vane shear tests where sampling is difficult</a:t>
            </a:r>
          </a:p>
          <a:p>
            <a:pPr>
              <a:spcBef>
                <a:spcPct val="0"/>
              </a:spcBef>
              <a:buFontTx/>
              <a:buChar char="•"/>
              <a:tabLst>
                <a:tab pos="457200" algn="l"/>
              </a:tabLst>
            </a:pPr>
            <a:r>
              <a:rPr lang="en-US" sz="1900" smtClean="0">
                <a:latin typeface="Calibri" pitchFamily="34" charset="0"/>
              </a:rPr>
              <a:t>Detailed investigation of Source of soil and blanket material</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7" name="Title 1"/>
          <p:cNvSpPr>
            <a:spLocks noGrp="1"/>
          </p:cNvSpPr>
          <p:nvPr>
            <p:ph type="title"/>
          </p:nvPr>
        </p:nvSpPr>
        <p:spPr/>
        <p:txBody>
          <a:bodyPr/>
          <a:lstStyle/>
          <a:p>
            <a:pPr>
              <a:tabLst>
                <a:tab pos="457200" algn="l"/>
                <a:tab pos="5029200" algn="ctr"/>
              </a:tabLst>
            </a:pPr>
            <a:r>
              <a:rPr lang="en-US" b="1" smtClean="0">
                <a:latin typeface="Calibri" pitchFamily="34" charset="0"/>
              </a:rPr>
              <a:t>Unsuitable Soils for Construction</a:t>
            </a:r>
          </a:p>
        </p:txBody>
      </p:sp>
      <p:sp>
        <p:nvSpPr>
          <p:cNvPr id="43011" name="Content Placeholder 2"/>
          <p:cNvSpPr>
            <a:spLocks noGrp="1"/>
          </p:cNvSpPr>
          <p:nvPr>
            <p:ph idx="1"/>
          </p:nvPr>
        </p:nvSpPr>
        <p:spPr/>
        <p:txBody>
          <a:bodyPr>
            <a:normAutofit/>
          </a:bodyPr>
          <a:lstStyle/>
          <a:p>
            <a:pPr>
              <a:lnSpc>
                <a:spcPct val="90000"/>
              </a:lnSpc>
              <a:spcBef>
                <a:spcPct val="0"/>
              </a:spcBef>
              <a:buFont typeface="Arial" pitchFamily="34" charset="0"/>
              <a:buNone/>
              <a:tabLst>
                <a:tab pos="457200" algn="l"/>
                <a:tab pos="5029200" algn="ctr"/>
              </a:tabLst>
            </a:pPr>
            <a:r>
              <a:rPr lang="en-US" sz="2200" smtClean="0">
                <a:latin typeface="Calibri" pitchFamily="34" charset="0"/>
              </a:rPr>
              <a:t>Soils to be normally avoided are : </a:t>
            </a:r>
          </a:p>
          <a:p>
            <a:pPr>
              <a:lnSpc>
                <a:spcPct val="90000"/>
              </a:lnSpc>
              <a:spcBef>
                <a:spcPct val="0"/>
              </a:spcBef>
              <a:buFontTx/>
              <a:buChar char="•"/>
              <a:tabLst>
                <a:tab pos="457200" algn="l"/>
                <a:tab pos="5029200" algn="ctr"/>
              </a:tabLst>
            </a:pPr>
            <a:r>
              <a:rPr lang="en-US" sz="2200" smtClean="0">
                <a:latin typeface="Calibri" pitchFamily="34" charset="0"/>
              </a:rPr>
              <a:t>Organic clays</a:t>
            </a:r>
          </a:p>
          <a:p>
            <a:pPr>
              <a:lnSpc>
                <a:spcPct val="90000"/>
              </a:lnSpc>
              <a:spcBef>
                <a:spcPct val="0"/>
              </a:spcBef>
              <a:buFontTx/>
              <a:buChar char="•"/>
              <a:tabLst>
                <a:tab pos="457200" algn="l"/>
                <a:tab pos="5029200" algn="ctr"/>
              </a:tabLst>
            </a:pPr>
            <a:r>
              <a:rPr lang="en-US" sz="2200" smtClean="0">
                <a:latin typeface="Calibri" pitchFamily="34" charset="0"/>
              </a:rPr>
              <a:t> organic silts</a:t>
            </a:r>
          </a:p>
          <a:p>
            <a:pPr>
              <a:lnSpc>
                <a:spcPct val="90000"/>
              </a:lnSpc>
              <a:spcBef>
                <a:spcPct val="0"/>
              </a:spcBef>
              <a:buFontTx/>
              <a:buChar char="•"/>
              <a:tabLst>
                <a:tab pos="457200" algn="l"/>
                <a:tab pos="5029200" algn="ctr"/>
              </a:tabLst>
            </a:pPr>
            <a:r>
              <a:rPr lang="en-US" sz="2200" smtClean="0">
                <a:latin typeface="Calibri" pitchFamily="34" charset="0"/>
              </a:rPr>
              <a:t> peat, chalks</a:t>
            </a:r>
          </a:p>
          <a:p>
            <a:pPr>
              <a:lnSpc>
                <a:spcPct val="90000"/>
              </a:lnSpc>
              <a:spcBef>
                <a:spcPct val="0"/>
              </a:spcBef>
              <a:buFontTx/>
              <a:buChar char="•"/>
              <a:tabLst>
                <a:tab pos="457200" algn="l"/>
                <a:tab pos="5029200" algn="ctr"/>
              </a:tabLst>
            </a:pPr>
            <a:r>
              <a:rPr lang="en-US" sz="2200" smtClean="0">
                <a:latin typeface="Calibri" pitchFamily="34" charset="0"/>
              </a:rPr>
              <a:t> dispersive soils</a:t>
            </a:r>
          </a:p>
          <a:p>
            <a:pPr>
              <a:lnSpc>
                <a:spcPct val="90000"/>
              </a:lnSpc>
              <a:spcBef>
                <a:spcPct val="0"/>
              </a:spcBef>
              <a:buFontTx/>
              <a:buChar char="•"/>
              <a:tabLst>
                <a:tab pos="457200" algn="l"/>
                <a:tab pos="5029200" algn="ctr"/>
              </a:tabLst>
            </a:pPr>
            <a:r>
              <a:rPr lang="en-US" sz="2200" smtClean="0">
                <a:latin typeface="Calibri" pitchFamily="34" charset="0"/>
              </a:rPr>
              <a:t>poorly graded gravel and sand with uniformity coefficient &lt; 2</a:t>
            </a:r>
          </a:p>
          <a:p>
            <a:pPr>
              <a:lnSpc>
                <a:spcPct val="90000"/>
              </a:lnSpc>
              <a:spcBef>
                <a:spcPct val="0"/>
              </a:spcBef>
              <a:buFontTx/>
              <a:buChar char="•"/>
              <a:tabLst>
                <a:tab pos="457200" algn="l"/>
                <a:tab pos="5029200" algn="ctr"/>
              </a:tabLst>
            </a:pPr>
            <a:r>
              <a:rPr lang="en-US" sz="2200" smtClean="0">
                <a:latin typeface="Calibri" pitchFamily="34" charset="0"/>
              </a:rPr>
              <a:t>Clays and silts of high plasticity (CH &amp; MH) in top 3m of embankment.</a:t>
            </a:r>
          </a:p>
          <a:p>
            <a:pPr>
              <a:lnSpc>
                <a:spcPct val="90000"/>
              </a:lnSpc>
              <a:spcBef>
                <a:spcPct val="0"/>
              </a:spcBef>
              <a:buFontTx/>
              <a:buChar char="•"/>
              <a:tabLst>
                <a:tab pos="457200" algn="l"/>
                <a:tab pos="5029200" algn="ctr"/>
              </a:tabLst>
            </a:pPr>
            <a:r>
              <a:rPr lang="en-US" sz="2200" smtClean="0">
                <a:latin typeface="Calibri" pitchFamily="34" charset="0"/>
              </a:rPr>
              <a:t>For Construction of New Formation over Soft Compressible Sub-soil, methods such as stage construction, pre- loading,   installation of vertical sand drains, installation of prefabricated vertical PVC drains may be planned for strengthening of   weak sub soil by expediting consolidation</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lstStyle/>
          <a:p>
            <a:pPr>
              <a:tabLst>
                <a:tab pos="485775" algn="l"/>
              </a:tabLst>
            </a:pPr>
            <a:r>
              <a:rPr lang="en-AU" b="1" smtClean="0">
                <a:latin typeface="Calibri" pitchFamily="34" charset="0"/>
              </a:rPr>
              <a:t>Doubling/conversion work</a:t>
            </a:r>
            <a:endParaRPr lang="en-US" smtClean="0">
              <a:latin typeface="Calibri" pitchFamily="34" charset="0"/>
            </a:endParaRPr>
          </a:p>
        </p:txBody>
      </p:sp>
      <p:sp>
        <p:nvSpPr>
          <p:cNvPr id="44035" name="Content Placeholder 2"/>
          <p:cNvSpPr>
            <a:spLocks noGrp="1"/>
          </p:cNvSpPr>
          <p:nvPr>
            <p:ph idx="1"/>
          </p:nvPr>
        </p:nvSpPr>
        <p:spPr/>
        <p:txBody>
          <a:bodyPr rtlCol="0">
            <a:normAutofit lnSpcReduction="10000"/>
          </a:bodyPr>
          <a:lstStyle/>
          <a:p>
            <a:pPr fontAlgn="auto">
              <a:spcBef>
                <a:spcPct val="0"/>
              </a:spcBef>
              <a:spcAft>
                <a:spcPts val="0"/>
              </a:spcAft>
              <a:buClr>
                <a:schemeClr val="accent1">
                  <a:lumMod val="60000"/>
                  <a:lumOff val="40000"/>
                </a:schemeClr>
              </a:buClr>
              <a:buFontTx/>
              <a:buChar char="•"/>
              <a:tabLst>
                <a:tab pos="485775" algn="l"/>
              </a:tabLst>
              <a:defRPr/>
            </a:pPr>
            <a:r>
              <a:rPr lang="en-AU">
                <a:solidFill>
                  <a:schemeClr val="tx1">
                    <a:lumMod val="65000"/>
                    <a:lumOff val="35000"/>
                  </a:schemeClr>
                </a:solidFill>
                <a:latin typeface="Calibri" charset="0"/>
                <a:ea typeface="+mn-ea"/>
              </a:rPr>
              <a:t>In  addition to sampling in regular intervals , detailed soil investigation should be done at location known to be troublesome in the existing track</a:t>
            </a:r>
          </a:p>
          <a:p>
            <a:pPr fontAlgn="auto">
              <a:spcBef>
                <a:spcPct val="0"/>
              </a:spcBef>
              <a:spcAft>
                <a:spcPts val="0"/>
              </a:spcAft>
              <a:buClr>
                <a:schemeClr val="accent1">
                  <a:lumMod val="60000"/>
                  <a:lumOff val="40000"/>
                </a:schemeClr>
              </a:buClr>
              <a:buFontTx/>
              <a:buChar char="•"/>
              <a:tabLst>
                <a:tab pos="485775" algn="l"/>
              </a:tabLst>
              <a:defRPr/>
            </a:pPr>
            <a:r>
              <a:rPr lang="en-AU">
                <a:solidFill>
                  <a:schemeClr val="tx1">
                    <a:lumMod val="65000"/>
                    <a:lumOff val="35000"/>
                  </a:schemeClr>
                </a:solidFill>
                <a:latin typeface="Calibri" charset="0"/>
                <a:ea typeface="+mn-ea"/>
              </a:rPr>
              <a:t>Site details as bulging of slopes, heaving of soil in between sleepers, heaving of cess</a:t>
            </a:r>
            <a:endParaRPr lang="en-US">
              <a:solidFill>
                <a:schemeClr val="tx1">
                  <a:lumMod val="65000"/>
                  <a:lumOff val="35000"/>
                </a:schemeClr>
              </a:solidFill>
              <a:latin typeface="Calibri" charset="0"/>
              <a:ea typeface="+mn-ea"/>
            </a:endParaRPr>
          </a:p>
          <a:p>
            <a:pPr fontAlgn="auto">
              <a:spcBef>
                <a:spcPct val="0"/>
              </a:spcBef>
              <a:spcAft>
                <a:spcPts val="0"/>
              </a:spcAft>
              <a:buClr>
                <a:schemeClr val="accent1">
                  <a:lumMod val="60000"/>
                  <a:lumOff val="40000"/>
                </a:schemeClr>
              </a:buClr>
              <a:buFontTx/>
              <a:buChar char="•"/>
              <a:tabLst>
                <a:tab pos="485775" algn="l"/>
              </a:tabLst>
              <a:defRPr/>
            </a:pPr>
            <a:r>
              <a:rPr lang="en-AU">
                <a:solidFill>
                  <a:schemeClr val="tx1">
                    <a:lumMod val="65000"/>
                    <a:lumOff val="35000"/>
                  </a:schemeClr>
                </a:solidFill>
                <a:latin typeface="Calibri" charset="0"/>
                <a:ea typeface="+mn-ea"/>
              </a:rPr>
              <a:t>Presence of shrinkage cracks, mud pumping, drainage and other relevant information should be collected.</a:t>
            </a:r>
            <a:endParaRPr lang="en-US">
              <a:solidFill>
                <a:schemeClr val="tx1">
                  <a:lumMod val="65000"/>
                  <a:lumOff val="35000"/>
                </a:schemeClr>
              </a:solidFill>
              <a:latin typeface="Calibri" charset="0"/>
              <a:ea typeface="+mn-ea"/>
            </a:endParaRPr>
          </a:p>
          <a:p>
            <a:pPr fontAlgn="auto">
              <a:spcBef>
                <a:spcPct val="0"/>
              </a:spcBef>
              <a:spcAft>
                <a:spcPts val="0"/>
              </a:spcAft>
              <a:buClr>
                <a:schemeClr val="accent1">
                  <a:lumMod val="60000"/>
                  <a:lumOff val="40000"/>
                </a:schemeClr>
              </a:buClr>
              <a:buFontTx/>
              <a:buChar char="•"/>
              <a:tabLst>
                <a:tab pos="485775" algn="l"/>
              </a:tabLst>
              <a:defRPr/>
            </a:pPr>
            <a:r>
              <a:rPr lang="en-AU">
                <a:solidFill>
                  <a:schemeClr val="tx1">
                    <a:lumMod val="65000"/>
                    <a:lumOff val="35000"/>
                  </a:schemeClr>
                </a:solidFill>
                <a:latin typeface="Calibri" charset="0"/>
                <a:ea typeface="+mn-ea"/>
              </a:rPr>
              <a:t>History of trouble as SR, length of troublesome section, settlement and other details of formation trouble experienced.</a:t>
            </a:r>
            <a:endParaRPr lang="en-US">
              <a:solidFill>
                <a:schemeClr val="tx1">
                  <a:lumMod val="65000"/>
                  <a:lumOff val="35000"/>
                </a:schemeClr>
              </a:solidFill>
              <a:latin typeface="Calibri" charset="0"/>
              <a:ea typeface="+mn-ea"/>
            </a:endParaRPr>
          </a:p>
          <a:p>
            <a:pPr fontAlgn="auto">
              <a:spcBef>
                <a:spcPct val="0"/>
              </a:spcBef>
              <a:spcAft>
                <a:spcPts val="0"/>
              </a:spcAft>
              <a:buClr>
                <a:schemeClr val="accent1">
                  <a:lumMod val="60000"/>
                  <a:lumOff val="40000"/>
                </a:schemeClr>
              </a:buClr>
              <a:buFontTx/>
              <a:buChar char="•"/>
              <a:tabLst>
                <a:tab pos="485775" algn="l"/>
              </a:tabLst>
              <a:defRPr/>
            </a:pPr>
            <a:r>
              <a:rPr lang="en-AU">
                <a:solidFill>
                  <a:schemeClr val="tx1">
                    <a:lumMod val="65000"/>
                    <a:lumOff val="35000"/>
                  </a:schemeClr>
                </a:solidFill>
                <a:latin typeface="Calibri" charset="0"/>
                <a:ea typeface="+mn-ea"/>
              </a:rPr>
              <a:t>Data of track maintenance for last three years for track maintenance/attention</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noChangeArrowheads="1"/>
          </p:cNvSpPr>
          <p:nvPr>
            <p:ph type="title"/>
          </p:nvPr>
        </p:nvSpPr>
        <p:spPr/>
        <p:txBody>
          <a:bodyPr/>
          <a:lstStyle/>
          <a:p>
            <a:r>
              <a:rPr lang="en-US" smtClean="0">
                <a:latin typeface="Calibri" pitchFamily="34" charset="0"/>
              </a:rPr>
              <a:t>How do we tackle the problem?</a:t>
            </a:r>
          </a:p>
        </p:txBody>
      </p:sp>
      <p:sp>
        <p:nvSpPr>
          <p:cNvPr id="5122" name="Rectangle 3"/>
          <p:cNvSpPr>
            <a:spLocks noGrp="1" noChangeArrowheads="1"/>
          </p:cNvSpPr>
          <p:nvPr>
            <p:ph idx="1"/>
          </p:nvPr>
        </p:nvSpPr>
        <p:spPr/>
        <p:txBody>
          <a:bodyPr/>
          <a:lstStyle/>
          <a:p>
            <a:pPr>
              <a:lnSpc>
                <a:spcPct val="90000"/>
              </a:lnSpc>
            </a:pPr>
            <a:r>
              <a:rPr lang="en-US" sz="2800" smtClean="0">
                <a:latin typeface="Calibri" pitchFamily="34" charset="0"/>
              </a:rPr>
              <a:t>Assessment of uncertainties &amp; applying appropriate conservation ( High FOS)</a:t>
            </a:r>
          </a:p>
          <a:p>
            <a:pPr>
              <a:lnSpc>
                <a:spcPct val="90000"/>
              </a:lnSpc>
            </a:pPr>
            <a:r>
              <a:rPr lang="en-US" sz="2800" smtClean="0">
                <a:latin typeface="Calibri" pitchFamily="34" charset="0"/>
              </a:rPr>
              <a:t>Study of local geology for interpretation of available sub-surface information</a:t>
            </a:r>
          </a:p>
          <a:p>
            <a:pPr>
              <a:lnSpc>
                <a:spcPct val="90000"/>
              </a:lnSpc>
            </a:pPr>
            <a:r>
              <a:rPr lang="en-US" sz="2800" smtClean="0">
                <a:latin typeface="Calibri" pitchFamily="34" charset="0"/>
              </a:rPr>
              <a:t>Close observation &amp; intense monitoring during construction stages and modify the designs, if necessary, based on the changes encountered</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lstStyle/>
          <a:p>
            <a:pPr>
              <a:tabLst>
                <a:tab pos="485775" algn="l"/>
              </a:tabLst>
            </a:pPr>
            <a:r>
              <a:rPr lang="en-AU" b="1" smtClean="0">
                <a:latin typeface="Calibri" pitchFamily="34" charset="0"/>
              </a:rPr>
              <a:t>Doubling/conversion work</a:t>
            </a:r>
            <a:endParaRPr lang="en-US" smtClean="0">
              <a:latin typeface="Calibri" pitchFamily="34" charset="0"/>
            </a:endParaRPr>
          </a:p>
        </p:txBody>
      </p:sp>
      <p:sp>
        <p:nvSpPr>
          <p:cNvPr id="45059" name="Content Placeholder 2"/>
          <p:cNvSpPr>
            <a:spLocks noGrp="1"/>
          </p:cNvSpPr>
          <p:nvPr>
            <p:ph idx="1"/>
          </p:nvPr>
        </p:nvSpPr>
        <p:spPr/>
        <p:txBody>
          <a:bodyPr rtlCol="0">
            <a:normAutofit lnSpcReduction="10000"/>
          </a:bodyPr>
          <a:lstStyle/>
          <a:p>
            <a:pPr fontAlgn="auto">
              <a:spcBef>
                <a:spcPct val="0"/>
              </a:spcBef>
              <a:spcAft>
                <a:spcPts val="0"/>
              </a:spcAft>
              <a:buClr>
                <a:schemeClr val="accent1">
                  <a:lumMod val="60000"/>
                  <a:lumOff val="40000"/>
                </a:schemeClr>
              </a:buClr>
              <a:buFontTx/>
              <a:buChar char="•"/>
              <a:defRPr/>
            </a:pPr>
            <a:r>
              <a:rPr lang="en-AU">
                <a:solidFill>
                  <a:schemeClr val="tx1">
                    <a:lumMod val="65000"/>
                    <a:lumOff val="35000"/>
                  </a:schemeClr>
                </a:solidFill>
                <a:latin typeface="Calibri" charset="0"/>
                <a:ea typeface="+mn-ea"/>
              </a:rPr>
              <a:t>Record condition of ballast, ballast penetration profile at regular intervals or at every telegraph/electric post depending upon seriousness of problem.</a:t>
            </a:r>
            <a:endParaRPr lang="en-US">
              <a:solidFill>
                <a:schemeClr val="tx1">
                  <a:lumMod val="65000"/>
                  <a:lumOff val="35000"/>
                </a:schemeClr>
              </a:solidFill>
              <a:latin typeface="Calibri" charset="0"/>
              <a:ea typeface="+mn-ea"/>
            </a:endParaRPr>
          </a:p>
          <a:p>
            <a:pPr fontAlgn="auto">
              <a:spcBef>
                <a:spcPct val="0"/>
              </a:spcBef>
              <a:spcAft>
                <a:spcPts val="0"/>
              </a:spcAft>
              <a:buClr>
                <a:schemeClr val="accent1">
                  <a:lumMod val="60000"/>
                  <a:lumOff val="40000"/>
                </a:schemeClr>
              </a:buClr>
              <a:buFontTx/>
              <a:buChar char="•"/>
              <a:defRPr/>
            </a:pPr>
            <a:endParaRPr lang="en-AU" b="1" u="sng">
              <a:solidFill>
                <a:schemeClr val="tx1">
                  <a:lumMod val="65000"/>
                  <a:lumOff val="35000"/>
                </a:schemeClr>
              </a:solidFill>
              <a:latin typeface="Calibri" charset="0"/>
              <a:ea typeface="+mn-ea"/>
            </a:endParaRPr>
          </a:p>
          <a:p>
            <a:pPr fontAlgn="auto">
              <a:spcBef>
                <a:spcPct val="0"/>
              </a:spcBef>
              <a:spcAft>
                <a:spcPts val="0"/>
              </a:spcAft>
              <a:buClr>
                <a:schemeClr val="accent1">
                  <a:lumMod val="60000"/>
                  <a:lumOff val="40000"/>
                </a:schemeClr>
              </a:buClr>
              <a:buFont typeface="Arial" charset="0"/>
              <a:buNone/>
              <a:defRPr/>
            </a:pPr>
            <a:r>
              <a:rPr lang="en-AU" b="1" u="sng">
                <a:solidFill>
                  <a:schemeClr val="tx1">
                    <a:lumMod val="65000"/>
                    <a:lumOff val="35000"/>
                  </a:schemeClr>
                </a:solidFill>
                <a:latin typeface="Calibri" charset="0"/>
                <a:ea typeface="+mn-ea"/>
              </a:rPr>
              <a:t>Collection of soil samples</a:t>
            </a:r>
            <a:endParaRPr lang="en-US" b="1" u="sng">
              <a:solidFill>
                <a:schemeClr val="tx1">
                  <a:lumMod val="65000"/>
                  <a:lumOff val="35000"/>
                </a:schemeClr>
              </a:solidFill>
              <a:latin typeface="Calibri" charset="0"/>
              <a:ea typeface="+mn-ea"/>
            </a:endParaRPr>
          </a:p>
          <a:p>
            <a:pPr fontAlgn="auto">
              <a:spcBef>
                <a:spcPct val="0"/>
              </a:spcBef>
              <a:spcAft>
                <a:spcPts val="0"/>
              </a:spcAft>
              <a:buClr>
                <a:schemeClr val="accent1">
                  <a:lumMod val="60000"/>
                  <a:lumOff val="40000"/>
                </a:schemeClr>
              </a:buClr>
              <a:buFontTx/>
              <a:buChar char="•"/>
              <a:defRPr/>
            </a:pPr>
            <a:r>
              <a:rPr lang="en-AU">
                <a:solidFill>
                  <a:schemeClr val="tx1">
                    <a:lumMod val="65000"/>
                    <a:lumOff val="35000"/>
                  </a:schemeClr>
                </a:solidFill>
                <a:latin typeface="Calibri" charset="0"/>
                <a:ea typeface="+mn-ea"/>
              </a:rPr>
              <a:t>For formation trouble soil sampling below ballast penetration.</a:t>
            </a:r>
            <a:endParaRPr lang="en-US">
              <a:solidFill>
                <a:schemeClr val="tx1">
                  <a:lumMod val="65000"/>
                  <a:lumOff val="35000"/>
                </a:schemeClr>
              </a:solidFill>
              <a:latin typeface="Calibri" charset="0"/>
              <a:ea typeface="+mn-ea"/>
            </a:endParaRPr>
          </a:p>
          <a:p>
            <a:pPr fontAlgn="auto">
              <a:spcBef>
                <a:spcPct val="0"/>
              </a:spcBef>
              <a:spcAft>
                <a:spcPts val="0"/>
              </a:spcAft>
              <a:buClr>
                <a:schemeClr val="accent1">
                  <a:lumMod val="60000"/>
                  <a:lumOff val="40000"/>
                </a:schemeClr>
              </a:buClr>
              <a:buFontTx/>
              <a:buChar char="•"/>
              <a:defRPr/>
            </a:pPr>
            <a:r>
              <a:rPr lang="en-AU">
                <a:solidFill>
                  <a:schemeClr val="tx1">
                    <a:lumMod val="65000"/>
                    <a:lumOff val="35000"/>
                  </a:schemeClr>
                </a:solidFill>
                <a:latin typeface="Calibri" charset="0"/>
                <a:ea typeface="+mn-ea"/>
              </a:rPr>
              <a:t>For bank failure soil sampling should be done along the probable slip  circle</a:t>
            </a:r>
            <a:endParaRPr lang="en-US">
              <a:solidFill>
                <a:schemeClr val="tx1">
                  <a:lumMod val="65000"/>
                  <a:lumOff val="35000"/>
                </a:schemeClr>
              </a:solidFill>
              <a:latin typeface="Calibri" charset="0"/>
              <a:ea typeface="+mn-ea"/>
            </a:endParaRPr>
          </a:p>
          <a:p>
            <a:pPr fontAlgn="auto">
              <a:spcBef>
                <a:spcPct val="0"/>
              </a:spcBef>
              <a:spcAft>
                <a:spcPts val="0"/>
              </a:spcAft>
              <a:buClr>
                <a:schemeClr val="accent1">
                  <a:lumMod val="60000"/>
                  <a:lumOff val="40000"/>
                </a:schemeClr>
              </a:buClr>
              <a:buFontTx/>
              <a:buChar char="•"/>
              <a:defRPr/>
            </a:pPr>
            <a:r>
              <a:rPr lang="en-AU">
                <a:solidFill>
                  <a:schemeClr val="tx1">
                    <a:lumMod val="65000"/>
                    <a:lumOff val="35000"/>
                  </a:schemeClr>
                </a:solidFill>
                <a:latin typeface="Calibri" charset="0"/>
                <a:ea typeface="+mn-ea"/>
              </a:rPr>
              <a:t>For slips, samples should be taken from slip portion and from adjacent side where slips not occurred.</a:t>
            </a:r>
            <a:endParaRPr lang="en-US">
              <a:solidFill>
                <a:schemeClr val="tx1">
                  <a:lumMod val="65000"/>
                  <a:lumOff val="35000"/>
                </a:schemeClr>
              </a:solidFill>
              <a:latin typeface="Calibri" charset="0"/>
              <a:ea typeface="+mn-ea"/>
            </a:endParaRPr>
          </a:p>
          <a:p>
            <a:pPr fontAlgn="auto">
              <a:spcBef>
                <a:spcPct val="0"/>
              </a:spcBef>
              <a:spcAft>
                <a:spcPts val="0"/>
              </a:spcAft>
              <a:buClr>
                <a:schemeClr val="accent1">
                  <a:lumMod val="60000"/>
                  <a:lumOff val="40000"/>
                </a:schemeClr>
              </a:buClr>
              <a:buFontTx/>
              <a:buChar char="•"/>
              <a:defRPr/>
            </a:pPr>
            <a:r>
              <a:rPr lang="en-AU">
                <a:solidFill>
                  <a:schemeClr val="tx1">
                    <a:lumMod val="65000"/>
                    <a:lumOff val="35000"/>
                  </a:schemeClr>
                </a:solidFill>
                <a:latin typeface="Calibri" charset="0"/>
                <a:ea typeface="+mn-ea"/>
              </a:rPr>
              <a:t>Cross section should be taken by levelling equipment.</a:t>
            </a:r>
            <a:endParaRPr lang="en-US">
              <a:solidFill>
                <a:schemeClr val="tx1">
                  <a:lumMod val="65000"/>
                  <a:lumOff val="35000"/>
                </a:schemeClr>
              </a:solidFill>
              <a:latin typeface="Calibri" charset="0"/>
              <a:ea typeface="+mn-ea"/>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685800" y="1651000"/>
          <a:ext cx="8000999" cy="4912360"/>
        </p:xfrm>
        <a:graphic>
          <a:graphicData uri="http://schemas.openxmlformats.org/drawingml/2006/table">
            <a:tbl>
              <a:tblPr firstRow="1" bandRow="1">
                <a:tableStyleId>{5C22544A-7EE6-4342-B048-85BDC9FD1C3A}</a:tableStyleId>
              </a:tblPr>
              <a:tblGrid>
                <a:gridCol w="1600200"/>
                <a:gridCol w="1905000"/>
                <a:gridCol w="2057400"/>
                <a:gridCol w="2438399"/>
              </a:tblGrid>
              <a:tr h="518160">
                <a:tc rowSpan="2">
                  <a:txBody>
                    <a:bodyPr/>
                    <a:lstStyle/>
                    <a:p>
                      <a:r>
                        <a:rPr lang="en-US" sz="2400" b="1" i="1" kern="1200" baseline="0" dirty="0" smtClean="0">
                          <a:solidFill>
                            <a:schemeClr val="lt1"/>
                          </a:solidFill>
                          <a:latin typeface="+mn-lt"/>
                          <a:ea typeface="+mn-ea"/>
                          <a:cs typeface="+mn-cs"/>
                        </a:rPr>
                        <a:t>Project phase</a:t>
                      </a:r>
                      <a:endParaRPr lang="en-US" sz="2400" dirty="0"/>
                    </a:p>
                  </a:txBody>
                  <a:tcPr>
                    <a:lnL w="28575" cap="flat" cmpd="sng" algn="ctr">
                      <a:solidFill>
                        <a:schemeClr val="accent1">
                          <a:lumMod val="50000"/>
                        </a:schemeClr>
                      </a:solidFill>
                      <a:prstDash val="solid"/>
                      <a:round/>
                      <a:headEnd type="none" w="med" len="med"/>
                      <a:tailEnd type="none" w="med" len="med"/>
                    </a:lnL>
                    <a:lnR w="28575" cap="flat" cmpd="sng" algn="ctr">
                      <a:solidFill>
                        <a:schemeClr val="accent1">
                          <a:lumMod val="50000"/>
                        </a:schemeClr>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tcPr>
                </a:tc>
                <a:tc gridSpan="3">
                  <a:txBody>
                    <a:bodyPr/>
                    <a:lstStyle/>
                    <a:p>
                      <a:pPr algn="ctr"/>
                      <a:r>
                        <a:rPr lang="en-US" sz="2800" b="1" i="1" kern="1200" baseline="0" dirty="0" smtClean="0">
                          <a:solidFill>
                            <a:schemeClr val="lt1"/>
                          </a:solidFill>
                          <a:latin typeface="+mn-lt"/>
                          <a:ea typeface="+mn-ea"/>
                          <a:cs typeface="+mn-cs"/>
                        </a:rPr>
                        <a:t>Geotechnical study for types of projects</a:t>
                      </a:r>
                      <a:endParaRPr lang="en-US" sz="2800" b="1" dirty="0"/>
                    </a:p>
                  </a:txBody>
                  <a:tcPr>
                    <a:lnL w="28575" cap="flat" cmpd="sng" algn="ctr">
                      <a:solidFill>
                        <a:schemeClr val="accent1">
                          <a:lumMod val="50000"/>
                        </a:schemeClr>
                      </a:solidFill>
                      <a:prstDash val="solid"/>
                      <a:round/>
                      <a:headEnd type="none" w="med" len="med"/>
                      <a:tailEnd type="none" w="med" len="med"/>
                    </a:lnL>
                    <a:lnR w="28575" cap="flat" cmpd="sng" algn="ctr">
                      <a:solidFill>
                        <a:schemeClr val="accent1">
                          <a:lumMod val="50000"/>
                        </a:schemeClr>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tcPr>
                </a:tc>
                <a:tc hMerge="1">
                  <a:txBody>
                    <a:bodyPr/>
                    <a:lstStyle/>
                    <a:p>
                      <a:endParaRPr lang="en-US" dirty="0"/>
                    </a:p>
                  </a:txBody>
                  <a:tcPr>
                    <a:lnB w="12700" cap="flat" cmpd="sng" algn="ctr">
                      <a:solidFill>
                        <a:schemeClr val="bg1"/>
                      </a:solidFill>
                      <a:prstDash val="solid"/>
                      <a:round/>
                      <a:headEnd type="none" w="med" len="med"/>
                      <a:tailEnd type="none" w="med" len="med"/>
                    </a:lnB>
                  </a:tcPr>
                </a:tc>
                <a:tc hMerge="1">
                  <a:txBody>
                    <a:bodyPr/>
                    <a:lstStyle/>
                    <a:p>
                      <a:endParaRPr lang="en-US" dirty="0"/>
                    </a:p>
                  </a:txBody>
                  <a:tcPr>
                    <a:lnB w="12700" cap="flat" cmpd="sng" algn="ctr">
                      <a:solidFill>
                        <a:schemeClr val="bg1"/>
                      </a:solidFill>
                      <a:prstDash val="solid"/>
                      <a:round/>
                      <a:headEnd type="none" w="med" len="med"/>
                      <a:tailEnd type="none" w="med" len="med"/>
                    </a:lnB>
                  </a:tcPr>
                </a:tc>
              </a:tr>
              <a:tr h="396240">
                <a:tc vMerge="1">
                  <a:txBody>
                    <a:bodyPr/>
                    <a:lstStyle/>
                    <a:p>
                      <a:endParaRPr lang="en-US"/>
                    </a:p>
                  </a:txBody>
                  <a:tcPr/>
                </a:tc>
                <a:tc>
                  <a:txBody>
                    <a:bodyPr/>
                    <a:lstStyle/>
                    <a:p>
                      <a:pPr algn="ctr"/>
                      <a:r>
                        <a:rPr lang="en-US" sz="2000" b="1" i="1" kern="1200" baseline="0" dirty="0" smtClean="0">
                          <a:solidFill>
                            <a:schemeClr val="dk1"/>
                          </a:solidFill>
                          <a:latin typeface="+mn-lt"/>
                          <a:ea typeface="+mn-ea"/>
                          <a:cs typeface="+mn-cs"/>
                        </a:rPr>
                        <a:t>Small</a:t>
                      </a:r>
                      <a:endParaRPr lang="en-US" sz="2000" b="1" dirty="0"/>
                    </a:p>
                  </a:txBody>
                  <a:tcPr>
                    <a:lnL w="28575" cap="flat" cmpd="sng" algn="ctr">
                      <a:solidFill>
                        <a:schemeClr val="accent1">
                          <a:lumMod val="50000"/>
                        </a:schemeClr>
                      </a:solidFill>
                      <a:prstDash val="solid"/>
                      <a:round/>
                      <a:headEnd type="none" w="med" len="med"/>
                      <a:tailEnd type="none" w="med" len="med"/>
                    </a:lnL>
                    <a:lnR w="28575" cap="flat" cmpd="sng" algn="ctr">
                      <a:solidFill>
                        <a:schemeClr val="accent1">
                          <a:lumMod val="50000"/>
                        </a:schemeClr>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tcPr>
                </a:tc>
                <a:tc>
                  <a:txBody>
                    <a:bodyPr/>
                    <a:lstStyle/>
                    <a:p>
                      <a:pPr algn="ctr"/>
                      <a:r>
                        <a:rPr lang="en-US" sz="2000" b="1" i="1" kern="1200" baseline="0" dirty="0" smtClean="0">
                          <a:solidFill>
                            <a:schemeClr val="dk1"/>
                          </a:solidFill>
                          <a:latin typeface="+mn-lt"/>
                          <a:ea typeface="+mn-ea"/>
                          <a:cs typeface="+mn-cs"/>
                        </a:rPr>
                        <a:t>Medium</a:t>
                      </a:r>
                      <a:endParaRPr lang="en-US" sz="2000" b="1" dirty="0"/>
                    </a:p>
                  </a:txBody>
                  <a:tcPr>
                    <a:lnL w="28575" cap="flat" cmpd="sng" algn="ctr">
                      <a:solidFill>
                        <a:schemeClr val="accent1">
                          <a:lumMod val="50000"/>
                        </a:schemeClr>
                      </a:solidFill>
                      <a:prstDash val="solid"/>
                      <a:round/>
                      <a:headEnd type="none" w="med" len="med"/>
                      <a:tailEnd type="none" w="med" len="med"/>
                    </a:lnL>
                    <a:lnR w="28575" cap="flat" cmpd="sng" algn="ctr">
                      <a:solidFill>
                        <a:schemeClr val="accent1">
                          <a:lumMod val="50000"/>
                        </a:schemeClr>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tcPr>
                </a:tc>
                <a:tc>
                  <a:txBody>
                    <a:bodyPr/>
                    <a:lstStyle/>
                    <a:p>
                      <a:pPr algn="ctr"/>
                      <a:r>
                        <a:rPr lang="en-US" sz="2000" b="1" i="1" kern="1200" baseline="0" dirty="0" smtClean="0">
                          <a:solidFill>
                            <a:schemeClr val="dk1"/>
                          </a:solidFill>
                          <a:latin typeface="+mn-lt"/>
                          <a:ea typeface="+mn-ea"/>
                          <a:cs typeface="+mn-cs"/>
                        </a:rPr>
                        <a:t>Large</a:t>
                      </a:r>
                      <a:endParaRPr lang="en-US" sz="2000" b="1" dirty="0"/>
                    </a:p>
                  </a:txBody>
                  <a:tcPr>
                    <a:lnL w="28575" cap="flat" cmpd="sng" algn="ctr">
                      <a:solidFill>
                        <a:schemeClr val="accent1">
                          <a:lumMod val="50000"/>
                        </a:schemeClr>
                      </a:solidFill>
                      <a:prstDash val="solid"/>
                      <a:round/>
                      <a:headEnd type="none" w="med" len="med"/>
                      <a:tailEnd type="none" w="med" len="med"/>
                    </a:lnL>
                    <a:lnR w="28575" cap="flat" cmpd="sng" algn="ctr">
                      <a:solidFill>
                        <a:schemeClr val="accent1">
                          <a:lumMod val="50000"/>
                        </a:schemeClr>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tcPr>
                </a:tc>
              </a:tr>
              <a:tr h="370840">
                <a:tc>
                  <a:txBody>
                    <a:bodyPr/>
                    <a:lstStyle/>
                    <a:p>
                      <a:r>
                        <a:rPr lang="en-US" sz="1800" kern="1200" baseline="0" dirty="0" smtClean="0">
                          <a:solidFill>
                            <a:schemeClr val="dk1"/>
                          </a:solidFill>
                          <a:latin typeface="+mn-lt"/>
                          <a:ea typeface="+mn-ea"/>
                          <a:cs typeface="+mn-cs"/>
                        </a:rPr>
                        <a:t>Feasibility/IAS</a:t>
                      </a:r>
                    </a:p>
                  </a:txBody>
                  <a:tcPr>
                    <a:lnL w="28575" cap="flat" cmpd="sng" algn="ctr">
                      <a:solidFill>
                        <a:schemeClr val="accent1">
                          <a:lumMod val="50000"/>
                        </a:schemeClr>
                      </a:solidFill>
                      <a:prstDash val="solid"/>
                      <a:round/>
                      <a:headEnd type="none" w="med" len="med"/>
                      <a:tailEnd type="none" w="med" len="med"/>
                    </a:lnL>
                    <a:lnR w="28575" cap="flat" cmpd="sng" algn="ctr">
                      <a:solidFill>
                        <a:schemeClr val="accent1">
                          <a:lumMod val="50000"/>
                        </a:schemeClr>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tcPr>
                </a:tc>
                <a:tc rowSpan="4">
                  <a:txBody>
                    <a:bodyPr/>
                    <a:lstStyle/>
                    <a:p>
                      <a:r>
                        <a:rPr lang="en-US" sz="1800" kern="1200" baseline="0" dirty="0" smtClean="0">
                          <a:solidFill>
                            <a:schemeClr val="dk1"/>
                          </a:solidFill>
                          <a:latin typeface="+mn-lt"/>
                          <a:ea typeface="+mn-ea"/>
                          <a:cs typeface="+mn-cs"/>
                        </a:rPr>
                        <a:t>Desktop study/</a:t>
                      </a:r>
                    </a:p>
                    <a:p>
                      <a:r>
                        <a:rPr lang="en-US" sz="1800" kern="1200" baseline="0" dirty="0" smtClean="0">
                          <a:solidFill>
                            <a:schemeClr val="dk1"/>
                          </a:solidFill>
                          <a:latin typeface="+mn-lt"/>
                          <a:ea typeface="+mn-ea"/>
                          <a:cs typeface="+mn-cs"/>
                        </a:rPr>
                        <a:t>Site</a:t>
                      </a:r>
                    </a:p>
                    <a:p>
                      <a:r>
                        <a:rPr lang="en-US" sz="1800" kern="1200" baseline="0" dirty="0" smtClean="0">
                          <a:solidFill>
                            <a:schemeClr val="dk1"/>
                          </a:solidFill>
                          <a:latin typeface="+mn-lt"/>
                          <a:ea typeface="+mn-ea"/>
                          <a:cs typeface="+mn-cs"/>
                        </a:rPr>
                        <a:t>investigation</a:t>
                      </a:r>
                      <a:endParaRPr lang="en-US" sz="1800" dirty="0" smtClean="0"/>
                    </a:p>
                    <a:p>
                      <a:endParaRPr lang="en-US" sz="1800" dirty="0"/>
                    </a:p>
                  </a:txBody>
                  <a:tcPr>
                    <a:lnL w="28575" cap="flat" cmpd="sng" algn="ctr">
                      <a:solidFill>
                        <a:schemeClr val="accent1">
                          <a:lumMod val="50000"/>
                        </a:schemeClr>
                      </a:solidFill>
                      <a:prstDash val="solid"/>
                      <a:round/>
                      <a:headEnd type="none" w="med" len="med"/>
                      <a:tailEnd type="none" w="med" len="med"/>
                    </a:lnL>
                    <a:lnR w="28575" cap="flat" cmpd="sng" algn="ctr">
                      <a:solidFill>
                        <a:schemeClr val="accent1">
                          <a:lumMod val="50000"/>
                        </a:schemeClr>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dk1"/>
                          </a:solidFill>
                          <a:latin typeface="+mn-lt"/>
                          <a:ea typeface="+mn-ea"/>
                          <a:cs typeface="+mn-cs"/>
                        </a:rPr>
                        <a:t>Desktop study</a:t>
                      </a:r>
                      <a:endParaRPr lang="en-US" sz="1800" dirty="0" smtClean="0"/>
                    </a:p>
                    <a:p>
                      <a:endParaRPr lang="en-US" sz="1800" dirty="0" smtClean="0"/>
                    </a:p>
                  </a:txBody>
                  <a:tcPr>
                    <a:lnL w="28575" cap="flat" cmpd="sng" algn="ctr">
                      <a:solidFill>
                        <a:schemeClr val="accent1">
                          <a:lumMod val="50000"/>
                        </a:schemeClr>
                      </a:solidFill>
                      <a:prstDash val="solid"/>
                      <a:round/>
                      <a:headEnd type="none" w="med" len="med"/>
                      <a:tailEnd type="none" w="med" len="med"/>
                    </a:lnL>
                    <a:lnR w="28575" cap="flat" cmpd="sng" algn="ctr">
                      <a:solidFill>
                        <a:schemeClr val="accent1">
                          <a:lumMod val="50000"/>
                        </a:schemeClr>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tcPr>
                </a:tc>
                <a:tc>
                  <a:txBody>
                    <a:bodyPr/>
                    <a:lstStyle/>
                    <a:p>
                      <a:r>
                        <a:rPr lang="en-US" sz="1800" kern="1200" baseline="0" dirty="0" smtClean="0">
                          <a:solidFill>
                            <a:schemeClr val="dk1"/>
                          </a:solidFill>
                          <a:latin typeface="+mn-lt"/>
                          <a:ea typeface="+mn-ea"/>
                          <a:cs typeface="+mn-cs"/>
                        </a:rPr>
                        <a:t>Desktop study</a:t>
                      </a:r>
                      <a:endParaRPr lang="en-US" sz="1800" dirty="0" smtClean="0"/>
                    </a:p>
                  </a:txBody>
                  <a:tcPr>
                    <a:lnL w="28575" cap="flat" cmpd="sng" algn="ctr">
                      <a:solidFill>
                        <a:schemeClr val="accent1">
                          <a:lumMod val="50000"/>
                        </a:schemeClr>
                      </a:solidFill>
                      <a:prstDash val="solid"/>
                      <a:round/>
                      <a:headEnd type="none" w="med" len="med"/>
                      <a:tailEnd type="none" w="med" len="med"/>
                    </a:lnL>
                    <a:lnR w="28575" cap="flat" cmpd="sng" algn="ctr">
                      <a:solidFill>
                        <a:schemeClr val="accent1">
                          <a:lumMod val="50000"/>
                        </a:schemeClr>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tcPr>
                </a:tc>
              </a:tr>
              <a:tr h="640080">
                <a:tc>
                  <a:txBody>
                    <a:bodyPr/>
                    <a:lstStyle/>
                    <a:p>
                      <a:r>
                        <a:rPr lang="en-US" sz="1800" kern="1200" baseline="0" dirty="0" smtClean="0">
                          <a:solidFill>
                            <a:schemeClr val="dk1"/>
                          </a:solidFill>
                          <a:latin typeface="+mn-lt"/>
                          <a:ea typeface="+mn-ea"/>
                          <a:cs typeface="+mn-cs"/>
                        </a:rPr>
                        <a:t>Planning</a:t>
                      </a:r>
                    </a:p>
                    <a:p>
                      <a:endParaRPr lang="en-US" sz="1800" kern="1200" baseline="0" dirty="0" smtClean="0">
                        <a:solidFill>
                          <a:schemeClr val="dk1"/>
                        </a:solidFill>
                        <a:latin typeface="+mn-lt"/>
                        <a:ea typeface="+mn-ea"/>
                        <a:cs typeface="+mn-cs"/>
                      </a:endParaRPr>
                    </a:p>
                  </a:txBody>
                  <a:tcPr>
                    <a:lnL w="28575" cap="flat" cmpd="sng" algn="ctr">
                      <a:solidFill>
                        <a:schemeClr val="accent1">
                          <a:lumMod val="50000"/>
                        </a:schemeClr>
                      </a:solidFill>
                      <a:prstDash val="solid"/>
                      <a:round/>
                      <a:headEnd type="none" w="med" len="med"/>
                      <a:tailEnd type="none" w="med" len="med"/>
                    </a:lnL>
                    <a:lnR w="28575" cap="flat" cmpd="sng" algn="ctr">
                      <a:solidFill>
                        <a:schemeClr val="accent1">
                          <a:lumMod val="50000"/>
                        </a:schemeClr>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tcPr>
                </a:tc>
                <a:tc vMerge="1">
                  <a:txBody>
                    <a:bodyPr/>
                    <a:lstStyle/>
                    <a:p>
                      <a:endParaRPr lang="en-US" dirty="0"/>
                    </a:p>
                  </a:txBody>
                  <a:tcPr/>
                </a:tc>
                <a:tc vMerge="1">
                  <a:txBody>
                    <a:bodyPr/>
                    <a:lstStyle/>
                    <a:p>
                      <a:endParaRPr lang="en-US" dirty="0" smtClean="0"/>
                    </a:p>
                  </a:txBody>
                  <a:tcPr/>
                </a:tc>
                <a:tc>
                  <a:txBody>
                    <a:bodyPr/>
                    <a:lstStyle/>
                    <a:p>
                      <a:r>
                        <a:rPr lang="en-US" sz="1800" kern="1200" baseline="0" dirty="0" smtClean="0">
                          <a:solidFill>
                            <a:schemeClr val="dk1"/>
                          </a:solidFill>
                          <a:latin typeface="+mn-lt"/>
                          <a:ea typeface="+mn-ea"/>
                          <a:cs typeface="+mn-cs"/>
                        </a:rPr>
                        <a:t>Definition of needs</a:t>
                      </a:r>
                      <a:endParaRPr lang="en-US" sz="1800" dirty="0" smtClean="0"/>
                    </a:p>
                  </a:txBody>
                  <a:tcPr>
                    <a:lnL w="28575" cap="flat" cmpd="sng" algn="ctr">
                      <a:solidFill>
                        <a:schemeClr val="accent1">
                          <a:lumMod val="50000"/>
                        </a:schemeClr>
                      </a:solidFill>
                      <a:prstDash val="solid"/>
                      <a:round/>
                      <a:headEnd type="none" w="med" len="med"/>
                      <a:tailEnd type="none" w="med" len="med"/>
                    </a:lnL>
                    <a:lnR w="28575" cap="flat" cmpd="sng" algn="ctr">
                      <a:solidFill>
                        <a:schemeClr val="accent1">
                          <a:lumMod val="50000"/>
                        </a:schemeClr>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tcPr>
                </a:tc>
              </a:tr>
              <a:tr h="640080">
                <a:tc>
                  <a:txBody>
                    <a:bodyPr/>
                    <a:lstStyle/>
                    <a:p>
                      <a:r>
                        <a:rPr lang="en-US" sz="1800" kern="1200" baseline="0" dirty="0" smtClean="0">
                          <a:solidFill>
                            <a:schemeClr val="dk1"/>
                          </a:solidFill>
                          <a:latin typeface="+mn-lt"/>
                          <a:ea typeface="+mn-ea"/>
                          <a:cs typeface="+mn-cs"/>
                        </a:rPr>
                        <a:t>Preliminary engineering</a:t>
                      </a:r>
                    </a:p>
                  </a:txBody>
                  <a:tcPr>
                    <a:lnL w="28575" cap="flat" cmpd="sng" algn="ctr">
                      <a:solidFill>
                        <a:schemeClr val="accent1">
                          <a:lumMod val="50000"/>
                        </a:schemeClr>
                      </a:solidFill>
                      <a:prstDash val="solid"/>
                      <a:round/>
                      <a:headEnd type="none" w="med" len="med"/>
                      <a:tailEnd type="none" w="med" len="med"/>
                    </a:lnL>
                    <a:lnR w="28575" cap="flat" cmpd="sng" algn="ctr">
                      <a:solidFill>
                        <a:schemeClr val="accent1">
                          <a:lumMod val="50000"/>
                        </a:schemeClr>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tcPr>
                </a:tc>
                <a:tc vMerge="1">
                  <a:txBody>
                    <a:bodyPr/>
                    <a:lstStyle/>
                    <a:p>
                      <a:endParaRPr lang="en-US" dirty="0"/>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dk1"/>
                          </a:solidFill>
                          <a:latin typeface="+mn-lt"/>
                          <a:ea typeface="+mn-ea"/>
                          <a:cs typeface="+mn-cs"/>
                        </a:rPr>
                        <a:t>Site investigation (S.I.)</a:t>
                      </a:r>
                      <a:endParaRPr lang="en-US" sz="1800" dirty="0" smtClean="0"/>
                    </a:p>
                    <a:p>
                      <a:endParaRPr lang="en-US" sz="1800" dirty="0" smtClean="0"/>
                    </a:p>
                  </a:txBody>
                  <a:tcPr>
                    <a:lnL w="28575" cap="flat" cmpd="sng" algn="ctr">
                      <a:solidFill>
                        <a:schemeClr val="accent1">
                          <a:lumMod val="50000"/>
                        </a:schemeClr>
                      </a:solidFill>
                      <a:prstDash val="solid"/>
                      <a:round/>
                      <a:headEnd type="none" w="med" len="med"/>
                      <a:tailEnd type="none" w="med" len="med"/>
                    </a:lnL>
                    <a:lnR w="28575" cap="flat" cmpd="sng" algn="ctr">
                      <a:solidFill>
                        <a:schemeClr val="accent1">
                          <a:lumMod val="50000"/>
                        </a:schemeClr>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tcPr>
                </a:tc>
                <a:tc>
                  <a:txBody>
                    <a:bodyPr/>
                    <a:lstStyle/>
                    <a:p>
                      <a:r>
                        <a:rPr lang="en-US" sz="1800" kern="1200" baseline="0" dirty="0" smtClean="0">
                          <a:solidFill>
                            <a:schemeClr val="dk1"/>
                          </a:solidFill>
                          <a:latin typeface="+mn-lt"/>
                          <a:ea typeface="+mn-ea"/>
                          <a:cs typeface="+mn-cs"/>
                        </a:rPr>
                        <a:t>Preliminary site investigation</a:t>
                      </a:r>
                      <a:endParaRPr lang="en-US" sz="1800" dirty="0" smtClean="0"/>
                    </a:p>
                  </a:txBody>
                  <a:tcPr>
                    <a:lnL w="28575" cap="flat" cmpd="sng" algn="ctr">
                      <a:solidFill>
                        <a:schemeClr val="accent1">
                          <a:lumMod val="50000"/>
                        </a:schemeClr>
                      </a:solidFill>
                      <a:prstDash val="solid"/>
                      <a:round/>
                      <a:headEnd type="none" w="med" len="med"/>
                      <a:tailEnd type="none" w="med" len="med"/>
                    </a:lnL>
                    <a:lnR w="28575" cap="flat" cmpd="sng" algn="ctr">
                      <a:solidFill>
                        <a:schemeClr val="accent1">
                          <a:lumMod val="50000"/>
                        </a:schemeClr>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tcPr>
                </a:tc>
              </a:tr>
              <a:tr h="640080">
                <a:tc>
                  <a:txBody>
                    <a:bodyPr/>
                    <a:lstStyle/>
                    <a:p>
                      <a:r>
                        <a:rPr lang="en-US" sz="1800" kern="1200" baseline="0" dirty="0" smtClean="0">
                          <a:solidFill>
                            <a:schemeClr val="dk1"/>
                          </a:solidFill>
                          <a:latin typeface="+mn-lt"/>
                          <a:ea typeface="+mn-ea"/>
                          <a:cs typeface="+mn-cs"/>
                        </a:rPr>
                        <a:t>Detailed design</a:t>
                      </a:r>
                    </a:p>
                  </a:txBody>
                  <a:tcPr>
                    <a:lnL w="28575" cap="flat" cmpd="sng" algn="ctr">
                      <a:solidFill>
                        <a:schemeClr val="accent1">
                          <a:lumMod val="50000"/>
                        </a:schemeClr>
                      </a:solidFill>
                      <a:prstDash val="solid"/>
                      <a:round/>
                      <a:headEnd type="none" w="med" len="med"/>
                      <a:tailEnd type="none" w="med" len="med"/>
                    </a:lnL>
                    <a:lnR w="28575" cap="flat" cmpd="sng" algn="ctr">
                      <a:solidFill>
                        <a:schemeClr val="accent1">
                          <a:lumMod val="50000"/>
                        </a:schemeClr>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tcPr>
                </a:tc>
                <a:tc vMerge="1">
                  <a:txBody>
                    <a:bodyPr/>
                    <a:lstStyle/>
                    <a:p>
                      <a:endParaRPr lang="en-US" dirty="0"/>
                    </a:p>
                  </a:txBody>
                  <a:tcPr/>
                </a:tc>
                <a:tc vMerge="1">
                  <a:txBody>
                    <a:bodyPr/>
                    <a:lstStyle/>
                    <a:p>
                      <a:endParaRPr lang="en-US" dirty="0" smtClean="0"/>
                    </a:p>
                  </a:txBody>
                  <a:tcPr/>
                </a:tc>
                <a:tc>
                  <a:txBody>
                    <a:bodyPr/>
                    <a:lstStyle/>
                    <a:p>
                      <a:r>
                        <a:rPr lang="en-US" sz="1800" kern="1200" baseline="0" dirty="0" smtClean="0">
                          <a:solidFill>
                            <a:schemeClr val="dk1"/>
                          </a:solidFill>
                          <a:latin typeface="+mn-lt"/>
                          <a:ea typeface="+mn-ea"/>
                          <a:cs typeface="+mn-cs"/>
                        </a:rPr>
                        <a:t>Detailed site investigation</a:t>
                      </a:r>
                      <a:endParaRPr lang="en-US" sz="1800" dirty="0" smtClean="0"/>
                    </a:p>
                  </a:txBody>
                  <a:tcPr>
                    <a:lnL w="28575" cap="flat" cmpd="sng" algn="ctr">
                      <a:solidFill>
                        <a:schemeClr val="accent1">
                          <a:lumMod val="50000"/>
                        </a:schemeClr>
                      </a:solidFill>
                      <a:prstDash val="solid"/>
                      <a:round/>
                      <a:headEnd type="none" w="med" len="med"/>
                      <a:tailEnd type="none" w="med" len="med"/>
                    </a:lnL>
                    <a:lnR w="28575" cap="flat" cmpd="sng" algn="ctr">
                      <a:solidFill>
                        <a:schemeClr val="accent1">
                          <a:lumMod val="50000"/>
                        </a:schemeClr>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tcPr>
                </a:tc>
              </a:tr>
              <a:tr h="6400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dk1"/>
                          </a:solidFill>
                          <a:latin typeface="+mn-lt"/>
                          <a:ea typeface="+mn-ea"/>
                          <a:cs typeface="+mn-cs"/>
                        </a:rPr>
                        <a:t>Construction</a:t>
                      </a:r>
                    </a:p>
                  </a:txBody>
                  <a:tcPr>
                    <a:lnL w="28575" cap="flat" cmpd="sng" algn="ctr">
                      <a:solidFill>
                        <a:schemeClr val="accent1">
                          <a:lumMod val="50000"/>
                        </a:schemeClr>
                      </a:solidFill>
                      <a:prstDash val="solid"/>
                      <a:round/>
                      <a:headEnd type="none" w="med" len="med"/>
                      <a:tailEnd type="none" w="med" len="med"/>
                    </a:lnL>
                    <a:lnR w="28575" cap="flat" cmpd="sng" algn="ctr">
                      <a:solidFill>
                        <a:schemeClr val="accent1">
                          <a:lumMod val="50000"/>
                        </a:schemeClr>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tcPr>
                </a:tc>
                <a:tc rowSpan="2">
                  <a:txBody>
                    <a:bodyPr/>
                    <a:lstStyle/>
                    <a:p>
                      <a:r>
                        <a:rPr lang="en-US" sz="1800" kern="1200" baseline="0" dirty="0" smtClean="0">
                          <a:solidFill>
                            <a:schemeClr val="dk1"/>
                          </a:solidFill>
                          <a:latin typeface="+mn-lt"/>
                          <a:ea typeface="+mn-ea"/>
                          <a:cs typeface="+mn-cs"/>
                        </a:rPr>
                        <a:t>Inspection</a:t>
                      </a:r>
                      <a:endParaRPr lang="en-US" sz="1800" dirty="0"/>
                    </a:p>
                  </a:txBody>
                  <a:tcPr>
                    <a:lnL w="28575" cap="flat" cmpd="sng" algn="ctr">
                      <a:solidFill>
                        <a:schemeClr val="accent1">
                          <a:lumMod val="50000"/>
                        </a:schemeClr>
                      </a:solidFill>
                      <a:prstDash val="solid"/>
                      <a:round/>
                      <a:headEnd type="none" w="med" len="med"/>
                      <a:tailEnd type="none" w="med" len="med"/>
                    </a:lnL>
                    <a:lnR w="28575" cap="flat" cmpd="sng" algn="ctr">
                      <a:solidFill>
                        <a:schemeClr val="accent1">
                          <a:lumMod val="50000"/>
                        </a:schemeClr>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tcPr>
                </a:tc>
                <a:tc>
                  <a:txBody>
                    <a:bodyPr/>
                    <a:lstStyle/>
                    <a:p>
                      <a:r>
                        <a:rPr lang="en-US" sz="1800" kern="1200" baseline="0" dirty="0" smtClean="0">
                          <a:solidFill>
                            <a:schemeClr val="dk1"/>
                          </a:solidFill>
                          <a:latin typeface="+mn-lt"/>
                          <a:ea typeface="+mn-ea"/>
                          <a:cs typeface="+mn-cs"/>
                        </a:rPr>
                        <a:t>Monitoring/Inspection</a:t>
                      </a:r>
                      <a:endParaRPr lang="en-US" sz="1800" dirty="0" smtClean="0"/>
                    </a:p>
                  </a:txBody>
                  <a:tcPr>
                    <a:lnL w="28575" cap="flat" cmpd="sng" algn="ctr">
                      <a:solidFill>
                        <a:schemeClr val="accent1">
                          <a:lumMod val="50000"/>
                        </a:schemeClr>
                      </a:solidFill>
                      <a:prstDash val="solid"/>
                      <a:round/>
                      <a:headEnd type="none" w="med" len="med"/>
                      <a:tailEnd type="none" w="med" len="med"/>
                    </a:lnL>
                    <a:lnR w="28575" cap="flat" cmpd="sng" algn="ctr">
                      <a:solidFill>
                        <a:schemeClr val="accent1">
                          <a:lumMod val="50000"/>
                        </a:schemeClr>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tcPr>
                </a:tc>
                <a:tc rowSpan="2">
                  <a:txBody>
                    <a:bodyPr/>
                    <a:lstStyle/>
                    <a:p>
                      <a:r>
                        <a:rPr lang="en-US" sz="1800" kern="1200" baseline="0" dirty="0" smtClean="0">
                          <a:solidFill>
                            <a:schemeClr val="dk1"/>
                          </a:solidFill>
                          <a:latin typeface="+mn-lt"/>
                          <a:ea typeface="+mn-ea"/>
                          <a:cs typeface="+mn-cs"/>
                        </a:rPr>
                        <a:t>Monitoring/Inspection</a:t>
                      </a:r>
                      <a:endParaRPr lang="en-US" sz="1800" dirty="0" smtClean="0"/>
                    </a:p>
                  </a:txBody>
                  <a:tcPr>
                    <a:lnL w="28575" cap="flat" cmpd="sng" algn="ctr">
                      <a:solidFill>
                        <a:schemeClr val="accent1">
                          <a:lumMod val="50000"/>
                        </a:schemeClr>
                      </a:solidFill>
                      <a:prstDash val="solid"/>
                      <a:round/>
                      <a:headEnd type="none" w="med" len="med"/>
                      <a:tailEnd type="none" w="med" len="med"/>
                    </a:lnL>
                    <a:lnR w="28575" cap="flat" cmpd="sng" algn="ctr">
                      <a:solidFill>
                        <a:schemeClr val="accent1">
                          <a:lumMod val="50000"/>
                        </a:schemeClr>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dk1"/>
                          </a:solidFill>
                          <a:latin typeface="+mn-lt"/>
                          <a:ea typeface="+mn-ea"/>
                          <a:cs typeface="+mn-cs"/>
                        </a:rPr>
                        <a:t>Maintenance</a:t>
                      </a:r>
                    </a:p>
                  </a:txBody>
                  <a:tcPr>
                    <a:lnL w="28575" cap="flat" cmpd="sng" algn="ctr">
                      <a:solidFill>
                        <a:schemeClr val="accent1">
                          <a:lumMod val="50000"/>
                        </a:schemeClr>
                      </a:solidFill>
                      <a:prstDash val="solid"/>
                      <a:round/>
                      <a:headEnd type="none" w="med" len="med"/>
                      <a:tailEnd type="none" w="med" len="med"/>
                    </a:lnL>
                    <a:lnR w="28575" cap="flat" cmpd="sng" algn="ctr">
                      <a:solidFill>
                        <a:schemeClr val="accent1">
                          <a:lumMod val="50000"/>
                        </a:schemeClr>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tcPr>
                </a:tc>
                <a:tc vMerge="1">
                  <a:txBody>
                    <a:bodyPr/>
                    <a:lstStyle/>
                    <a:p>
                      <a:endParaRPr lang="en-US" dirty="0"/>
                    </a:p>
                  </a:txBody>
                  <a:tcPr/>
                </a:tc>
                <a:tc>
                  <a:txBody>
                    <a:bodyPr/>
                    <a:lstStyle/>
                    <a:p>
                      <a:r>
                        <a:rPr lang="en-US" sz="1800" kern="1200" baseline="0" dirty="0" smtClean="0">
                          <a:solidFill>
                            <a:schemeClr val="dk1"/>
                          </a:solidFill>
                          <a:latin typeface="+mn-lt"/>
                          <a:ea typeface="+mn-ea"/>
                          <a:cs typeface="+mn-cs"/>
                        </a:rPr>
                        <a:t>Inspection</a:t>
                      </a:r>
                      <a:endParaRPr lang="en-US" sz="1800" dirty="0" smtClean="0"/>
                    </a:p>
                  </a:txBody>
                  <a:tcPr>
                    <a:lnL w="28575" cap="flat" cmpd="sng" algn="ctr">
                      <a:solidFill>
                        <a:schemeClr val="accent1">
                          <a:lumMod val="50000"/>
                        </a:schemeClr>
                      </a:solidFill>
                      <a:prstDash val="solid"/>
                      <a:round/>
                      <a:headEnd type="none" w="med" len="med"/>
                      <a:tailEnd type="none" w="med" len="med"/>
                    </a:lnL>
                    <a:lnR w="28575" cap="flat" cmpd="sng" algn="ctr">
                      <a:solidFill>
                        <a:schemeClr val="accent1">
                          <a:lumMod val="50000"/>
                        </a:schemeClr>
                      </a:solidFill>
                      <a:prstDash val="solid"/>
                      <a:round/>
                      <a:headEnd type="none" w="med" len="med"/>
                      <a:tailEnd type="none" w="med" len="med"/>
                    </a:lnR>
                    <a:lnT w="28575" cap="flat" cmpd="sng" algn="ctr">
                      <a:solidFill>
                        <a:schemeClr val="accent1">
                          <a:lumMod val="50000"/>
                        </a:schemeClr>
                      </a:solidFill>
                      <a:prstDash val="solid"/>
                      <a:round/>
                      <a:headEnd type="none" w="med" len="med"/>
                      <a:tailEnd type="none" w="med" len="med"/>
                    </a:lnT>
                    <a:lnB w="28575" cap="flat" cmpd="sng" algn="ctr">
                      <a:solidFill>
                        <a:schemeClr val="accent1">
                          <a:lumMod val="50000"/>
                        </a:schemeClr>
                      </a:solidFill>
                      <a:prstDash val="solid"/>
                      <a:round/>
                      <a:headEnd type="none" w="med" len="med"/>
                      <a:tailEnd type="none" w="med" len="med"/>
                    </a:lnB>
                  </a:tcPr>
                </a:tc>
                <a:tc vMerge="1">
                  <a:txBody>
                    <a:bodyPr/>
                    <a:lstStyle/>
                    <a:p>
                      <a:endParaRPr lang="en-US" dirty="0" smtClean="0"/>
                    </a:p>
                  </a:txBody>
                  <a:tcPr/>
                </a:tc>
              </a:tr>
            </a:tbl>
          </a:graphicData>
        </a:graphic>
      </p:graphicFrame>
      <p:sp>
        <p:nvSpPr>
          <p:cNvPr id="4" name="TextBox 3"/>
          <p:cNvSpPr txBox="1"/>
          <p:nvPr/>
        </p:nvSpPr>
        <p:spPr>
          <a:xfrm>
            <a:off x="914400" y="420688"/>
            <a:ext cx="7467600" cy="646112"/>
          </a:xfrm>
          <a:prstGeom prst="rect">
            <a:avLst/>
          </a:prstGeom>
          <a:solidFill>
            <a:schemeClr val="accent6">
              <a:lumMod val="50000"/>
            </a:schemeClr>
          </a:solidFill>
          <a:ln w="19050">
            <a:solidFill>
              <a:schemeClr val="tx2">
                <a:lumMod val="75000"/>
              </a:schemeClr>
            </a:solidFill>
          </a:ln>
        </p:spPr>
        <p:txBody>
          <a:bodyPr>
            <a:spAutoFit/>
          </a:bodyPr>
          <a:lstStyle/>
          <a:p>
            <a:pPr algn="ctr">
              <a:defRPr/>
            </a:pPr>
            <a:r>
              <a:rPr lang="en-US" sz="3600" b="1" dirty="0">
                <a:solidFill>
                  <a:schemeClr val="bg1"/>
                </a:solidFill>
                <a:latin typeface="Arial" charset="0"/>
                <a:ea typeface="+mn-ea"/>
                <a:cs typeface="Arial" charset="0"/>
              </a:rPr>
              <a:t>Geotechnical Involvement</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pPr>
              <a:tabLst>
                <a:tab pos="5491163" algn="ctr"/>
              </a:tabLst>
            </a:pPr>
            <a:r>
              <a:rPr lang="en-US" b="1" smtClean="0">
                <a:latin typeface="Calibri" pitchFamily="34" charset="0"/>
              </a:rPr>
              <a:t>Process of Geotechnical investigation</a:t>
            </a:r>
          </a:p>
        </p:txBody>
      </p:sp>
      <p:sp>
        <p:nvSpPr>
          <p:cNvPr id="38914" name="Content Placeholder 2"/>
          <p:cNvSpPr>
            <a:spLocks noGrp="1"/>
          </p:cNvSpPr>
          <p:nvPr>
            <p:ph idx="1"/>
          </p:nvPr>
        </p:nvSpPr>
        <p:spPr/>
        <p:txBody>
          <a:bodyPr/>
          <a:lstStyle/>
          <a:p>
            <a:pPr>
              <a:spcBef>
                <a:spcPct val="0"/>
              </a:spcBef>
              <a:buFontTx/>
              <a:buChar char="•"/>
            </a:pPr>
            <a:r>
              <a:rPr lang="en-US" smtClean="0">
                <a:latin typeface="Calibri" pitchFamily="34" charset="0"/>
              </a:rPr>
              <a:t>Preliminary work </a:t>
            </a:r>
          </a:p>
          <a:p>
            <a:pPr>
              <a:spcBef>
                <a:spcPct val="0"/>
              </a:spcBef>
              <a:buFontTx/>
              <a:buChar char="•"/>
            </a:pPr>
            <a:r>
              <a:rPr lang="en-US" smtClean="0">
                <a:latin typeface="Calibri" pitchFamily="34" charset="0"/>
              </a:rPr>
              <a:t>Site reconnaissance</a:t>
            </a:r>
          </a:p>
          <a:p>
            <a:pPr>
              <a:spcBef>
                <a:spcPct val="0"/>
              </a:spcBef>
              <a:buFontTx/>
              <a:buChar char="•"/>
            </a:pPr>
            <a:r>
              <a:rPr lang="en-US" smtClean="0">
                <a:latin typeface="Calibri" pitchFamily="34" charset="0"/>
              </a:rPr>
              <a:t>Site exploration including field and laboratory testing</a:t>
            </a:r>
          </a:p>
          <a:p>
            <a:pPr>
              <a:spcBef>
                <a:spcPct val="0"/>
              </a:spcBef>
              <a:buFontTx/>
              <a:buChar char="•"/>
            </a:pPr>
            <a:r>
              <a:rPr lang="en-US" smtClean="0">
                <a:latin typeface="Calibri" pitchFamily="34" charset="0"/>
              </a:rPr>
              <a:t>Investigation of available construction material</a:t>
            </a:r>
          </a:p>
          <a:p>
            <a:pPr>
              <a:spcBef>
                <a:spcPct val="0"/>
              </a:spcBef>
              <a:buFontTx/>
              <a:buChar char="•"/>
            </a:pPr>
            <a:r>
              <a:rPr lang="en-US" smtClean="0">
                <a:latin typeface="Calibri" pitchFamily="34" charset="0"/>
              </a:rPr>
              <a:t>Investigation report</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pPr>
              <a:spcBef>
                <a:spcPct val="50000"/>
              </a:spcBef>
            </a:pPr>
            <a:r>
              <a:rPr lang="en-US" b="1" smtClean="0">
                <a:latin typeface="Calibri" pitchFamily="34" charset="0"/>
              </a:rPr>
              <a:t>Preliminary work</a:t>
            </a:r>
          </a:p>
        </p:txBody>
      </p:sp>
      <p:sp>
        <p:nvSpPr>
          <p:cNvPr id="48131" name="Content Placeholder 2"/>
          <p:cNvSpPr>
            <a:spLocks noGrp="1"/>
          </p:cNvSpPr>
          <p:nvPr>
            <p:ph idx="1"/>
          </p:nvPr>
        </p:nvSpPr>
        <p:spPr/>
        <p:txBody>
          <a:bodyPr>
            <a:normAutofit/>
          </a:bodyPr>
          <a:lstStyle/>
          <a:p>
            <a:pPr marL="465138" indent="-465138">
              <a:spcBef>
                <a:spcPct val="0"/>
              </a:spcBef>
              <a:buFontTx/>
              <a:buChar char="•"/>
            </a:pPr>
            <a:r>
              <a:rPr lang="en-US" sz="2600" smtClean="0">
                <a:latin typeface="Calibri" pitchFamily="34" charset="0"/>
              </a:rPr>
              <a:t>Collecting general information and examining the already existing data about the soil and geological conditions of site</a:t>
            </a:r>
          </a:p>
          <a:p>
            <a:pPr marL="865188" lvl="1" indent="-465138" algn="just">
              <a:spcBef>
                <a:spcPct val="0"/>
              </a:spcBef>
              <a:buFontTx/>
              <a:buChar char="•"/>
            </a:pPr>
            <a:r>
              <a:rPr lang="en-US" smtClean="0">
                <a:latin typeface="Calibri" pitchFamily="34" charset="0"/>
              </a:rPr>
              <a:t>Topographic Maps - SOI</a:t>
            </a:r>
          </a:p>
          <a:p>
            <a:pPr marL="865188" lvl="1" indent="-465138" algn="just">
              <a:spcBef>
                <a:spcPct val="0"/>
              </a:spcBef>
              <a:buFontTx/>
              <a:buChar char="•"/>
            </a:pPr>
            <a:r>
              <a:rPr lang="en-US" smtClean="0">
                <a:latin typeface="Calibri" pitchFamily="34" charset="0"/>
              </a:rPr>
              <a:t>Geological Maps - GSI</a:t>
            </a:r>
          </a:p>
          <a:p>
            <a:pPr marL="865188" lvl="1" indent="-465138" algn="just">
              <a:spcBef>
                <a:spcPct val="0"/>
              </a:spcBef>
              <a:buFontTx/>
              <a:buChar char="•"/>
            </a:pPr>
            <a:r>
              <a:rPr lang="en-US" smtClean="0">
                <a:latin typeface="Calibri" pitchFamily="34" charset="0"/>
              </a:rPr>
              <a:t>Remote Sensing Imagery – NRSA</a:t>
            </a:r>
          </a:p>
          <a:p>
            <a:pPr marL="865188" lvl="1" indent="-465138" algn="just">
              <a:spcBef>
                <a:spcPct val="0"/>
              </a:spcBef>
              <a:buFontTx/>
              <a:buChar char="•"/>
            </a:pPr>
            <a:r>
              <a:rPr lang="en-US" smtClean="0">
                <a:latin typeface="Calibri" pitchFamily="34" charset="0"/>
              </a:rPr>
              <a:t>Reports of other bodies and publications</a:t>
            </a:r>
          </a:p>
          <a:p>
            <a:pPr marL="865188" lvl="1" indent="-465138" algn="just">
              <a:spcBef>
                <a:spcPct val="0"/>
              </a:spcBef>
              <a:buFontTx/>
              <a:buChar char="•"/>
            </a:pPr>
            <a:r>
              <a:rPr lang="en-US" smtClean="0">
                <a:latin typeface="Calibri" pitchFamily="34" charset="0"/>
              </a:rPr>
              <a:t>Climatic conditions</a:t>
            </a:r>
          </a:p>
          <a:p>
            <a:pPr marL="865188" lvl="1" indent="-465138" algn="just">
              <a:spcBef>
                <a:spcPct val="0"/>
              </a:spcBef>
              <a:buFontTx/>
              <a:buChar char="•"/>
            </a:pPr>
            <a:r>
              <a:rPr lang="en-US" smtClean="0">
                <a:latin typeface="Calibri" pitchFamily="34" charset="0"/>
              </a:rPr>
              <a:t>Regional seismicity</a:t>
            </a:r>
          </a:p>
          <a:p>
            <a:pPr marL="865188" lvl="1" indent="-465138" algn="just">
              <a:spcBef>
                <a:spcPct val="0"/>
              </a:spcBef>
              <a:buFontTx/>
              <a:buChar char="•"/>
            </a:pPr>
            <a:r>
              <a:rPr lang="en-US" smtClean="0">
                <a:latin typeface="Calibri" pitchFamily="34" charset="0"/>
              </a:rPr>
              <a:t>Prior sub-surface investigation reports</a:t>
            </a:r>
          </a:p>
          <a:p>
            <a:pPr marL="865188" lvl="1" indent="-465138" algn="just">
              <a:spcBef>
                <a:spcPct val="0"/>
              </a:spcBef>
              <a:buFontTx/>
              <a:buChar char="•"/>
            </a:pPr>
            <a:r>
              <a:rPr lang="en-US" smtClean="0">
                <a:latin typeface="Calibri" pitchFamily="34" charset="0"/>
              </a:rPr>
              <a:t>Prior construction records of Bridges and other structures</a:t>
            </a:r>
          </a:p>
          <a:p>
            <a:pPr marL="865188" lvl="1" indent="-465138" algn="just">
              <a:spcBef>
                <a:spcPct val="0"/>
              </a:spcBef>
              <a:buFontTx/>
              <a:buChar char="•"/>
            </a:pPr>
            <a:r>
              <a:rPr lang="en-US" smtClean="0">
                <a:latin typeface="Calibri" pitchFamily="34" charset="0"/>
              </a:rPr>
              <a:t>Geophysical methods</a:t>
            </a:r>
          </a:p>
          <a:p>
            <a:pPr marL="865188" lvl="1" indent="-465138" algn="just">
              <a:spcBef>
                <a:spcPct val="0"/>
              </a:spcBef>
              <a:buFontTx/>
              <a:buChar char="•"/>
            </a:pPr>
            <a:endParaRPr lang="en-US" smtClean="0">
              <a:latin typeface="Calibri"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1" name="Title 1"/>
          <p:cNvSpPr>
            <a:spLocks noGrp="1"/>
          </p:cNvSpPr>
          <p:nvPr>
            <p:ph type="title"/>
          </p:nvPr>
        </p:nvSpPr>
        <p:spPr/>
        <p:txBody>
          <a:bodyPr/>
          <a:lstStyle/>
          <a:p>
            <a:r>
              <a:rPr lang="en-US" b="1" smtClean="0">
                <a:latin typeface="Calibri" pitchFamily="34" charset="0"/>
              </a:rPr>
              <a:t>Site reconnaissance</a:t>
            </a:r>
          </a:p>
        </p:txBody>
      </p:sp>
      <p:sp>
        <p:nvSpPr>
          <p:cNvPr id="32771" name="Content Placeholder 2"/>
          <p:cNvSpPr>
            <a:spLocks noGrp="1"/>
          </p:cNvSpPr>
          <p:nvPr>
            <p:ph idx="1"/>
          </p:nvPr>
        </p:nvSpPr>
        <p:spPr/>
        <p:txBody>
          <a:bodyPr rtlCol="0">
            <a:normAutofit/>
          </a:bodyPr>
          <a:lstStyle/>
          <a:p>
            <a:pPr marL="465138" indent="-465138" fontAlgn="auto">
              <a:spcBef>
                <a:spcPct val="0"/>
              </a:spcBef>
              <a:spcAft>
                <a:spcPts val="0"/>
              </a:spcAft>
              <a:buClr>
                <a:schemeClr val="accent1">
                  <a:lumMod val="60000"/>
                  <a:lumOff val="40000"/>
                </a:schemeClr>
              </a:buClr>
              <a:buFontTx/>
              <a:buChar char="•"/>
              <a:defRPr/>
            </a:pPr>
            <a:r>
              <a:rPr lang="en-US" dirty="0" smtClean="0">
                <a:solidFill>
                  <a:schemeClr val="tx1">
                    <a:lumMod val="65000"/>
                    <a:lumOff val="35000"/>
                  </a:schemeClr>
                </a:solidFill>
                <a:ea typeface="+mn-ea"/>
              </a:rPr>
              <a:t>Establish by actual inspection of the site and the surrounding areas the nature of the soils, rocks and position of ground water its includes</a:t>
            </a:r>
          </a:p>
          <a:p>
            <a:pPr marL="465138" indent="-465138" fontAlgn="auto">
              <a:spcBef>
                <a:spcPct val="0"/>
              </a:spcBef>
              <a:spcAft>
                <a:spcPts val="0"/>
              </a:spcAft>
              <a:buClr>
                <a:schemeClr val="accent1">
                  <a:lumMod val="60000"/>
                  <a:lumOff val="40000"/>
                </a:schemeClr>
              </a:buClr>
              <a:buFontTx/>
              <a:buChar char="•"/>
              <a:defRPr/>
            </a:pPr>
            <a:r>
              <a:rPr lang="en-US" dirty="0" smtClean="0">
                <a:solidFill>
                  <a:schemeClr val="tx1">
                    <a:lumMod val="65000"/>
                    <a:lumOff val="35000"/>
                  </a:schemeClr>
                </a:solidFill>
                <a:ea typeface="+mn-ea"/>
              </a:rPr>
              <a:t>Local topography</a:t>
            </a:r>
          </a:p>
          <a:p>
            <a:pPr marL="465138" indent="-465138" fontAlgn="auto">
              <a:spcBef>
                <a:spcPct val="0"/>
              </a:spcBef>
              <a:spcAft>
                <a:spcPts val="0"/>
              </a:spcAft>
              <a:buClr>
                <a:schemeClr val="accent1">
                  <a:lumMod val="60000"/>
                  <a:lumOff val="40000"/>
                </a:schemeClr>
              </a:buClr>
              <a:buFontTx/>
              <a:buChar char="•"/>
              <a:defRPr/>
            </a:pPr>
            <a:r>
              <a:rPr lang="en-US" dirty="0" smtClean="0">
                <a:solidFill>
                  <a:schemeClr val="tx1">
                    <a:lumMod val="65000"/>
                    <a:lumOff val="35000"/>
                  </a:schemeClr>
                </a:solidFill>
                <a:ea typeface="+mn-ea"/>
              </a:rPr>
              <a:t>Excavations </a:t>
            </a:r>
          </a:p>
          <a:p>
            <a:pPr marL="465138" indent="-465138" fontAlgn="auto">
              <a:spcBef>
                <a:spcPct val="0"/>
              </a:spcBef>
              <a:spcAft>
                <a:spcPts val="0"/>
              </a:spcAft>
              <a:buClr>
                <a:schemeClr val="accent1">
                  <a:lumMod val="60000"/>
                  <a:lumOff val="40000"/>
                </a:schemeClr>
              </a:buClr>
              <a:buFontTx/>
              <a:buChar char="•"/>
              <a:defRPr/>
            </a:pPr>
            <a:r>
              <a:rPr lang="en-US" dirty="0" smtClean="0">
                <a:solidFill>
                  <a:schemeClr val="tx1">
                    <a:lumMod val="65000"/>
                    <a:lumOff val="35000"/>
                  </a:schemeClr>
                </a:solidFill>
                <a:ea typeface="+mn-ea"/>
              </a:rPr>
              <a:t>Ravines</a:t>
            </a:r>
          </a:p>
          <a:p>
            <a:pPr marL="465138" indent="-465138" fontAlgn="auto">
              <a:spcBef>
                <a:spcPts val="0"/>
              </a:spcBef>
              <a:spcAft>
                <a:spcPts val="0"/>
              </a:spcAft>
              <a:buClr>
                <a:schemeClr val="accent1">
                  <a:lumMod val="60000"/>
                  <a:lumOff val="40000"/>
                </a:schemeClr>
              </a:buClr>
              <a:buFontTx/>
              <a:buChar char="•"/>
              <a:defRPr/>
            </a:pPr>
            <a:r>
              <a:rPr lang="en-US" dirty="0" smtClean="0">
                <a:solidFill>
                  <a:schemeClr val="tx1">
                    <a:lumMod val="65000"/>
                    <a:lumOff val="35000"/>
                  </a:schemeClr>
                </a:solidFill>
                <a:ea typeface="+mn-ea"/>
              </a:rPr>
              <a:t>Quarries</a:t>
            </a:r>
          </a:p>
          <a:p>
            <a:pPr marL="465138" indent="-465138" fontAlgn="auto">
              <a:spcBef>
                <a:spcPts val="0"/>
              </a:spcBef>
              <a:spcAft>
                <a:spcPts val="0"/>
              </a:spcAft>
              <a:buClr>
                <a:schemeClr val="accent1">
                  <a:lumMod val="60000"/>
                  <a:lumOff val="40000"/>
                </a:schemeClr>
              </a:buClr>
              <a:buFontTx/>
              <a:buChar char="•"/>
              <a:defRPr/>
            </a:pPr>
            <a:r>
              <a:rPr lang="en-US" dirty="0" smtClean="0">
                <a:solidFill>
                  <a:schemeClr val="tx1">
                    <a:lumMod val="65000"/>
                    <a:lumOff val="35000"/>
                  </a:schemeClr>
                </a:solidFill>
                <a:ea typeface="+mn-ea"/>
              </a:rPr>
              <a:t>Geological </a:t>
            </a:r>
            <a:r>
              <a:rPr lang="en-US" dirty="0" err="1" smtClean="0">
                <a:solidFill>
                  <a:schemeClr val="tx1">
                    <a:lumMod val="65000"/>
                    <a:lumOff val="35000"/>
                  </a:schemeClr>
                </a:solidFill>
                <a:ea typeface="+mn-ea"/>
              </a:rPr>
              <a:t>Recy</a:t>
            </a:r>
            <a:endParaRPr lang="en-US" dirty="0" smtClean="0">
              <a:solidFill>
                <a:schemeClr val="tx1">
                  <a:lumMod val="65000"/>
                  <a:lumOff val="35000"/>
                </a:schemeClr>
              </a:solidFill>
              <a:ea typeface="+mn-ea"/>
            </a:endParaRPr>
          </a:p>
          <a:p>
            <a:pPr marL="465138" indent="-465138" fontAlgn="auto">
              <a:spcBef>
                <a:spcPts val="0"/>
              </a:spcBef>
              <a:spcAft>
                <a:spcPts val="0"/>
              </a:spcAft>
              <a:buClr>
                <a:schemeClr val="accent1">
                  <a:lumMod val="60000"/>
                  <a:lumOff val="40000"/>
                </a:schemeClr>
              </a:buClr>
              <a:buFontTx/>
              <a:buChar char="•"/>
              <a:defRPr/>
            </a:pPr>
            <a:r>
              <a:rPr lang="en-US" dirty="0" smtClean="0">
                <a:solidFill>
                  <a:schemeClr val="tx1">
                    <a:lumMod val="65000"/>
                    <a:lumOff val="35000"/>
                  </a:schemeClr>
                </a:solidFill>
                <a:ea typeface="+mn-ea"/>
              </a:rPr>
              <a:t>Accessibility</a:t>
            </a:r>
          </a:p>
          <a:p>
            <a:pPr marL="465138" indent="-465138" fontAlgn="auto">
              <a:spcBef>
                <a:spcPts val="0"/>
              </a:spcBef>
              <a:spcAft>
                <a:spcPts val="0"/>
              </a:spcAft>
              <a:buClr>
                <a:schemeClr val="accent1">
                  <a:lumMod val="60000"/>
                  <a:lumOff val="40000"/>
                </a:schemeClr>
              </a:buClr>
              <a:buFontTx/>
              <a:buChar char="•"/>
              <a:defRPr/>
            </a:pPr>
            <a:r>
              <a:rPr lang="en-US" dirty="0" smtClean="0">
                <a:solidFill>
                  <a:schemeClr val="tx1">
                    <a:lumMod val="65000"/>
                    <a:lumOff val="35000"/>
                  </a:schemeClr>
                </a:solidFill>
                <a:ea typeface="+mn-ea"/>
              </a:rPr>
              <a:t>Existing underground/ overhead utilities</a:t>
            </a:r>
          </a:p>
          <a:p>
            <a:pPr marL="465138" indent="-465138" fontAlgn="auto">
              <a:spcBef>
                <a:spcPts val="0"/>
              </a:spcBef>
              <a:spcAft>
                <a:spcPts val="0"/>
              </a:spcAft>
              <a:buClr>
                <a:schemeClr val="accent1">
                  <a:lumMod val="60000"/>
                  <a:lumOff val="40000"/>
                </a:schemeClr>
              </a:buClr>
              <a:buFontTx/>
              <a:buChar char="•"/>
              <a:defRPr/>
            </a:pPr>
            <a:r>
              <a:rPr lang="en-US" dirty="0" smtClean="0">
                <a:solidFill>
                  <a:schemeClr val="tx1">
                    <a:lumMod val="65000"/>
                    <a:lumOff val="35000"/>
                  </a:schemeClr>
                </a:solidFill>
                <a:ea typeface="+mn-ea"/>
              </a:rPr>
              <a:t>Bench Marks</a:t>
            </a:r>
          </a:p>
          <a:p>
            <a:pPr marL="465138" indent="-465138" fontAlgn="auto">
              <a:spcBef>
                <a:spcPct val="0"/>
              </a:spcBef>
              <a:spcAft>
                <a:spcPts val="0"/>
              </a:spcAft>
              <a:buClr>
                <a:schemeClr val="accent1">
                  <a:lumMod val="60000"/>
                  <a:lumOff val="40000"/>
                </a:schemeClr>
              </a:buClr>
              <a:buFontTx/>
              <a:buChar char="•"/>
              <a:defRPr/>
            </a:pPr>
            <a:endParaRPr lang="en-US" sz="2200" dirty="0" smtClean="0">
              <a:solidFill>
                <a:schemeClr val="tx1">
                  <a:lumMod val="65000"/>
                  <a:lumOff val="35000"/>
                </a:schemeClr>
              </a:solidFill>
              <a:ea typeface="+mn-ea"/>
            </a:endParaRPr>
          </a:p>
          <a:p>
            <a:pPr marL="0" indent="4763" fontAlgn="auto">
              <a:spcBef>
                <a:spcPct val="0"/>
              </a:spcBef>
              <a:spcAft>
                <a:spcPts val="0"/>
              </a:spcAft>
              <a:buClr>
                <a:schemeClr val="accent1">
                  <a:lumMod val="60000"/>
                  <a:lumOff val="40000"/>
                </a:schemeClr>
              </a:buClr>
              <a:buFont typeface="Arial" charset="0"/>
              <a:buNone/>
              <a:defRPr/>
            </a:pPr>
            <a:endParaRPr lang="en-GB" sz="2200" dirty="0" smtClean="0">
              <a:solidFill>
                <a:schemeClr val="tx1">
                  <a:lumMod val="65000"/>
                  <a:lumOff val="35000"/>
                </a:schemeClr>
              </a:solidFill>
              <a:ea typeface="+mn-ea"/>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5" name="Title 1"/>
          <p:cNvSpPr>
            <a:spLocks noGrp="1"/>
          </p:cNvSpPr>
          <p:nvPr>
            <p:ph type="title"/>
          </p:nvPr>
        </p:nvSpPr>
        <p:spPr/>
        <p:txBody>
          <a:bodyPr/>
          <a:lstStyle/>
          <a:p>
            <a:r>
              <a:rPr lang="en-US" b="1" smtClean="0">
                <a:latin typeface="Calibri" pitchFamily="34" charset="0"/>
              </a:rPr>
              <a:t>Site reconnaissance</a:t>
            </a:r>
            <a:endParaRPr lang="en-US" smtClean="0">
              <a:latin typeface="Calibri" pitchFamily="34" charset="0"/>
            </a:endParaRPr>
          </a:p>
        </p:txBody>
      </p:sp>
      <p:sp>
        <p:nvSpPr>
          <p:cNvPr id="3" name="Content Placeholder 2"/>
          <p:cNvSpPr>
            <a:spLocks noGrp="1"/>
          </p:cNvSpPr>
          <p:nvPr>
            <p:ph idx="1"/>
          </p:nvPr>
        </p:nvSpPr>
        <p:spPr/>
        <p:txBody>
          <a:bodyPr rtlCol="0">
            <a:normAutofit/>
          </a:bodyPr>
          <a:lstStyle/>
          <a:p>
            <a:pPr marL="465138" indent="-465138" fontAlgn="auto">
              <a:spcBef>
                <a:spcPts val="0"/>
              </a:spcBef>
              <a:spcAft>
                <a:spcPts val="0"/>
              </a:spcAft>
              <a:buClr>
                <a:schemeClr val="accent1">
                  <a:lumMod val="60000"/>
                  <a:lumOff val="40000"/>
                </a:schemeClr>
              </a:buClr>
              <a:buFontTx/>
              <a:buChar char="•"/>
              <a:defRPr/>
            </a:pPr>
            <a:r>
              <a:rPr lang="en-US" dirty="0" smtClean="0">
                <a:solidFill>
                  <a:schemeClr val="tx1">
                    <a:lumMod val="65000"/>
                    <a:lumOff val="35000"/>
                  </a:schemeClr>
                </a:solidFill>
                <a:ea typeface="+mn-ea"/>
              </a:rPr>
              <a:t>Evidence of land slides</a:t>
            </a:r>
          </a:p>
          <a:p>
            <a:pPr marL="457200" indent="-457200" fontAlgn="auto">
              <a:spcBef>
                <a:spcPts val="0"/>
              </a:spcBef>
              <a:spcAft>
                <a:spcPts val="0"/>
              </a:spcAft>
              <a:buClr>
                <a:schemeClr val="accent1">
                  <a:lumMod val="60000"/>
                  <a:lumOff val="40000"/>
                </a:schemeClr>
              </a:buClr>
              <a:buFontTx/>
              <a:buChar char="•"/>
              <a:defRPr/>
            </a:pPr>
            <a:r>
              <a:rPr lang="en-US" dirty="0" err="1" smtClean="0">
                <a:solidFill>
                  <a:schemeClr val="tx1">
                    <a:lumMod val="65000"/>
                    <a:lumOff val="35000"/>
                  </a:schemeClr>
                </a:solidFill>
                <a:ea typeface="+mn-ea"/>
              </a:rPr>
              <a:t>Behaviour</a:t>
            </a:r>
            <a:r>
              <a:rPr lang="en-US" dirty="0" smtClean="0">
                <a:solidFill>
                  <a:schemeClr val="tx1">
                    <a:lumMod val="65000"/>
                    <a:lumOff val="35000"/>
                  </a:schemeClr>
                </a:solidFill>
                <a:ea typeface="+mn-ea"/>
              </a:rPr>
              <a:t> of existing or nearby structure</a:t>
            </a:r>
          </a:p>
          <a:p>
            <a:pPr marL="457200" indent="-457200" fontAlgn="auto">
              <a:spcBef>
                <a:spcPts val="0"/>
              </a:spcBef>
              <a:spcAft>
                <a:spcPts val="0"/>
              </a:spcAft>
              <a:buClr>
                <a:schemeClr val="accent1">
                  <a:lumMod val="60000"/>
                  <a:lumOff val="40000"/>
                </a:schemeClr>
              </a:buClr>
              <a:buFontTx/>
              <a:buChar char="•"/>
              <a:defRPr/>
            </a:pPr>
            <a:r>
              <a:rPr lang="en-US" dirty="0" smtClean="0">
                <a:solidFill>
                  <a:schemeClr val="tx1">
                    <a:lumMod val="65000"/>
                    <a:lumOff val="35000"/>
                  </a:schemeClr>
                </a:solidFill>
                <a:ea typeface="+mn-ea"/>
              </a:rPr>
              <a:t>Water levels in stream</a:t>
            </a:r>
          </a:p>
          <a:p>
            <a:pPr marL="457200" indent="-457200" fontAlgn="auto">
              <a:spcBef>
                <a:spcPts val="0"/>
              </a:spcBef>
              <a:spcAft>
                <a:spcPts val="0"/>
              </a:spcAft>
              <a:buClr>
                <a:schemeClr val="accent1">
                  <a:lumMod val="60000"/>
                  <a:lumOff val="40000"/>
                </a:schemeClr>
              </a:buClr>
              <a:buFontTx/>
              <a:buChar char="•"/>
              <a:defRPr/>
            </a:pPr>
            <a:r>
              <a:rPr lang="en-US" dirty="0" smtClean="0">
                <a:solidFill>
                  <a:schemeClr val="tx1">
                    <a:lumMod val="65000"/>
                    <a:lumOff val="35000"/>
                  </a:schemeClr>
                </a:solidFill>
                <a:ea typeface="+mn-ea"/>
              </a:rPr>
              <a:t>Water courses and wells </a:t>
            </a:r>
          </a:p>
          <a:p>
            <a:pPr marL="457200" indent="-457200" fontAlgn="auto">
              <a:spcBef>
                <a:spcPts val="0"/>
              </a:spcBef>
              <a:spcAft>
                <a:spcPts val="0"/>
              </a:spcAft>
              <a:buClr>
                <a:schemeClr val="accent1">
                  <a:lumMod val="60000"/>
                  <a:lumOff val="40000"/>
                </a:schemeClr>
              </a:buClr>
              <a:buFontTx/>
              <a:buChar char="•"/>
              <a:defRPr/>
            </a:pPr>
            <a:r>
              <a:rPr lang="en-US" dirty="0" smtClean="0">
                <a:solidFill>
                  <a:schemeClr val="tx1">
                    <a:lumMod val="65000"/>
                    <a:lumOff val="35000"/>
                  </a:schemeClr>
                </a:solidFill>
                <a:ea typeface="+mn-ea"/>
              </a:rPr>
              <a:t>Flood marks</a:t>
            </a:r>
          </a:p>
          <a:p>
            <a:pPr marL="457200" indent="-457200" fontAlgn="auto">
              <a:spcBef>
                <a:spcPts val="0"/>
              </a:spcBef>
              <a:spcAft>
                <a:spcPts val="0"/>
              </a:spcAft>
              <a:buClr>
                <a:schemeClr val="accent1">
                  <a:lumMod val="60000"/>
                  <a:lumOff val="40000"/>
                </a:schemeClr>
              </a:buClr>
              <a:buFontTx/>
              <a:buChar char="•"/>
              <a:defRPr/>
            </a:pPr>
            <a:r>
              <a:rPr lang="en-US" dirty="0" smtClean="0">
                <a:solidFill>
                  <a:schemeClr val="tx1">
                    <a:lumMod val="65000"/>
                    <a:lumOff val="35000"/>
                  </a:schemeClr>
                </a:solidFill>
                <a:ea typeface="+mn-ea"/>
              </a:rPr>
              <a:t>Nature of vegetation</a:t>
            </a:r>
          </a:p>
          <a:p>
            <a:pPr marL="457200" indent="-457200" fontAlgn="auto">
              <a:spcBef>
                <a:spcPts val="0"/>
              </a:spcBef>
              <a:spcAft>
                <a:spcPts val="0"/>
              </a:spcAft>
              <a:buClr>
                <a:schemeClr val="accent1">
                  <a:lumMod val="60000"/>
                  <a:lumOff val="40000"/>
                </a:schemeClr>
              </a:buClr>
              <a:buFontTx/>
              <a:buChar char="•"/>
              <a:defRPr/>
            </a:pPr>
            <a:r>
              <a:rPr lang="en-US" dirty="0" smtClean="0">
                <a:solidFill>
                  <a:schemeClr val="tx1">
                    <a:lumMod val="65000"/>
                    <a:lumOff val="35000"/>
                  </a:schemeClr>
                </a:solidFill>
                <a:ea typeface="+mn-ea"/>
              </a:rPr>
              <a:t>Drainage patterns</a:t>
            </a:r>
          </a:p>
          <a:p>
            <a:pPr fontAlgn="auto">
              <a:spcAft>
                <a:spcPts val="0"/>
              </a:spcAft>
              <a:buClr>
                <a:schemeClr val="accent1">
                  <a:lumMod val="60000"/>
                  <a:lumOff val="40000"/>
                </a:schemeClr>
              </a:buClr>
              <a:defRPr/>
            </a:pPr>
            <a:endParaRPr lang="en-US" dirty="0">
              <a:solidFill>
                <a:schemeClr val="tx1">
                  <a:lumMod val="65000"/>
                  <a:lumOff val="35000"/>
                </a:schemeClr>
              </a:solidFill>
              <a:ea typeface="+mn-ea"/>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p:txBody>
          <a:bodyPr/>
          <a:lstStyle/>
          <a:p>
            <a:r>
              <a:rPr lang="en-US" b="1" smtClean="0">
                <a:latin typeface="Tahoma" pitchFamily="34" charset="0"/>
              </a:rPr>
              <a:t>GEOPHYSICAL</a:t>
            </a:r>
          </a:p>
        </p:txBody>
      </p:sp>
      <p:sp>
        <p:nvSpPr>
          <p:cNvPr id="309251" name="Rectangle 3"/>
          <p:cNvSpPr>
            <a:spLocks noGrp="1" noChangeArrowheads="1"/>
          </p:cNvSpPr>
          <p:nvPr>
            <p:ph idx="1"/>
          </p:nvPr>
        </p:nvSpPr>
        <p:spPr>
          <a:xfrm>
            <a:off x="827088" y="2276475"/>
            <a:ext cx="7772400" cy="3716338"/>
          </a:xfrm>
        </p:spPr>
        <p:txBody>
          <a:bodyPr/>
          <a:lstStyle/>
          <a:p>
            <a:r>
              <a:rPr lang="en-US" sz="2800" smtClean="0">
                <a:latin typeface="Tahoma" pitchFamily="34" charset="0"/>
              </a:rPr>
              <a:t>TO GET USEFUL INFORMATION ABOUT STRATIFICATIONS.</a:t>
            </a:r>
          </a:p>
          <a:p>
            <a:r>
              <a:rPr lang="en-US" sz="2800" smtClean="0">
                <a:latin typeface="Tahoma" pitchFamily="34" charset="0"/>
              </a:rPr>
              <a:t>THERE ARE TWO METHODS AS PER IS:1892</a:t>
            </a:r>
          </a:p>
          <a:p>
            <a:pPr lvl="1"/>
            <a:r>
              <a:rPr lang="en-US" smtClean="0">
                <a:latin typeface="Tahoma" pitchFamily="34" charset="0"/>
              </a:rPr>
              <a:t>ELECTRICAL RESISTIVITY</a:t>
            </a:r>
          </a:p>
          <a:p>
            <a:pPr lvl="1"/>
            <a:r>
              <a:rPr lang="en-US" smtClean="0">
                <a:latin typeface="Tahoma" pitchFamily="34" charset="0"/>
              </a:rPr>
              <a:t>SEISMIC REFRACTION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9251">
                                            <p:txEl>
                                              <p:pRg st="0" end="0"/>
                                            </p:txEl>
                                          </p:spTgt>
                                        </p:tgtEl>
                                        <p:attrNameLst>
                                          <p:attrName>style.visibility</p:attrName>
                                        </p:attrNameLst>
                                      </p:cBhvr>
                                      <p:to>
                                        <p:strVal val="visible"/>
                                      </p:to>
                                    </p:set>
                                    <p:anim calcmode="lin" valueType="num">
                                      <p:cBhvr additive="base">
                                        <p:cTn id="7" dur="500" fill="hold"/>
                                        <p:tgtEl>
                                          <p:spTgt spid="30925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092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09251">
                                            <p:txEl>
                                              <p:pRg st="1" end="1"/>
                                            </p:txEl>
                                          </p:spTgt>
                                        </p:tgtEl>
                                        <p:attrNameLst>
                                          <p:attrName>style.visibility</p:attrName>
                                        </p:attrNameLst>
                                      </p:cBhvr>
                                      <p:to>
                                        <p:strVal val="visible"/>
                                      </p:to>
                                    </p:set>
                                    <p:anim calcmode="lin" valueType="num">
                                      <p:cBhvr additive="base">
                                        <p:cTn id="13" dur="500" fill="hold"/>
                                        <p:tgtEl>
                                          <p:spTgt spid="30925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09251">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309251">
                                            <p:txEl>
                                              <p:pRg st="2" end="2"/>
                                            </p:txEl>
                                          </p:spTgt>
                                        </p:tgtEl>
                                        <p:attrNameLst>
                                          <p:attrName>style.visibility</p:attrName>
                                        </p:attrNameLst>
                                      </p:cBhvr>
                                      <p:to>
                                        <p:strVal val="visible"/>
                                      </p:to>
                                    </p:set>
                                    <p:anim calcmode="lin" valueType="num">
                                      <p:cBhvr additive="base">
                                        <p:cTn id="17" dur="500" fill="hold"/>
                                        <p:tgtEl>
                                          <p:spTgt spid="309251">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09251">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09251">
                                            <p:txEl>
                                              <p:pRg st="3" end="3"/>
                                            </p:txEl>
                                          </p:spTgt>
                                        </p:tgtEl>
                                        <p:attrNameLst>
                                          <p:attrName>style.visibility</p:attrName>
                                        </p:attrNameLst>
                                      </p:cBhvr>
                                      <p:to>
                                        <p:strVal val="visible"/>
                                      </p:to>
                                    </p:set>
                                    <p:anim calcmode="lin" valueType="num">
                                      <p:cBhvr additive="base">
                                        <p:cTn id="21" dur="500" fill="hold"/>
                                        <p:tgtEl>
                                          <p:spTgt spid="309251">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0925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51"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p:txBody>
          <a:bodyPr/>
          <a:lstStyle/>
          <a:p>
            <a:pPr marL="838200" indent="-838200"/>
            <a:r>
              <a:rPr lang="en-US" b="1" smtClean="0">
                <a:solidFill>
                  <a:srgbClr val="0000FF"/>
                </a:solidFill>
                <a:latin typeface="Tahoma" pitchFamily="34" charset="0"/>
              </a:rPr>
              <a:t> </a:t>
            </a:r>
            <a:r>
              <a:rPr lang="en-US" b="1" smtClean="0">
                <a:latin typeface="Tahoma" pitchFamily="34" charset="0"/>
              </a:rPr>
              <a:t>SEISMIC METHOD</a:t>
            </a:r>
          </a:p>
        </p:txBody>
      </p:sp>
      <p:sp>
        <p:nvSpPr>
          <p:cNvPr id="45058" name="Rectangle 3"/>
          <p:cNvSpPr>
            <a:spLocks noGrp="1" noChangeArrowheads="1"/>
          </p:cNvSpPr>
          <p:nvPr>
            <p:ph idx="1"/>
          </p:nvPr>
        </p:nvSpPr>
        <p:spPr/>
        <p:txBody>
          <a:bodyPr/>
          <a:lstStyle/>
          <a:p>
            <a:r>
              <a:rPr lang="en-US" sz="2800" smtClean="0">
                <a:latin typeface="Tahoma" pitchFamily="34" charset="0"/>
              </a:rPr>
              <a:t>This method make use of variation of elastic properties of strata which affects the velocity of shock waves traveling through them. The required shock wave can be generated by hammer blows on the ground or by detonating a small charge of explosives</a:t>
            </a:r>
            <a:r>
              <a:rPr lang="en-US" sz="2800" smtClean="0">
                <a:latin typeface="Calibri" pitchFamily="34" charset="0"/>
              </a:rPr>
              <a:t>. </a:t>
            </a:r>
          </a:p>
          <a:p>
            <a:r>
              <a:rPr lang="en-US" sz="2800" smtClean="0">
                <a:latin typeface="Tahoma" pitchFamily="34" charset="0"/>
              </a:rPr>
              <a:t>Used to know the depth of bed rock strata</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p:txBody>
          <a:bodyPr/>
          <a:lstStyle/>
          <a:p>
            <a:pPr marL="838200" indent="-838200"/>
            <a:r>
              <a:rPr lang="en-US" b="1" smtClean="0">
                <a:latin typeface="Tahoma" pitchFamily="34" charset="0"/>
              </a:rPr>
              <a:t>ELECTRICAL RESISTIVITY</a:t>
            </a:r>
          </a:p>
        </p:txBody>
      </p:sp>
      <p:sp>
        <p:nvSpPr>
          <p:cNvPr id="53251" name="Rectangle 3"/>
          <p:cNvSpPr>
            <a:spLocks noGrp="1" noChangeArrowheads="1"/>
          </p:cNvSpPr>
          <p:nvPr>
            <p:ph idx="1"/>
          </p:nvPr>
        </p:nvSpPr>
        <p:spPr>
          <a:xfrm>
            <a:off x="1182688" y="2017713"/>
            <a:ext cx="7772400" cy="4383087"/>
          </a:xfrm>
        </p:spPr>
        <p:txBody>
          <a:bodyPr rtlCol="0">
            <a:normAutofit lnSpcReduction="10000"/>
          </a:bodyPr>
          <a:lstStyle/>
          <a:p>
            <a:pPr fontAlgn="auto">
              <a:spcAft>
                <a:spcPts val="0"/>
              </a:spcAft>
              <a:buClr>
                <a:schemeClr val="accent1">
                  <a:lumMod val="60000"/>
                  <a:lumOff val="40000"/>
                </a:schemeClr>
              </a:buClr>
              <a:defRPr/>
            </a:pPr>
            <a:r>
              <a:rPr lang="en-US" sz="2800">
                <a:solidFill>
                  <a:schemeClr val="tx1">
                    <a:lumMod val="65000"/>
                    <a:lumOff val="35000"/>
                  </a:schemeClr>
                </a:solidFill>
                <a:latin typeface="Tahoma" charset="0"/>
                <a:ea typeface="+mn-ea"/>
              </a:rPr>
              <a:t>In this method the resistance to the flow of an electric current through the subsurface materials is measured at intervals on the ground surface.</a:t>
            </a:r>
          </a:p>
          <a:p>
            <a:pPr fontAlgn="auto">
              <a:spcAft>
                <a:spcPts val="0"/>
              </a:spcAft>
              <a:buClr>
                <a:schemeClr val="accent1">
                  <a:lumMod val="60000"/>
                  <a:lumOff val="40000"/>
                </a:schemeClr>
              </a:buClr>
              <a:defRPr/>
            </a:pPr>
            <a:r>
              <a:rPr lang="en-US" sz="2800">
                <a:solidFill>
                  <a:schemeClr val="tx1">
                    <a:lumMod val="65000"/>
                    <a:lumOff val="35000"/>
                  </a:schemeClr>
                </a:solidFill>
                <a:latin typeface="Tahoma" charset="0"/>
                <a:ea typeface="+mn-ea"/>
              </a:rPr>
              <a:t>May be useful for the study of foundation problems and for finding rock strata under deep soil cover.</a:t>
            </a:r>
          </a:p>
          <a:p>
            <a:pPr fontAlgn="auto">
              <a:spcAft>
                <a:spcPts val="0"/>
              </a:spcAft>
              <a:buClr>
                <a:schemeClr val="accent1">
                  <a:lumMod val="60000"/>
                  <a:lumOff val="40000"/>
                </a:schemeClr>
              </a:buClr>
              <a:defRPr/>
            </a:pPr>
            <a:r>
              <a:rPr lang="en-US" sz="2800">
                <a:solidFill>
                  <a:schemeClr val="tx1">
                    <a:lumMod val="65000"/>
                    <a:lumOff val="35000"/>
                  </a:schemeClr>
                </a:solidFill>
                <a:latin typeface="Tahoma" charset="0"/>
                <a:ea typeface="+mn-ea"/>
              </a:rPr>
              <a:t>Also used for presence and depth of water table</a:t>
            </a:r>
          </a:p>
          <a:p>
            <a:pPr fontAlgn="auto">
              <a:spcAft>
                <a:spcPts val="0"/>
              </a:spcAft>
              <a:buClr>
                <a:schemeClr val="accent1">
                  <a:lumMod val="60000"/>
                  <a:lumOff val="40000"/>
                </a:schemeClr>
              </a:buClr>
              <a:defRPr/>
            </a:pPr>
            <a:endParaRPr lang="en-US" sz="2800">
              <a:solidFill>
                <a:schemeClr val="tx1">
                  <a:lumMod val="65000"/>
                  <a:lumOff val="35000"/>
                </a:schemeClr>
              </a:solidFill>
              <a:latin typeface="Tahoma" charset="0"/>
              <a:ea typeface="+mn-ea"/>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p:txBody>
          <a:bodyPr/>
          <a:lstStyle/>
          <a:p>
            <a:r>
              <a:rPr lang="en-US" b="1" smtClean="0">
                <a:latin typeface="Calibri" pitchFamily="34" charset="0"/>
              </a:rPr>
              <a:t>Site exploration</a:t>
            </a:r>
          </a:p>
        </p:txBody>
      </p:sp>
      <p:sp>
        <p:nvSpPr>
          <p:cNvPr id="11267" name="Content Placeholder 2"/>
          <p:cNvSpPr>
            <a:spLocks noGrp="1"/>
          </p:cNvSpPr>
          <p:nvPr>
            <p:ph idx="1"/>
          </p:nvPr>
        </p:nvSpPr>
        <p:spPr/>
        <p:txBody>
          <a:bodyPr rtlCol="0">
            <a:normAutofit lnSpcReduction="10000"/>
          </a:bodyPr>
          <a:lstStyle/>
          <a:p>
            <a:pPr marL="0" indent="4763" fontAlgn="auto">
              <a:spcBef>
                <a:spcPts val="0"/>
              </a:spcBef>
              <a:spcAft>
                <a:spcPts val="0"/>
              </a:spcAft>
              <a:buClr>
                <a:schemeClr val="accent1">
                  <a:lumMod val="60000"/>
                  <a:lumOff val="40000"/>
                </a:schemeClr>
              </a:buClr>
              <a:buSzPct val="100000"/>
              <a:buFont typeface="Arial" charset="0"/>
              <a:buNone/>
              <a:defRPr/>
            </a:pPr>
            <a:r>
              <a:rPr lang="en-US" sz="2800" dirty="0" smtClean="0">
                <a:solidFill>
                  <a:schemeClr val="tx1">
                    <a:lumMod val="65000"/>
                    <a:lumOff val="35000"/>
                  </a:schemeClr>
                </a:solidFill>
                <a:ea typeface="+mn-ea"/>
              </a:rPr>
              <a:t>The site exploration is to get information about the following:</a:t>
            </a:r>
          </a:p>
          <a:p>
            <a:pPr fontAlgn="auto">
              <a:spcBef>
                <a:spcPts val="0"/>
              </a:spcBef>
              <a:spcAft>
                <a:spcPts val="0"/>
              </a:spcAft>
              <a:buClr>
                <a:schemeClr val="accent1">
                  <a:lumMod val="60000"/>
                  <a:lumOff val="40000"/>
                </a:schemeClr>
              </a:buClr>
              <a:buSzPct val="100000"/>
              <a:buFont typeface="Calibri" pitchFamily="34" charset="0"/>
              <a:buChar char="•"/>
              <a:defRPr/>
            </a:pPr>
            <a:r>
              <a:rPr lang="en-US" sz="2800" dirty="0" smtClean="0">
                <a:solidFill>
                  <a:schemeClr val="tx1">
                    <a:lumMod val="65000"/>
                    <a:lumOff val="35000"/>
                  </a:schemeClr>
                </a:solidFill>
                <a:ea typeface="+mn-ea"/>
              </a:rPr>
              <a:t>Sequence and extent of each soil and rock stratum in the region likely to be affected by the proposed work</a:t>
            </a:r>
          </a:p>
          <a:p>
            <a:pPr fontAlgn="auto">
              <a:spcBef>
                <a:spcPts val="0"/>
              </a:spcBef>
              <a:spcAft>
                <a:spcPts val="0"/>
              </a:spcAft>
              <a:buClr>
                <a:schemeClr val="accent1">
                  <a:lumMod val="60000"/>
                  <a:lumOff val="40000"/>
                </a:schemeClr>
              </a:buClr>
              <a:buSzPct val="100000"/>
              <a:buFont typeface="Calibri" pitchFamily="34" charset="0"/>
              <a:buChar char="•"/>
              <a:defRPr/>
            </a:pPr>
            <a:r>
              <a:rPr lang="en-US" sz="2800" dirty="0" smtClean="0">
                <a:solidFill>
                  <a:schemeClr val="tx1">
                    <a:lumMod val="65000"/>
                    <a:lumOff val="35000"/>
                  </a:schemeClr>
                </a:solidFill>
                <a:ea typeface="+mn-ea"/>
              </a:rPr>
              <a:t>Nature of each stratum and engineering properties of soil and rock which may affect the design and mode of construction of proposed structure and its foundation</a:t>
            </a:r>
          </a:p>
          <a:p>
            <a:pPr fontAlgn="auto">
              <a:spcBef>
                <a:spcPts val="0"/>
              </a:spcBef>
              <a:spcAft>
                <a:spcPts val="0"/>
              </a:spcAft>
              <a:buClr>
                <a:schemeClr val="accent1">
                  <a:lumMod val="60000"/>
                  <a:lumOff val="40000"/>
                </a:schemeClr>
              </a:buClr>
              <a:buSzPct val="100000"/>
              <a:buFont typeface="Calibri" pitchFamily="34" charset="0"/>
              <a:buChar char="•"/>
              <a:defRPr/>
            </a:pPr>
            <a:r>
              <a:rPr lang="en-US" sz="2800" dirty="0" smtClean="0">
                <a:solidFill>
                  <a:schemeClr val="tx1">
                    <a:lumMod val="65000"/>
                    <a:lumOff val="35000"/>
                  </a:schemeClr>
                </a:solidFill>
                <a:ea typeface="+mn-ea"/>
              </a:rPr>
              <a:t> Location of ground water table and its corrosive effect on foundation material</a:t>
            </a:r>
            <a:endParaRPr lang="en-GB" sz="2800" dirty="0">
              <a:solidFill>
                <a:schemeClr val="tx1">
                  <a:lumMod val="65000"/>
                  <a:lumOff val="35000"/>
                </a:schemeClr>
              </a:solidFill>
              <a:ea typeface="+mn-ea"/>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p:txBody>
          <a:bodyPr/>
          <a:lstStyle/>
          <a:p>
            <a:r>
              <a:rPr lang="en-US" b="1" smtClean="0">
                <a:latin typeface="Calibri" pitchFamily="34" charset="0"/>
              </a:rPr>
              <a:t>What is site investigation</a:t>
            </a:r>
          </a:p>
        </p:txBody>
      </p:sp>
      <p:sp>
        <p:nvSpPr>
          <p:cNvPr id="3" name="Content Placeholder 2"/>
          <p:cNvSpPr>
            <a:spLocks noGrp="1"/>
          </p:cNvSpPr>
          <p:nvPr>
            <p:ph idx="1"/>
          </p:nvPr>
        </p:nvSpPr>
        <p:spPr/>
        <p:txBody>
          <a:bodyPr>
            <a:normAutofit/>
          </a:bodyPr>
          <a:lstStyle/>
          <a:p>
            <a:pPr>
              <a:lnSpc>
                <a:spcPct val="60000"/>
              </a:lnSpc>
            </a:pPr>
            <a:r>
              <a:rPr lang="en-US" sz="2600" smtClean="0">
                <a:latin typeface="Calibri" pitchFamily="34" charset="0"/>
              </a:rPr>
              <a:t>Accessibility</a:t>
            </a:r>
          </a:p>
          <a:p>
            <a:pPr>
              <a:lnSpc>
                <a:spcPct val="60000"/>
              </a:lnSpc>
            </a:pPr>
            <a:r>
              <a:rPr lang="en-US" sz="2600" smtClean="0">
                <a:latin typeface="Calibri" pitchFamily="34" charset="0"/>
              </a:rPr>
              <a:t>Vegetative Cover – clearances and site clearing costs</a:t>
            </a:r>
          </a:p>
          <a:p>
            <a:pPr>
              <a:lnSpc>
                <a:spcPct val="60000"/>
              </a:lnSpc>
            </a:pPr>
            <a:r>
              <a:rPr lang="en-US" sz="2600" smtClean="0">
                <a:latin typeface="Calibri" pitchFamily="34" charset="0"/>
              </a:rPr>
              <a:t>Availability of water and power</a:t>
            </a:r>
          </a:p>
          <a:p>
            <a:pPr>
              <a:lnSpc>
                <a:spcPct val="60000"/>
              </a:lnSpc>
            </a:pPr>
            <a:r>
              <a:rPr lang="en-US" sz="2600" smtClean="0">
                <a:latin typeface="Calibri" pitchFamily="34" charset="0"/>
              </a:rPr>
              <a:t>Connection to major transportation routes</a:t>
            </a:r>
          </a:p>
          <a:p>
            <a:pPr>
              <a:lnSpc>
                <a:spcPct val="60000"/>
              </a:lnSpc>
            </a:pPr>
            <a:r>
              <a:rPr lang="en-US" sz="2600" smtClean="0">
                <a:latin typeface="Calibri" pitchFamily="34" charset="0"/>
              </a:rPr>
              <a:t>Environmental  impact</a:t>
            </a:r>
          </a:p>
          <a:p>
            <a:pPr>
              <a:lnSpc>
                <a:spcPct val="60000"/>
              </a:lnSpc>
            </a:pPr>
            <a:r>
              <a:rPr lang="en-US" sz="2600" smtClean="0">
                <a:latin typeface="Calibri" pitchFamily="34" charset="0"/>
              </a:rPr>
              <a:t>Seismicity</a:t>
            </a:r>
          </a:p>
          <a:p>
            <a:pPr>
              <a:lnSpc>
                <a:spcPct val="60000"/>
              </a:lnSpc>
            </a:pPr>
            <a:r>
              <a:rPr lang="en-US" sz="2600" smtClean="0">
                <a:latin typeface="Calibri" pitchFamily="34" charset="0"/>
              </a:rPr>
              <a:t>Geological information</a:t>
            </a:r>
          </a:p>
          <a:p>
            <a:pPr>
              <a:lnSpc>
                <a:spcPct val="60000"/>
              </a:lnSpc>
            </a:pPr>
            <a:r>
              <a:rPr lang="en-US" sz="2600" smtClean="0">
                <a:latin typeface="Calibri" pitchFamily="34" charset="0"/>
              </a:rPr>
              <a:t>Topography and drainage</a:t>
            </a:r>
          </a:p>
          <a:p>
            <a:pPr>
              <a:lnSpc>
                <a:spcPct val="60000"/>
              </a:lnSpc>
            </a:pPr>
            <a:r>
              <a:rPr lang="en-US" sz="2600" smtClean="0">
                <a:latin typeface="Calibri" pitchFamily="34" charset="0"/>
              </a:rPr>
              <a:t>Subsurface details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r>
              <a:rPr lang="en-US" b="1" smtClean="0">
                <a:latin typeface="Calibri" pitchFamily="34" charset="0"/>
              </a:rPr>
              <a:t>Investigation – Construction material</a:t>
            </a:r>
          </a:p>
        </p:txBody>
      </p:sp>
      <p:sp>
        <p:nvSpPr>
          <p:cNvPr id="34819" name="Content Placeholder 2"/>
          <p:cNvSpPr>
            <a:spLocks noGrp="1"/>
          </p:cNvSpPr>
          <p:nvPr>
            <p:ph idx="1"/>
          </p:nvPr>
        </p:nvSpPr>
        <p:spPr/>
        <p:txBody>
          <a:bodyPr rtlCol="0">
            <a:normAutofit/>
          </a:bodyPr>
          <a:lstStyle/>
          <a:p>
            <a:pPr marL="465138" indent="-460375" fontAlgn="auto">
              <a:spcBef>
                <a:spcPct val="0"/>
              </a:spcBef>
              <a:spcAft>
                <a:spcPts val="0"/>
              </a:spcAft>
              <a:buClr>
                <a:schemeClr val="accent1">
                  <a:lumMod val="60000"/>
                  <a:lumOff val="40000"/>
                </a:schemeClr>
              </a:buClr>
              <a:defRPr/>
            </a:pPr>
            <a:r>
              <a:rPr lang="en-GB" sz="2800" dirty="0" smtClean="0">
                <a:solidFill>
                  <a:schemeClr val="tx1">
                    <a:lumMod val="65000"/>
                    <a:lumOff val="35000"/>
                  </a:schemeClr>
                </a:solidFill>
                <a:ea typeface="+mn-ea"/>
              </a:rPr>
              <a:t>Reconnaissance of the borrow area</a:t>
            </a:r>
          </a:p>
          <a:p>
            <a:pPr marL="465138" indent="-460375" fontAlgn="auto">
              <a:spcBef>
                <a:spcPct val="0"/>
              </a:spcBef>
              <a:spcAft>
                <a:spcPts val="0"/>
              </a:spcAft>
              <a:buClr>
                <a:schemeClr val="accent1">
                  <a:lumMod val="60000"/>
                  <a:lumOff val="40000"/>
                </a:schemeClr>
              </a:buClr>
              <a:defRPr/>
            </a:pPr>
            <a:r>
              <a:rPr lang="en-GB" sz="2800" dirty="0" smtClean="0">
                <a:solidFill>
                  <a:schemeClr val="tx1">
                    <a:lumMod val="65000"/>
                    <a:lumOff val="35000"/>
                  </a:schemeClr>
                </a:solidFill>
                <a:ea typeface="+mn-ea"/>
              </a:rPr>
              <a:t>Soil exploration</a:t>
            </a:r>
          </a:p>
          <a:p>
            <a:pPr marL="465138" indent="-460375" fontAlgn="auto">
              <a:spcBef>
                <a:spcPct val="0"/>
              </a:spcBef>
              <a:spcAft>
                <a:spcPts val="0"/>
              </a:spcAft>
              <a:buClr>
                <a:schemeClr val="accent1">
                  <a:lumMod val="60000"/>
                  <a:lumOff val="40000"/>
                </a:schemeClr>
              </a:buClr>
              <a:defRPr/>
            </a:pPr>
            <a:r>
              <a:rPr lang="en-GB" sz="2800" dirty="0" smtClean="0">
                <a:solidFill>
                  <a:schemeClr val="tx1">
                    <a:lumMod val="65000"/>
                    <a:lumOff val="35000"/>
                  </a:schemeClr>
                </a:solidFill>
                <a:ea typeface="+mn-ea"/>
              </a:rPr>
              <a:t>Suitability of materials</a:t>
            </a:r>
          </a:p>
          <a:p>
            <a:pPr marL="465138" indent="-460375" fontAlgn="auto">
              <a:spcBef>
                <a:spcPct val="0"/>
              </a:spcBef>
              <a:spcAft>
                <a:spcPts val="0"/>
              </a:spcAft>
              <a:buClr>
                <a:schemeClr val="accent1">
                  <a:lumMod val="60000"/>
                  <a:lumOff val="40000"/>
                </a:schemeClr>
              </a:buClr>
              <a:defRPr/>
            </a:pPr>
            <a:r>
              <a:rPr lang="en-GB" sz="2800" dirty="0" smtClean="0">
                <a:solidFill>
                  <a:schemeClr val="tx1">
                    <a:lumMod val="65000"/>
                    <a:lumOff val="35000"/>
                  </a:schemeClr>
                </a:solidFill>
                <a:ea typeface="+mn-ea"/>
              </a:rPr>
              <a:t>Methods and equipments for construction</a:t>
            </a:r>
          </a:p>
          <a:p>
            <a:pPr marL="0" indent="4763" fontAlgn="auto">
              <a:spcBef>
                <a:spcPct val="0"/>
              </a:spcBef>
              <a:spcAft>
                <a:spcPts val="0"/>
              </a:spcAft>
              <a:buClr>
                <a:schemeClr val="accent1">
                  <a:lumMod val="60000"/>
                  <a:lumOff val="40000"/>
                </a:schemeClr>
              </a:buClr>
              <a:buFont typeface="Arial" charset="0"/>
              <a:buNone/>
              <a:defRPr/>
            </a:pPr>
            <a:endParaRPr lang="en-GB" sz="2800" dirty="0" smtClean="0">
              <a:solidFill>
                <a:schemeClr val="tx1">
                  <a:lumMod val="65000"/>
                  <a:lumOff val="35000"/>
                </a:schemeClr>
              </a:solidFill>
              <a:ea typeface="+mn-ea"/>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p:txBody>
          <a:bodyPr/>
          <a:lstStyle/>
          <a:p>
            <a:r>
              <a:rPr lang="en-US" b="1" smtClean="0">
                <a:latin typeface="Calibri" pitchFamily="34" charset="0"/>
              </a:rPr>
              <a:t>Report Preparation</a:t>
            </a:r>
          </a:p>
        </p:txBody>
      </p:sp>
      <p:sp>
        <p:nvSpPr>
          <p:cNvPr id="51202" name="Content Placeholder 2"/>
          <p:cNvSpPr>
            <a:spLocks noGrp="1"/>
          </p:cNvSpPr>
          <p:nvPr>
            <p:ph idx="1"/>
          </p:nvPr>
        </p:nvSpPr>
        <p:spPr/>
        <p:txBody>
          <a:bodyPr/>
          <a:lstStyle/>
          <a:p>
            <a:pPr marL="465138" indent="-465138">
              <a:spcBef>
                <a:spcPct val="0"/>
              </a:spcBef>
            </a:pPr>
            <a:r>
              <a:rPr lang="en-GB" smtClean="0">
                <a:latin typeface="Calibri" pitchFamily="34" charset="0"/>
              </a:rPr>
              <a:t>Preparation of plan of soil investigation done to correlate the field investigation points on the plan</a:t>
            </a:r>
          </a:p>
          <a:p>
            <a:pPr marL="465138" indent="-465138">
              <a:spcBef>
                <a:spcPct val="0"/>
              </a:spcBef>
            </a:pPr>
            <a:r>
              <a:rPr lang="en-GB" smtClean="0">
                <a:latin typeface="Calibri" pitchFamily="34" charset="0"/>
              </a:rPr>
              <a:t>Arranging of the data collected in sequential order</a:t>
            </a:r>
          </a:p>
          <a:p>
            <a:pPr marL="465138" indent="-465138">
              <a:spcBef>
                <a:spcPct val="0"/>
              </a:spcBef>
            </a:pPr>
            <a:r>
              <a:rPr lang="en-GB" smtClean="0">
                <a:latin typeface="Calibri" pitchFamily="34" charset="0"/>
              </a:rPr>
              <a:t>Preparation of bore logs, tables, soil profile charts, graphs etc.</a:t>
            </a:r>
          </a:p>
          <a:p>
            <a:pPr marL="465138" indent="-465138">
              <a:spcBef>
                <a:spcPct val="0"/>
              </a:spcBef>
            </a:pPr>
            <a:r>
              <a:rPr lang="en-GB" smtClean="0">
                <a:latin typeface="Calibri" pitchFamily="34" charset="0"/>
              </a:rPr>
              <a:t>Field test results</a:t>
            </a:r>
          </a:p>
          <a:p>
            <a:pPr marL="465138" indent="-465138">
              <a:spcBef>
                <a:spcPct val="0"/>
              </a:spcBef>
            </a:pPr>
            <a:r>
              <a:rPr lang="en-GB" smtClean="0">
                <a:latin typeface="Calibri" pitchFamily="34" charset="0"/>
              </a:rPr>
              <a:t>Laboratory test results</a:t>
            </a:r>
          </a:p>
          <a:p>
            <a:pPr marL="465138" indent="-465138">
              <a:spcBef>
                <a:spcPct val="0"/>
              </a:spcBef>
            </a:pPr>
            <a:r>
              <a:rPr lang="en-GB" smtClean="0">
                <a:latin typeface="Calibri" pitchFamily="34" charset="0"/>
              </a:rPr>
              <a:t>Analysis of the test results and comparison of the same</a:t>
            </a:r>
          </a:p>
          <a:p>
            <a:pPr marL="465138" indent="-465138">
              <a:spcBef>
                <a:spcPct val="0"/>
              </a:spcBef>
            </a:pPr>
            <a:r>
              <a:rPr lang="en-GB" smtClean="0">
                <a:latin typeface="Calibri" pitchFamily="34" charset="0"/>
              </a:rPr>
              <a:t>Recommendation for the structure foundations and also for any further investigations</a:t>
            </a:r>
          </a:p>
          <a:p>
            <a:pPr marL="465138" indent="-465138">
              <a:spcBef>
                <a:spcPct val="0"/>
              </a:spcBef>
            </a:pPr>
            <a:r>
              <a:rPr lang="en-GB" smtClean="0">
                <a:latin typeface="Calibri" pitchFamily="34" charset="0"/>
              </a:rPr>
              <a:t>Proper preservation of samples</a:t>
            </a:r>
          </a:p>
          <a:p>
            <a:pPr marL="465138" indent="-465138">
              <a:spcBef>
                <a:spcPct val="0"/>
              </a:spcBef>
            </a:pPr>
            <a:endParaRPr lang="en-GB" smtClean="0">
              <a:latin typeface="Calibri" pitchFamily="34" charset="0"/>
            </a:endParaRPr>
          </a:p>
          <a:p>
            <a:pPr marL="465138" indent="-465138">
              <a:spcBef>
                <a:spcPct val="0"/>
              </a:spcBef>
            </a:pPr>
            <a:endParaRPr lang="en-GB" smtClean="0">
              <a:latin typeface="Calibri" pitchFamily="34" charset="0"/>
            </a:endParaRPr>
          </a:p>
          <a:p>
            <a:pPr marL="465138" indent="-465138">
              <a:spcBef>
                <a:spcPct val="0"/>
              </a:spcBef>
            </a:pPr>
            <a:endParaRPr lang="en-GB" smtClean="0">
              <a:latin typeface="Calibri"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4"/>
          <p:cNvSpPr>
            <a:spLocks noChangeArrowheads="1"/>
          </p:cNvSpPr>
          <p:nvPr/>
        </p:nvSpPr>
        <p:spPr bwMode="auto">
          <a:xfrm>
            <a:off x="611188" y="476250"/>
            <a:ext cx="7993062" cy="5016500"/>
          </a:xfrm>
          <a:prstGeom prst="rect">
            <a:avLst/>
          </a:prstGeom>
          <a:noFill/>
          <a:ln w="9525">
            <a:noFill/>
            <a:miter lim="800000"/>
            <a:headEnd/>
            <a:tailEnd/>
          </a:ln>
        </p:spPr>
        <p:txBody>
          <a:bodyPr>
            <a:spAutoFit/>
          </a:bodyPr>
          <a:lstStyle/>
          <a:p>
            <a:pPr algn="ctr"/>
            <a:r>
              <a:rPr lang="en-US" sz="8000" b="1">
                <a:latin typeface="Times New Roman" pitchFamily="18" charset="0"/>
              </a:rPr>
              <a:t>Methods </a:t>
            </a:r>
          </a:p>
          <a:p>
            <a:pPr algn="ctr"/>
            <a:r>
              <a:rPr lang="en-US" sz="8000" b="1">
                <a:latin typeface="Times New Roman" pitchFamily="18" charset="0"/>
              </a:rPr>
              <a:t>of </a:t>
            </a:r>
          </a:p>
          <a:p>
            <a:pPr algn="ctr"/>
            <a:r>
              <a:rPr lang="en-US" sz="8000" b="1">
                <a:latin typeface="Times New Roman" pitchFamily="18" charset="0"/>
              </a:rPr>
              <a:t>Geotechnical </a:t>
            </a:r>
          </a:p>
          <a:p>
            <a:pPr algn="ctr"/>
            <a:r>
              <a:rPr lang="en-US" sz="8000" b="1">
                <a:latin typeface="Times New Roman" pitchFamily="18" charset="0"/>
              </a:rPr>
              <a:t>Investigation</a:t>
            </a:r>
            <a:endParaRPr lang="en-AU" sz="8000" b="1">
              <a:latin typeface="Times New Roman" pitchFamily="18" charset="0"/>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a:xfrm>
            <a:off x="685800" y="609600"/>
            <a:ext cx="8001000" cy="1143000"/>
          </a:xfrm>
        </p:spPr>
        <p:txBody>
          <a:bodyPr/>
          <a:lstStyle/>
          <a:p>
            <a:r>
              <a:rPr lang="en-US" b="1" smtClean="0">
                <a:latin typeface="Tahoma" pitchFamily="34" charset="0"/>
              </a:rPr>
              <a:t>Methods of Geotechnical Investigation</a:t>
            </a:r>
          </a:p>
        </p:txBody>
      </p:sp>
      <p:sp>
        <p:nvSpPr>
          <p:cNvPr id="54274" name="Rectangle 3"/>
          <p:cNvSpPr>
            <a:spLocks noGrp="1" noChangeArrowheads="1"/>
          </p:cNvSpPr>
          <p:nvPr>
            <p:ph idx="1"/>
          </p:nvPr>
        </p:nvSpPr>
        <p:spPr>
          <a:xfrm>
            <a:off x="250825" y="2636838"/>
            <a:ext cx="8569325" cy="3103562"/>
          </a:xfrm>
        </p:spPr>
        <p:txBody>
          <a:bodyPr/>
          <a:lstStyle/>
          <a:p>
            <a:pPr>
              <a:lnSpc>
                <a:spcPct val="120000"/>
              </a:lnSpc>
            </a:pPr>
            <a:r>
              <a:rPr lang="en-US" smtClean="0">
                <a:latin typeface="Tahoma" pitchFamily="34" charset="0"/>
              </a:rPr>
              <a:t>By doing laboratory tests only on soil samples, or</a:t>
            </a:r>
          </a:p>
          <a:p>
            <a:pPr>
              <a:lnSpc>
                <a:spcPct val="120000"/>
              </a:lnSpc>
            </a:pPr>
            <a:r>
              <a:rPr lang="en-US" smtClean="0">
                <a:latin typeface="Tahoma" pitchFamily="34" charset="0"/>
              </a:rPr>
              <a:t>By doing in-situ tests only, or </a:t>
            </a:r>
          </a:p>
          <a:p>
            <a:pPr>
              <a:lnSpc>
                <a:spcPct val="120000"/>
              </a:lnSpc>
            </a:pPr>
            <a:r>
              <a:rPr lang="en-US" smtClean="0">
                <a:latin typeface="Tahoma" pitchFamily="34" charset="0"/>
              </a:rPr>
              <a:t>By combining the two approaches.</a:t>
            </a:r>
          </a:p>
        </p:txBody>
      </p:sp>
      <p:sp>
        <p:nvSpPr>
          <p:cNvPr id="54275" name="AutoShape 4"/>
          <p:cNvSpPr>
            <a:spLocks noChangeArrowheads="1"/>
          </p:cNvSpPr>
          <p:nvPr/>
        </p:nvSpPr>
        <p:spPr bwMode="auto">
          <a:xfrm>
            <a:off x="7010400" y="5943600"/>
            <a:ext cx="976313" cy="485775"/>
          </a:xfrm>
          <a:prstGeom prst="rightArrow">
            <a:avLst>
              <a:gd name="adj1" fmla="val 50000"/>
              <a:gd name="adj2" fmla="val 50245"/>
            </a:avLst>
          </a:prstGeom>
          <a:noFill/>
          <a:ln w="9525">
            <a:noFill/>
            <a:miter lim="800000"/>
            <a:headEnd/>
            <a:tailEnd/>
          </a:ln>
        </p:spPr>
        <p:txBody>
          <a:bodyPr wrap="none" anchor="ctr"/>
          <a:lstStyle/>
          <a:p>
            <a:pPr algn="ctr"/>
            <a:endParaRPr lang="en-GB">
              <a:solidFill>
                <a:srgbClr val="CC3300"/>
              </a:solidFill>
            </a:endParaRPr>
          </a:p>
        </p:txBody>
      </p:sp>
      <p:sp>
        <p:nvSpPr>
          <p:cNvPr id="54276" name="AutoShape 5"/>
          <p:cNvSpPr>
            <a:spLocks noChangeArrowheads="1"/>
          </p:cNvSpPr>
          <p:nvPr/>
        </p:nvSpPr>
        <p:spPr bwMode="auto">
          <a:xfrm>
            <a:off x="7315200" y="5334000"/>
            <a:ext cx="1066800" cy="609600"/>
          </a:xfrm>
          <a:prstGeom prst="rightArrow">
            <a:avLst>
              <a:gd name="adj1" fmla="val 50000"/>
              <a:gd name="adj2" fmla="val 43750"/>
            </a:avLst>
          </a:prstGeom>
          <a:noFill/>
          <a:ln w="9525">
            <a:noFill/>
            <a:miter lim="800000"/>
            <a:headEnd/>
            <a:tailEnd/>
          </a:ln>
        </p:spPr>
        <p:txBody>
          <a:bodyPr wrap="none" anchor="ctr"/>
          <a:lstStyle/>
          <a:p>
            <a:endParaRPr lang="en-US"/>
          </a:p>
        </p:txBody>
      </p:sp>
      <p:sp>
        <p:nvSpPr>
          <p:cNvPr id="54277" name="Text Box 7"/>
          <p:cNvSpPr txBox="1">
            <a:spLocks noChangeArrowheads="1"/>
          </p:cNvSpPr>
          <p:nvPr/>
        </p:nvSpPr>
        <p:spPr bwMode="auto">
          <a:xfrm>
            <a:off x="6934200" y="6096000"/>
            <a:ext cx="1371600" cy="476250"/>
          </a:xfrm>
          <a:prstGeom prst="rect">
            <a:avLst/>
          </a:prstGeom>
          <a:noFill/>
          <a:ln w="9525">
            <a:noFill/>
            <a:miter lim="800000"/>
            <a:headEnd/>
            <a:tailEnd/>
          </a:ln>
        </p:spPr>
        <p:txBody>
          <a:bodyPr>
            <a:spAutoFit/>
          </a:bodyPr>
          <a:lstStyle/>
          <a:p>
            <a:pPr>
              <a:spcBef>
                <a:spcPct val="50000"/>
              </a:spcBef>
            </a:pPr>
            <a:r>
              <a:rPr lang="en-US">
                <a:hlinkClick r:id="rId2" action="ppaction://hlinkfile"/>
              </a:rPr>
              <a:t>Go</a:t>
            </a:r>
            <a:endParaRPr lang="en-GB"/>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a:xfrm>
            <a:off x="684213" y="2349500"/>
            <a:ext cx="7772400" cy="1143000"/>
          </a:xfrm>
        </p:spPr>
        <p:txBody>
          <a:bodyPr/>
          <a:lstStyle/>
          <a:p>
            <a:r>
              <a:rPr lang="en-US" b="1" smtClean="0">
                <a:latin typeface="Tahoma" pitchFamily="34" charset="0"/>
              </a:rPr>
              <a:t>Boring and Test Pits</a:t>
            </a:r>
            <a:endParaRPr lang="en-GB" b="1" smtClean="0">
              <a:latin typeface="Tahoma" pitchFamily="34" charset="0"/>
            </a:endParaRPr>
          </a:p>
        </p:txBody>
      </p:sp>
      <p:sp>
        <p:nvSpPr>
          <p:cNvPr id="55298" name="Rectangle 3"/>
          <p:cNvSpPr>
            <a:spLocks noGrp="1" noChangeArrowheads="1"/>
          </p:cNvSpPr>
          <p:nvPr>
            <p:ph idx="1"/>
          </p:nvPr>
        </p:nvSpPr>
        <p:spPr>
          <a:xfrm>
            <a:off x="685800" y="1916113"/>
            <a:ext cx="7772400" cy="4179887"/>
          </a:xfrm>
        </p:spPr>
        <p:txBody>
          <a:bodyPr/>
          <a:lstStyle/>
          <a:p>
            <a:pPr>
              <a:buFontTx/>
              <a:buNone/>
            </a:pPr>
            <a:r>
              <a:rPr lang="en-US" sz="4400" b="1" smtClean="0">
                <a:latin typeface="Calibri" pitchFamily="34" charset="0"/>
              </a:rPr>
              <a:t>   </a:t>
            </a:r>
            <a:endParaRPr lang="en-GB" sz="2800" smtClean="0">
              <a:latin typeface="Tahoma" pitchFamily="34" charset="0"/>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a:xfrm>
            <a:off x="762000" y="304800"/>
            <a:ext cx="7772400" cy="838200"/>
          </a:xfrm>
        </p:spPr>
        <p:txBody>
          <a:bodyPr/>
          <a:lstStyle/>
          <a:p>
            <a:r>
              <a:rPr lang="en-US" b="1" smtClean="0">
                <a:latin typeface="Tahoma" pitchFamily="34" charset="0"/>
              </a:rPr>
              <a:t>Test Pits</a:t>
            </a:r>
          </a:p>
        </p:txBody>
      </p:sp>
      <p:sp>
        <p:nvSpPr>
          <p:cNvPr id="350211" name="Rectangle 3"/>
          <p:cNvSpPr>
            <a:spLocks noGrp="1" noChangeArrowheads="1"/>
          </p:cNvSpPr>
          <p:nvPr>
            <p:ph idx="1"/>
          </p:nvPr>
        </p:nvSpPr>
        <p:spPr>
          <a:xfrm>
            <a:off x="684213" y="1557338"/>
            <a:ext cx="7772400" cy="4221162"/>
          </a:xfrm>
        </p:spPr>
        <p:txBody>
          <a:bodyPr/>
          <a:lstStyle/>
          <a:p>
            <a:pPr>
              <a:lnSpc>
                <a:spcPct val="90000"/>
              </a:lnSpc>
            </a:pPr>
            <a:r>
              <a:rPr lang="en-US" sz="2800" smtClean="0">
                <a:latin typeface="Tahoma" pitchFamily="34" charset="0"/>
              </a:rPr>
              <a:t>Test pits are excavations which are large enough to permit the entrance of one or more persons, </a:t>
            </a:r>
          </a:p>
          <a:p>
            <a:pPr>
              <a:lnSpc>
                <a:spcPct val="90000"/>
              </a:lnSpc>
            </a:pPr>
            <a:r>
              <a:rPr lang="en-US" sz="2800" smtClean="0">
                <a:latin typeface="Tahoma" pitchFamily="34" charset="0"/>
              </a:rPr>
              <a:t>They also provide a means to obtain hand cut undisturbed samples, </a:t>
            </a:r>
          </a:p>
        </p:txBody>
      </p:sp>
      <p:sp>
        <p:nvSpPr>
          <p:cNvPr id="350212" name="AutoShape 4">
            <a:hlinkClick r:id="rId2" action="ppaction://hlinksldjump" highlightClick="1"/>
          </p:cNvPr>
          <p:cNvSpPr>
            <a:spLocks noChangeArrowheads="1"/>
          </p:cNvSpPr>
          <p:nvPr/>
        </p:nvSpPr>
        <p:spPr bwMode="auto">
          <a:xfrm>
            <a:off x="5364163" y="4365625"/>
            <a:ext cx="1655762" cy="692150"/>
          </a:xfrm>
          <a:prstGeom prst="actionButtonForwardNext">
            <a:avLst/>
          </a:prstGeom>
          <a:solidFill>
            <a:schemeClr val="accent1"/>
          </a:solidFill>
          <a:ln w="9525">
            <a:noFill/>
            <a:miter lim="800000"/>
            <a:headEnd/>
            <a:tailEnd/>
          </a:ln>
        </p:spPr>
        <p:txBody>
          <a:bodyPr wrap="none" anchor="ctr"/>
          <a:lstStyle/>
          <a:p>
            <a:pPr algn="ctr"/>
            <a:endParaRPr lang="en-AU" sz="2400">
              <a:latin typeface="Times New Roman" pitchFamily="18" charset="0"/>
            </a:endParaRPr>
          </a:p>
        </p:txBody>
      </p:sp>
      <p:sp>
        <p:nvSpPr>
          <p:cNvPr id="350214" name="Text Box 6"/>
          <p:cNvSpPr txBox="1">
            <a:spLocks noChangeArrowheads="1"/>
          </p:cNvSpPr>
          <p:nvPr/>
        </p:nvSpPr>
        <p:spPr bwMode="auto">
          <a:xfrm>
            <a:off x="971550" y="4076700"/>
            <a:ext cx="3908425" cy="476250"/>
          </a:xfrm>
          <a:prstGeom prst="rect">
            <a:avLst/>
          </a:prstGeom>
          <a:noFill/>
          <a:ln w="9525">
            <a:noFill/>
            <a:miter lim="800000"/>
            <a:headEnd/>
            <a:tailEnd/>
          </a:ln>
        </p:spPr>
        <p:txBody>
          <a:bodyPr>
            <a:spAutoFit/>
          </a:bodyPr>
          <a:lstStyle/>
          <a:p>
            <a:pPr marL="1035050" indent="-577850" algn="ctr"/>
            <a:r>
              <a:rPr lang="en-AU"/>
              <a:t>Methods of Test Pits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50211">
                                            <p:txEl>
                                              <p:pRg st="0" end="0"/>
                                            </p:txEl>
                                          </p:spTgt>
                                        </p:tgtEl>
                                        <p:attrNameLst>
                                          <p:attrName>style.visibility</p:attrName>
                                        </p:attrNameLst>
                                      </p:cBhvr>
                                      <p:to>
                                        <p:strVal val="visible"/>
                                      </p:to>
                                    </p:set>
                                    <p:animEffect transition="in" filter="box(in)">
                                      <p:cBhvr>
                                        <p:cTn id="7" dur="500"/>
                                        <p:tgtEl>
                                          <p:spTgt spid="3502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50211">
                                            <p:txEl>
                                              <p:pRg st="1" end="1"/>
                                            </p:txEl>
                                          </p:spTgt>
                                        </p:tgtEl>
                                        <p:attrNameLst>
                                          <p:attrName>style.visibility</p:attrName>
                                        </p:attrNameLst>
                                      </p:cBhvr>
                                      <p:to>
                                        <p:strVal val="visible"/>
                                      </p:to>
                                    </p:set>
                                    <p:animEffect transition="in" filter="box(in)">
                                      <p:cBhvr>
                                        <p:cTn id="12" dur="500"/>
                                        <p:tgtEl>
                                          <p:spTgt spid="35021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50214"/>
                                        </p:tgtEl>
                                        <p:attrNameLst>
                                          <p:attrName>style.visibility</p:attrName>
                                        </p:attrNameLst>
                                      </p:cBhvr>
                                      <p:to>
                                        <p:strVal val="visible"/>
                                      </p:to>
                                    </p:set>
                                    <p:animEffect transition="in" filter="blinds(horizontal)">
                                      <p:cBhvr>
                                        <p:cTn id="17" dur="500"/>
                                        <p:tgtEl>
                                          <p:spTgt spid="3502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50212"/>
                                        </p:tgtEl>
                                        <p:attrNameLst>
                                          <p:attrName>style.visibility</p:attrName>
                                        </p:attrNameLst>
                                      </p:cBhvr>
                                      <p:to>
                                        <p:strVal val="visible"/>
                                      </p:to>
                                    </p:set>
                                    <p:animEffect transition="in" filter="blinds(horizontal)">
                                      <p:cBhvr>
                                        <p:cTn id="22" dur="500"/>
                                        <p:tgtEl>
                                          <p:spTgt spid="350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211" grpId="0" build="p"/>
      <p:bldP spid="350212" grpId="0" animBg="1"/>
      <p:bldP spid="3502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p:txBody>
          <a:bodyPr/>
          <a:lstStyle/>
          <a:p>
            <a:pPr>
              <a:tabLst>
                <a:tab pos="457200" algn="l"/>
              </a:tabLst>
            </a:pPr>
            <a:r>
              <a:rPr lang="en-AU" b="1" smtClean="0">
                <a:latin typeface="Calibri" pitchFamily="34" charset="0"/>
              </a:rPr>
              <a:t>Exploratory boring </a:t>
            </a:r>
          </a:p>
        </p:txBody>
      </p:sp>
      <p:sp>
        <p:nvSpPr>
          <p:cNvPr id="57346" name="Content Placeholder 2"/>
          <p:cNvSpPr>
            <a:spLocks noGrp="1"/>
          </p:cNvSpPr>
          <p:nvPr>
            <p:ph idx="1"/>
          </p:nvPr>
        </p:nvSpPr>
        <p:spPr/>
        <p:txBody>
          <a:bodyPr/>
          <a:lstStyle/>
          <a:p>
            <a:pPr>
              <a:spcBef>
                <a:spcPct val="0"/>
              </a:spcBef>
              <a:buFontTx/>
              <a:buChar char="•"/>
              <a:tabLst>
                <a:tab pos="457200" algn="l"/>
              </a:tabLst>
            </a:pPr>
            <a:r>
              <a:rPr lang="en-AU" dirty="0" smtClean="0">
                <a:latin typeface="Calibri" pitchFamily="34" charset="0"/>
              </a:rPr>
              <a:t>It is quick and economical </a:t>
            </a:r>
            <a:endParaRPr lang="en-US" dirty="0" smtClean="0">
              <a:latin typeface="Calibri" pitchFamily="34" charset="0"/>
            </a:endParaRPr>
          </a:p>
          <a:p>
            <a:pPr>
              <a:spcBef>
                <a:spcPct val="0"/>
              </a:spcBef>
              <a:buFontTx/>
              <a:buChar char="•"/>
              <a:tabLst>
                <a:tab pos="457200" algn="l"/>
              </a:tabLst>
            </a:pPr>
            <a:r>
              <a:rPr lang="en-AU" dirty="0" smtClean="0">
                <a:latin typeface="Calibri" pitchFamily="34" charset="0"/>
              </a:rPr>
              <a:t>Auger boring - used for boring holes up to a depth of 6m in alluvial soil , but it is difficult to operate below water table in sands</a:t>
            </a:r>
            <a:endParaRPr lang="en-US" dirty="0" smtClean="0">
              <a:latin typeface="Calibri" pitchFamily="34" charset="0"/>
            </a:endParaRPr>
          </a:p>
          <a:p>
            <a:pPr>
              <a:spcBef>
                <a:spcPct val="0"/>
              </a:spcBef>
              <a:buFontTx/>
              <a:buChar char="•"/>
              <a:tabLst>
                <a:tab pos="457200" algn="l"/>
              </a:tabLst>
            </a:pPr>
            <a:r>
              <a:rPr lang="en-AU" dirty="0" smtClean="0">
                <a:latin typeface="Calibri" pitchFamily="34" charset="0"/>
              </a:rPr>
              <a:t>Wash boring -In cohesive and non  cohesive soils up to a grater depth, wash boring with chopping and jetting are used. </a:t>
            </a:r>
            <a:endParaRPr lang="en-US" dirty="0" smtClean="0">
              <a:latin typeface="Calibri" pitchFamily="34" charset="0"/>
            </a:endParaRPr>
          </a:p>
          <a:p>
            <a:pPr>
              <a:spcBef>
                <a:spcPct val="0"/>
              </a:spcBef>
              <a:buFontTx/>
              <a:buChar char="•"/>
              <a:tabLst>
                <a:tab pos="457200" algn="l"/>
              </a:tabLst>
            </a:pPr>
            <a:r>
              <a:rPr lang="en-AU" dirty="0" smtClean="0">
                <a:latin typeface="Calibri" pitchFamily="34" charset="0"/>
              </a:rPr>
              <a:t>Rotary drilling -If soil is hard churning bits may be used in this type of drilling</a:t>
            </a:r>
            <a:endParaRPr lang="en-US" dirty="0" smtClean="0">
              <a:latin typeface="Calibri" pitchFamily="34" charset="0"/>
            </a:endParaRPr>
          </a:p>
          <a:p>
            <a:pPr>
              <a:spcBef>
                <a:spcPct val="0"/>
              </a:spcBef>
              <a:buFontTx/>
              <a:buChar char="•"/>
              <a:tabLst>
                <a:tab pos="457200" algn="l"/>
              </a:tabLst>
            </a:pPr>
            <a:r>
              <a:rPr lang="en-AU" dirty="0" smtClean="0">
                <a:latin typeface="Calibri" pitchFamily="34" charset="0"/>
              </a:rPr>
              <a:t>Percussion drilling - For rock and gravely soils. In this type of cutting edges using steel shoes and hardened bits</a:t>
            </a:r>
            <a:endParaRPr lang="en-US" dirty="0" smtClean="0">
              <a:latin typeface="Calibri" pitchFamily="34" charset="0"/>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descr="Fig-0001"/>
          <p:cNvPicPr>
            <a:picLocks noChangeAspect="1" noChangeArrowheads="1"/>
          </p:cNvPicPr>
          <p:nvPr/>
        </p:nvPicPr>
        <p:blipFill>
          <a:blip r:embed="rId2" cstate="print"/>
          <a:srcRect/>
          <a:stretch>
            <a:fillRect/>
          </a:stretch>
        </p:blipFill>
        <p:spPr bwMode="auto">
          <a:xfrm>
            <a:off x="533400" y="1066800"/>
            <a:ext cx="8077200" cy="2743200"/>
          </a:xfrm>
          <a:prstGeom prst="rect">
            <a:avLst/>
          </a:prstGeom>
          <a:noFill/>
          <a:ln w="9525">
            <a:noFill/>
            <a:miter lim="800000"/>
            <a:headEnd/>
            <a:tailEnd/>
          </a:ln>
        </p:spPr>
      </p:pic>
      <p:sp>
        <p:nvSpPr>
          <p:cNvPr id="58370" name="Text Box 3"/>
          <p:cNvSpPr txBox="1">
            <a:spLocks noChangeArrowheads="1"/>
          </p:cNvSpPr>
          <p:nvPr/>
        </p:nvSpPr>
        <p:spPr bwMode="auto">
          <a:xfrm>
            <a:off x="1219200" y="5562600"/>
            <a:ext cx="6477000" cy="457200"/>
          </a:xfrm>
          <a:prstGeom prst="rect">
            <a:avLst/>
          </a:prstGeom>
          <a:noFill/>
          <a:ln w="9525">
            <a:noFill/>
            <a:miter lim="800000"/>
            <a:headEnd/>
            <a:tailEnd/>
          </a:ln>
        </p:spPr>
        <p:txBody>
          <a:bodyPr>
            <a:spAutoFit/>
          </a:bodyPr>
          <a:lstStyle/>
          <a:p>
            <a:pPr>
              <a:spcBef>
                <a:spcPct val="50000"/>
              </a:spcBef>
            </a:pPr>
            <a:endParaRPr lang="en-GB" sz="2400">
              <a:latin typeface="Times New Roman" pitchFamily="18" charset="0"/>
            </a:endParaRPr>
          </a:p>
        </p:txBody>
      </p:sp>
      <p:sp>
        <p:nvSpPr>
          <p:cNvPr id="58371" name="Text Box 4"/>
          <p:cNvSpPr txBox="1">
            <a:spLocks noChangeArrowheads="1"/>
          </p:cNvSpPr>
          <p:nvPr/>
        </p:nvSpPr>
        <p:spPr bwMode="auto">
          <a:xfrm>
            <a:off x="762000" y="4191000"/>
            <a:ext cx="1905000" cy="519113"/>
          </a:xfrm>
          <a:prstGeom prst="rect">
            <a:avLst/>
          </a:prstGeom>
          <a:noFill/>
          <a:ln w="9525">
            <a:noFill/>
            <a:miter lim="800000"/>
            <a:headEnd/>
            <a:tailEnd/>
          </a:ln>
        </p:spPr>
        <p:txBody>
          <a:bodyPr>
            <a:spAutoFit/>
          </a:bodyPr>
          <a:lstStyle/>
          <a:p>
            <a:pPr>
              <a:spcBef>
                <a:spcPct val="50000"/>
              </a:spcBef>
            </a:pPr>
            <a:r>
              <a:rPr lang="en-US" b="1">
                <a:latin typeface="Times New Roman" pitchFamily="18" charset="0"/>
              </a:rPr>
              <a:t>Posthole</a:t>
            </a:r>
          </a:p>
        </p:txBody>
      </p:sp>
      <p:sp>
        <p:nvSpPr>
          <p:cNvPr id="58372" name="Text Box 5"/>
          <p:cNvSpPr txBox="1">
            <a:spLocks noChangeArrowheads="1"/>
          </p:cNvSpPr>
          <p:nvPr/>
        </p:nvSpPr>
        <p:spPr bwMode="auto">
          <a:xfrm>
            <a:off x="2667000" y="4191000"/>
            <a:ext cx="3124200" cy="519113"/>
          </a:xfrm>
          <a:prstGeom prst="rect">
            <a:avLst/>
          </a:prstGeom>
          <a:noFill/>
          <a:ln w="9525">
            <a:noFill/>
            <a:miter lim="800000"/>
            <a:headEnd/>
            <a:tailEnd/>
          </a:ln>
        </p:spPr>
        <p:txBody>
          <a:bodyPr>
            <a:spAutoFit/>
          </a:bodyPr>
          <a:lstStyle/>
          <a:p>
            <a:pPr>
              <a:spcBef>
                <a:spcPct val="50000"/>
              </a:spcBef>
            </a:pPr>
            <a:r>
              <a:rPr lang="en-US" b="1">
                <a:latin typeface="Times New Roman" pitchFamily="18" charset="0"/>
              </a:rPr>
              <a:t>Stump or Helical</a:t>
            </a:r>
          </a:p>
        </p:txBody>
      </p:sp>
      <p:sp>
        <p:nvSpPr>
          <p:cNvPr id="58373" name="Text Box 6"/>
          <p:cNvSpPr txBox="1">
            <a:spLocks noChangeArrowheads="1"/>
          </p:cNvSpPr>
          <p:nvPr/>
        </p:nvSpPr>
        <p:spPr bwMode="auto">
          <a:xfrm>
            <a:off x="5943600" y="4191000"/>
            <a:ext cx="2590800" cy="519113"/>
          </a:xfrm>
          <a:prstGeom prst="rect">
            <a:avLst/>
          </a:prstGeom>
          <a:noFill/>
          <a:ln w="9525">
            <a:noFill/>
            <a:miter lim="800000"/>
            <a:headEnd/>
            <a:tailEnd/>
          </a:ln>
        </p:spPr>
        <p:txBody>
          <a:bodyPr>
            <a:spAutoFit/>
          </a:bodyPr>
          <a:lstStyle/>
          <a:p>
            <a:pPr>
              <a:spcBef>
                <a:spcPct val="50000"/>
              </a:spcBef>
            </a:pPr>
            <a:r>
              <a:rPr lang="en-US" b="1">
                <a:latin typeface="Times New Roman" pitchFamily="18" charset="0"/>
              </a:rPr>
              <a:t>Spoon</a:t>
            </a:r>
          </a:p>
        </p:txBody>
      </p:sp>
      <p:sp>
        <p:nvSpPr>
          <p:cNvPr id="58374" name="Text Box 7"/>
          <p:cNvSpPr txBox="1">
            <a:spLocks noChangeArrowheads="1"/>
          </p:cNvSpPr>
          <p:nvPr/>
        </p:nvSpPr>
        <p:spPr bwMode="auto">
          <a:xfrm>
            <a:off x="609600" y="5181600"/>
            <a:ext cx="7848600" cy="519113"/>
          </a:xfrm>
          <a:prstGeom prst="rect">
            <a:avLst/>
          </a:prstGeom>
          <a:noFill/>
          <a:ln w="9525">
            <a:noFill/>
            <a:miter lim="800000"/>
            <a:headEnd/>
            <a:tailEnd/>
          </a:ln>
        </p:spPr>
        <p:txBody>
          <a:bodyPr>
            <a:spAutoFit/>
          </a:bodyPr>
          <a:lstStyle/>
          <a:p>
            <a:pPr algn="ctr">
              <a:spcBef>
                <a:spcPct val="50000"/>
              </a:spcBef>
            </a:pPr>
            <a:r>
              <a:rPr lang="en-US" b="1">
                <a:latin typeface="Times New Roman" pitchFamily="18" charset="0"/>
              </a:rPr>
              <a:t>Fig.1: Soil Hand Augers</a:t>
            </a:r>
          </a:p>
        </p:txBody>
      </p:sp>
      <p:sp>
        <p:nvSpPr>
          <p:cNvPr id="58375" name="AutoShape 8"/>
          <p:cNvSpPr>
            <a:spLocks noChangeArrowheads="1"/>
          </p:cNvSpPr>
          <p:nvPr/>
        </p:nvSpPr>
        <p:spPr bwMode="auto">
          <a:xfrm>
            <a:off x="7380288" y="5013325"/>
            <a:ext cx="1223962" cy="576263"/>
          </a:xfrm>
          <a:prstGeom prst="rightArrow">
            <a:avLst>
              <a:gd name="adj1" fmla="val 50000"/>
              <a:gd name="adj2" fmla="val 53099"/>
            </a:avLst>
          </a:prstGeom>
          <a:noFill/>
          <a:ln w="9525">
            <a:noFill/>
            <a:miter lim="800000"/>
            <a:headEnd/>
            <a:tailEnd/>
          </a:ln>
        </p:spPr>
        <p:txBody>
          <a:bodyPr wrap="none" anchor="ctr"/>
          <a:lstStyle/>
          <a:p>
            <a:endParaRPr lang="en-US"/>
          </a:p>
        </p:txBody>
      </p:sp>
      <p:sp>
        <p:nvSpPr>
          <p:cNvPr id="58376" name="AutoShape 9"/>
          <p:cNvSpPr>
            <a:spLocks noChangeArrowheads="1"/>
          </p:cNvSpPr>
          <p:nvPr/>
        </p:nvSpPr>
        <p:spPr bwMode="auto">
          <a:xfrm>
            <a:off x="7667625" y="5300663"/>
            <a:ext cx="1296988" cy="865187"/>
          </a:xfrm>
          <a:prstGeom prst="rightArrow">
            <a:avLst>
              <a:gd name="adj1" fmla="val 50000"/>
              <a:gd name="adj2" fmla="val 37477"/>
            </a:avLst>
          </a:prstGeom>
          <a:noFill/>
          <a:ln w="9525">
            <a:noFill/>
            <a:miter lim="800000"/>
            <a:headEnd/>
            <a:tailEnd/>
          </a:ln>
        </p:spPr>
        <p:txBody>
          <a:bodyPr wrap="none" anchor="ctr"/>
          <a:lstStyle/>
          <a:p>
            <a:endParaRPr lang="en-US"/>
          </a:p>
        </p:txBody>
      </p:sp>
      <p:sp>
        <p:nvSpPr>
          <p:cNvPr id="58377" name="AutoShape 10"/>
          <p:cNvSpPr>
            <a:spLocks noChangeArrowheads="1"/>
          </p:cNvSpPr>
          <p:nvPr/>
        </p:nvSpPr>
        <p:spPr bwMode="auto">
          <a:xfrm>
            <a:off x="6804025" y="5157788"/>
            <a:ext cx="1697038" cy="989012"/>
          </a:xfrm>
          <a:prstGeom prst="rightArrow">
            <a:avLst>
              <a:gd name="adj1" fmla="val 50000"/>
              <a:gd name="adj2" fmla="val 42897"/>
            </a:avLst>
          </a:prstGeom>
          <a:noFill/>
          <a:ln w="9525">
            <a:noFill/>
            <a:miter lim="800000"/>
            <a:headEnd/>
            <a:tailEnd/>
          </a:ln>
        </p:spPr>
        <p:txBody>
          <a:bodyPr wrap="none" anchor="ctr"/>
          <a:lstStyle/>
          <a:p>
            <a:endParaRPr lang="en-US"/>
          </a:p>
        </p:txBody>
      </p:sp>
      <p:sp>
        <p:nvSpPr>
          <p:cNvPr id="58378" name="Text Box 11"/>
          <p:cNvSpPr txBox="1">
            <a:spLocks noChangeArrowheads="1"/>
          </p:cNvSpPr>
          <p:nvPr/>
        </p:nvSpPr>
        <p:spPr bwMode="auto">
          <a:xfrm>
            <a:off x="7019925" y="5589588"/>
            <a:ext cx="1728788" cy="476250"/>
          </a:xfrm>
          <a:prstGeom prst="rect">
            <a:avLst/>
          </a:prstGeom>
          <a:noFill/>
          <a:ln w="9525">
            <a:noFill/>
            <a:miter lim="800000"/>
            <a:headEnd/>
            <a:tailEnd/>
          </a:ln>
        </p:spPr>
        <p:txBody>
          <a:bodyPr>
            <a:spAutoFit/>
          </a:bodyPr>
          <a:lstStyle/>
          <a:p>
            <a:pPr marL="1035050" indent="-577850">
              <a:spcBef>
                <a:spcPct val="50000"/>
              </a:spcBef>
            </a:pPr>
            <a:r>
              <a:rPr lang="en-US">
                <a:hlinkClick r:id="rId3" action="ppaction://hlinkfile"/>
              </a:rPr>
              <a:t>Video</a:t>
            </a:r>
            <a:endParaRPr lang="en-US"/>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393" name="Object 2"/>
          <p:cNvGraphicFramePr>
            <a:graphicFrameLocks noChangeAspect="1"/>
          </p:cNvGraphicFramePr>
          <p:nvPr/>
        </p:nvGraphicFramePr>
        <p:xfrm>
          <a:off x="685800" y="381000"/>
          <a:ext cx="7543800" cy="4495800"/>
        </p:xfrm>
        <a:graphic>
          <a:graphicData uri="http://schemas.openxmlformats.org/presentationml/2006/ole">
            <p:oleObj spid="_x0000_s59393" name="Bitmap Image" r:id="rId3" imgW="3820058" imgH="2952381" progId="PBrush">
              <p:embed/>
            </p:oleObj>
          </a:graphicData>
        </a:graphic>
      </p:graphicFrame>
      <p:sp>
        <p:nvSpPr>
          <p:cNvPr id="59394" name="Text Box 3"/>
          <p:cNvSpPr txBox="1">
            <a:spLocks noChangeArrowheads="1"/>
          </p:cNvSpPr>
          <p:nvPr/>
        </p:nvSpPr>
        <p:spPr bwMode="auto">
          <a:xfrm>
            <a:off x="762000" y="5257800"/>
            <a:ext cx="7010400" cy="519113"/>
          </a:xfrm>
          <a:prstGeom prst="rect">
            <a:avLst/>
          </a:prstGeom>
          <a:noFill/>
          <a:ln w="9525">
            <a:noFill/>
            <a:miter lim="800000"/>
            <a:headEnd/>
            <a:tailEnd/>
          </a:ln>
        </p:spPr>
        <p:txBody>
          <a:bodyPr>
            <a:spAutoFit/>
          </a:bodyPr>
          <a:lstStyle/>
          <a:p>
            <a:pPr algn="ctr">
              <a:spcBef>
                <a:spcPct val="50000"/>
              </a:spcBef>
            </a:pPr>
            <a:r>
              <a:rPr lang="en-US" b="1">
                <a:latin typeface="Times New Roman" pitchFamily="18" charset="0"/>
              </a:rPr>
              <a:t>Fig.2: Hand Auger Sampling</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p:txBody>
          <a:bodyPr/>
          <a:lstStyle/>
          <a:p>
            <a:pPr>
              <a:tabLst>
                <a:tab pos="457200" algn="l"/>
              </a:tabLst>
            </a:pPr>
            <a:r>
              <a:rPr lang="en-AU" b="1" smtClean="0">
                <a:latin typeface="Calibri" pitchFamily="34" charset="0"/>
              </a:rPr>
              <a:t>Exploratory boring </a:t>
            </a:r>
          </a:p>
        </p:txBody>
      </p:sp>
      <p:sp>
        <p:nvSpPr>
          <p:cNvPr id="60418" name="Content Placeholder 2"/>
          <p:cNvSpPr>
            <a:spLocks noGrp="1"/>
          </p:cNvSpPr>
          <p:nvPr>
            <p:ph idx="1"/>
          </p:nvPr>
        </p:nvSpPr>
        <p:spPr>
          <a:xfrm>
            <a:off x="609600" y="1447800"/>
            <a:ext cx="7772400" cy="1295400"/>
          </a:xfrm>
        </p:spPr>
        <p:txBody>
          <a:bodyPr/>
          <a:lstStyle/>
          <a:p>
            <a:pPr marL="0" indent="4763">
              <a:buFont typeface="Arial" pitchFamily="34" charset="0"/>
              <a:buNone/>
            </a:pPr>
            <a:r>
              <a:rPr lang="en-AU" sz="2000" smtClean="0">
                <a:latin typeface="Calibri" pitchFamily="34" charset="0"/>
              </a:rPr>
              <a:t>Sampling of soil depend on type of information required. As per classification only, disturbed samples will sufficient and for shear parameters u/d samples required.</a:t>
            </a:r>
          </a:p>
        </p:txBody>
      </p:sp>
      <p:graphicFrame>
        <p:nvGraphicFramePr>
          <p:cNvPr id="4" name="Group 67"/>
          <p:cNvGraphicFramePr>
            <a:graphicFrameLocks noGrp="1"/>
          </p:cNvGraphicFramePr>
          <p:nvPr/>
        </p:nvGraphicFramePr>
        <p:xfrm>
          <a:off x="762000" y="2667000"/>
          <a:ext cx="7200900" cy="2408146"/>
        </p:xfrm>
        <a:graphic>
          <a:graphicData uri="http://schemas.openxmlformats.org/drawingml/2006/table">
            <a:tbl>
              <a:tblPr>
                <a:tableStyleId>{5940675A-B579-460E-94D1-54222C63F5DA}</a:tableStyleId>
              </a:tblPr>
              <a:tblGrid>
                <a:gridCol w="2130425"/>
                <a:gridCol w="1603375"/>
                <a:gridCol w="3467100"/>
              </a:tblGrid>
              <a:tr h="701146">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sz="2000" u="none" strike="noStrike" cap="none" normalizeH="0" baseline="0" dirty="0" smtClean="0">
                          <a:ln>
                            <a:noFill/>
                          </a:ln>
                          <a:effectLst/>
                        </a:rPr>
                        <a:t>Nature of ground</a:t>
                      </a:r>
                      <a:endParaRPr kumimoji="0" lang="en-AU" sz="2000" b="1" i="0" u="none" strike="noStrike" cap="none" normalizeH="0" baseline="0" dirty="0" smtClean="0">
                        <a:ln>
                          <a:noFill/>
                        </a:ln>
                        <a:solidFill>
                          <a:schemeClr val="tx1"/>
                        </a:solidFill>
                        <a:effectLst/>
                        <a:latin typeface="Times New Roman" charset="0"/>
                      </a:endParaRPr>
                    </a:p>
                  </a:txBody>
                  <a:tcPr marT="45727" marB="45727"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sz="2000" u="none" strike="noStrike" cap="none" normalizeH="0" baseline="0" smtClean="0">
                          <a:ln>
                            <a:noFill/>
                          </a:ln>
                          <a:effectLst/>
                        </a:rPr>
                        <a:t>Type of sample</a:t>
                      </a:r>
                      <a:endParaRPr kumimoji="0" lang="en-AU" sz="2000" b="1" i="0" u="none" strike="noStrike" cap="none" normalizeH="0" baseline="0" smtClean="0">
                        <a:ln>
                          <a:noFill/>
                        </a:ln>
                        <a:solidFill>
                          <a:schemeClr val="tx1"/>
                        </a:solidFill>
                        <a:effectLst/>
                        <a:latin typeface="Times New Roman" charset="0"/>
                      </a:endParaRPr>
                    </a:p>
                  </a:txBody>
                  <a:tcPr marT="45727" marB="45727"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sz="2000" u="none" strike="noStrike" cap="none" normalizeH="0" baseline="0" smtClean="0">
                          <a:ln>
                            <a:noFill/>
                          </a:ln>
                          <a:effectLst/>
                        </a:rPr>
                        <a:t>Method of sampling</a:t>
                      </a:r>
                      <a:endParaRPr kumimoji="0" lang="en-AU" sz="2000" b="1" i="0" u="none" strike="noStrike" cap="none" normalizeH="0" baseline="0" smtClean="0">
                        <a:ln>
                          <a:noFill/>
                        </a:ln>
                        <a:solidFill>
                          <a:schemeClr val="tx1"/>
                        </a:solidFill>
                        <a:effectLst/>
                        <a:latin typeface="Times New Roman" charset="0"/>
                      </a:endParaRPr>
                    </a:p>
                  </a:txBody>
                  <a:tcPr marT="45727" marB="45727" horzOverflow="overflow"/>
                </a:tc>
              </a:tr>
              <a:tr h="701146">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sz="2000" u="none" strike="noStrike" cap="none" normalizeH="0" baseline="0" dirty="0" smtClean="0">
                          <a:ln>
                            <a:noFill/>
                          </a:ln>
                          <a:effectLst/>
                        </a:rPr>
                        <a:t>Soil</a:t>
                      </a:r>
                      <a:endParaRPr kumimoji="0" lang="en-AU" sz="2000" b="0" i="0" u="none" strike="noStrike" cap="none" normalizeH="0" baseline="0" dirty="0" smtClean="0">
                        <a:ln>
                          <a:noFill/>
                        </a:ln>
                        <a:solidFill>
                          <a:schemeClr val="tx1"/>
                        </a:solidFill>
                        <a:effectLst/>
                        <a:latin typeface="Times New Roman" charset="0"/>
                      </a:endParaRPr>
                    </a:p>
                  </a:txBody>
                  <a:tcPr marT="45727" marB="45727"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sz="2000" u="none" strike="noStrike" cap="none" normalizeH="0" baseline="0" smtClean="0">
                          <a:ln>
                            <a:noFill/>
                          </a:ln>
                          <a:effectLst/>
                        </a:rPr>
                        <a:t>Disturbed</a:t>
                      </a:r>
                      <a:endParaRPr kumimoji="0" lang="en-US" sz="2000" u="none" strike="noStrike" cap="none" normalizeH="0" baseline="0" smtClean="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sz="2000" u="none" strike="noStrike" cap="none" normalizeH="0" baseline="0" smtClean="0">
                          <a:ln>
                            <a:noFill/>
                          </a:ln>
                          <a:effectLst/>
                        </a:rPr>
                        <a:t>Undisturbed</a:t>
                      </a:r>
                      <a:endParaRPr kumimoji="0" lang="en-AU" sz="2000" b="0" i="0" u="none" strike="noStrike" cap="none" normalizeH="0" baseline="0" smtClean="0">
                        <a:ln>
                          <a:noFill/>
                        </a:ln>
                        <a:solidFill>
                          <a:schemeClr val="tx1"/>
                        </a:solidFill>
                        <a:effectLst/>
                        <a:latin typeface="Times New Roman" charset="0"/>
                      </a:endParaRPr>
                    </a:p>
                  </a:txBody>
                  <a:tcPr marT="45727" marB="45727"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sz="2000" u="none" strike="noStrike" cap="none" normalizeH="0" baseline="0" dirty="0" smtClean="0">
                          <a:ln>
                            <a:noFill/>
                          </a:ln>
                          <a:effectLst/>
                        </a:rPr>
                        <a:t>Hand, auger,</a:t>
                      </a:r>
                      <a:endParaRPr kumimoji="0" lang="en-US" sz="2000" u="none" strike="noStrike" cap="none" normalizeH="0" baseline="0" dirty="0" smtClean="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sz="2000" u="none" strike="noStrike" cap="none" normalizeH="0" baseline="0" dirty="0" smtClean="0">
                          <a:ln>
                            <a:noFill/>
                          </a:ln>
                          <a:effectLst/>
                        </a:rPr>
                        <a:t>Split spoon, Tube, chunk</a:t>
                      </a:r>
                      <a:endParaRPr kumimoji="0" lang="en-AU" sz="2000" b="0" i="0" u="none" strike="noStrike" cap="none" normalizeH="0" baseline="0" dirty="0" smtClean="0">
                        <a:ln>
                          <a:noFill/>
                        </a:ln>
                        <a:solidFill>
                          <a:schemeClr val="tx1"/>
                        </a:solidFill>
                        <a:effectLst/>
                        <a:latin typeface="Times New Roman" charset="0"/>
                      </a:endParaRPr>
                    </a:p>
                  </a:txBody>
                  <a:tcPr marT="45727" marB="45727" horzOverflow="overflow"/>
                </a:tc>
              </a:tr>
              <a:tr h="701146">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sz="2000" u="none" strike="noStrike" cap="none" normalizeH="0" baseline="0" smtClean="0">
                          <a:ln>
                            <a:noFill/>
                          </a:ln>
                          <a:effectLst/>
                        </a:rPr>
                        <a:t>Rock</a:t>
                      </a:r>
                      <a:endParaRPr kumimoji="0" lang="en-AU" sz="2000" b="0" i="0" u="none" strike="noStrike" cap="none" normalizeH="0" baseline="0" smtClean="0">
                        <a:ln>
                          <a:noFill/>
                        </a:ln>
                        <a:solidFill>
                          <a:schemeClr val="tx1"/>
                        </a:solidFill>
                        <a:effectLst/>
                        <a:latin typeface="Times New Roman" charset="0"/>
                      </a:endParaRPr>
                    </a:p>
                  </a:txBody>
                  <a:tcPr marT="45727" marB="45727"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sz="2000" u="none" strike="noStrike" cap="none" normalizeH="0" baseline="0" smtClean="0">
                          <a:ln>
                            <a:noFill/>
                          </a:ln>
                          <a:effectLst/>
                        </a:rPr>
                        <a:t>Disturbed</a:t>
                      </a:r>
                      <a:endParaRPr kumimoji="0" lang="en-US" sz="2000" u="none" strike="noStrike" cap="none" normalizeH="0" baseline="0" smtClean="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sz="2000" u="none" strike="noStrike" cap="none" normalizeH="0" baseline="0" smtClean="0">
                          <a:ln>
                            <a:noFill/>
                          </a:ln>
                          <a:effectLst/>
                        </a:rPr>
                        <a:t>Undisturbed</a:t>
                      </a:r>
                      <a:endParaRPr kumimoji="0" lang="en-AU" sz="2000" b="0" i="0" u="none" strike="noStrike" cap="none" normalizeH="0" baseline="0" smtClean="0">
                        <a:ln>
                          <a:noFill/>
                        </a:ln>
                        <a:solidFill>
                          <a:schemeClr val="tx1"/>
                        </a:solidFill>
                        <a:effectLst/>
                        <a:latin typeface="Times New Roman" charset="0"/>
                      </a:endParaRPr>
                    </a:p>
                  </a:txBody>
                  <a:tcPr marT="45727" marB="45727"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sz="2000" u="none" strike="noStrike" cap="none" normalizeH="0" baseline="0" dirty="0" smtClean="0">
                          <a:ln>
                            <a:noFill/>
                          </a:ln>
                          <a:effectLst/>
                        </a:rPr>
                        <a:t>Wash sample from percussion/</a:t>
                      </a:r>
                      <a:endParaRPr kumimoji="0" lang="en-US" sz="2000" u="none" strike="noStrike" cap="none" normalizeH="0" baseline="0" dirty="0" smtClean="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sz="2000" u="none" strike="noStrike" cap="none" normalizeH="0" baseline="0" dirty="0" smtClean="0">
                          <a:ln>
                            <a:noFill/>
                          </a:ln>
                          <a:effectLst/>
                        </a:rPr>
                        <a:t>Rotary drilling, Core</a:t>
                      </a:r>
                      <a:endParaRPr kumimoji="0" lang="en-AU" sz="2000" b="0" i="0" u="none" strike="noStrike" cap="none" normalizeH="0" baseline="0" dirty="0" smtClean="0">
                        <a:ln>
                          <a:noFill/>
                        </a:ln>
                        <a:solidFill>
                          <a:schemeClr val="tx1"/>
                        </a:solidFill>
                        <a:effectLst/>
                        <a:latin typeface="Times New Roman" charset="0"/>
                      </a:endParaRPr>
                    </a:p>
                  </a:txBody>
                  <a:tcPr marT="45727" marB="45727" horzOverflow="overflow"/>
                </a:tc>
              </a:tr>
            </a:tbl>
          </a:graphicData>
        </a:graphic>
      </p:graphicFrame>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p:txBody>
          <a:bodyPr/>
          <a:lstStyle/>
          <a:p>
            <a:r>
              <a:rPr lang="en-US" b="1" smtClean="0">
                <a:latin typeface="Calibri" pitchFamily="34" charset="0"/>
              </a:rPr>
              <a:t>What is soil investigation?</a:t>
            </a:r>
          </a:p>
        </p:txBody>
      </p:sp>
      <p:sp>
        <p:nvSpPr>
          <p:cNvPr id="7170" name="Content Placeholder 2"/>
          <p:cNvSpPr>
            <a:spLocks noGrp="1"/>
          </p:cNvSpPr>
          <p:nvPr>
            <p:ph idx="1"/>
          </p:nvPr>
        </p:nvSpPr>
        <p:spPr/>
        <p:txBody>
          <a:bodyPr/>
          <a:lstStyle/>
          <a:p>
            <a:r>
              <a:rPr lang="en-US" smtClean="0">
                <a:latin typeface="Calibri" pitchFamily="34" charset="0"/>
              </a:rPr>
              <a:t>Fairly accurate assessment of the characteristics and engineering properties of the soils at a site is essential for </a:t>
            </a:r>
          </a:p>
          <a:p>
            <a:r>
              <a:rPr lang="en-US" smtClean="0">
                <a:latin typeface="Calibri" pitchFamily="34" charset="0"/>
              </a:rPr>
              <a:t>Proper design and successful construction of any structure at the site. </a:t>
            </a:r>
          </a:p>
          <a:p>
            <a:r>
              <a:rPr lang="en-US" smtClean="0">
                <a:latin typeface="Calibri" pitchFamily="34" charset="0"/>
              </a:rPr>
              <a:t>Field and laboratory investigations required to obtain the necessary data for the soils for this purpose  - </a:t>
            </a:r>
            <a:r>
              <a:rPr lang="en-US" b="1" i="1" smtClean="0">
                <a:latin typeface="Calibri" pitchFamily="34" charset="0"/>
              </a:rPr>
              <a:t>soil exploration</a:t>
            </a:r>
            <a:endParaRPr lang="en-US" smtClean="0">
              <a:latin typeface="Calibri"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p:txBody>
          <a:bodyPr/>
          <a:lstStyle/>
          <a:p>
            <a:pPr algn="l"/>
            <a:r>
              <a:rPr lang="en-US" b="1" smtClean="0">
                <a:latin typeface="Tahoma" pitchFamily="34" charset="0"/>
              </a:rPr>
              <a:t>Methods of soil boring</a:t>
            </a:r>
            <a:endParaRPr lang="en-GB" b="1" smtClean="0">
              <a:latin typeface="Tahoma" pitchFamily="34" charset="0"/>
            </a:endParaRPr>
          </a:p>
        </p:txBody>
      </p:sp>
      <p:sp>
        <p:nvSpPr>
          <p:cNvPr id="61442" name="Rectangle 3"/>
          <p:cNvSpPr>
            <a:spLocks noGrp="1" noChangeArrowheads="1"/>
          </p:cNvSpPr>
          <p:nvPr>
            <p:ph idx="1"/>
          </p:nvPr>
        </p:nvSpPr>
        <p:spPr/>
        <p:txBody>
          <a:bodyPr/>
          <a:lstStyle/>
          <a:p>
            <a:r>
              <a:rPr lang="en-US" sz="2800" dirty="0" smtClean="0">
                <a:latin typeface="Tahoma" pitchFamily="34" charset="0"/>
              </a:rPr>
              <a:t>Solid Stem CFA (</a:t>
            </a:r>
            <a:r>
              <a:rPr lang="en-US" sz="2800" b="1" dirty="0" smtClean="0"/>
              <a:t>Continuous Flight Auger)</a:t>
            </a:r>
            <a:endParaRPr lang="en-US" sz="2800" dirty="0" smtClean="0">
              <a:latin typeface="Tahoma" pitchFamily="34" charset="0"/>
            </a:endParaRPr>
          </a:p>
          <a:p>
            <a:r>
              <a:rPr lang="en-US" sz="2800" dirty="0" smtClean="0">
                <a:latin typeface="Tahoma" pitchFamily="34" charset="0"/>
              </a:rPr>
              <a:t>Hollow Stem CFA</a:t>
            </a:r>
          </a:p>
          <a:p>
            <a:r>
              <a:rPr lang="en-US" sz="2800" dirty="0" smtClean="0">
                <a:latin typeface="Tahoma" pitchFamily="34" charset="0"/>
              </a:rPr>
              <a:t>Rotary Wash Borings</a:t>
            </a:r>
          </a:p>
          <a:p>
            <a:r>
              <a:rPr lang="en-US" sz="2800" dirty="0" smtClean="0">
                <a:latin typeface="Tahoma" pitchFamily="34" charset="0"/>
              </a:rPr>
              <a:t>Hand Augur Borings</a:t>
            </a:r>
          </a:p>
          <a:p>
            <a:r>
              <a:rPr lang="en-US" sz="2800" dirty="0" smtClean="0">
                <a:latin typeface="Tahoma" pitchFamily="34" charset="0"/>
              </a:rPr>
              <a:t>Exploration Pits</a:t>
            </a:r>
            <a:endParaRPr lang="en-GB" sz="2800" dirty="0" smtClean="0">
              <a:latin typeface="Tahoma" pitchFamily="34" charset="0"/>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a:xfrm>
            <a:off x="685800" y="0"/>
            <a:ext cx="7772400" cy="765175"/>
          </a:xfrm>
        </p:spPr>
        <p:txBody>
          <a:bodyPr/>
          <a:lstStyle/>
          <a:p>
            <a:r>
              <a:rPr lang="en-US" sz="4000" smtClean="0">
                <a:solidFill>
                  <a:srgbClr val="0000FF"/>
                </a:solidFill>
                <a:latin typeface="Tahoma" pitchFamily="34" charset="0"/>
              </a:rPr>
              <a:t>Solid Stem CFA Drilling System</a:t>
            </a:r>
            <a:endParaRPr lang="en-GB" sz="4000" smtClean="0">
              <a:solidFill>
                <a:srgbClr val="0000FF"/>
              </a:solidFill>
              <a:latin typeface="Tahoma" pitchFamily="34" charset="0"/>
            </a:endParaRPr>
          </a:p>
        </p:txBody>
      </p:sp>
      <p:graphicFrame>
        <p:nvGraphicFramePr>
          <p:cNvPr id="62466" name="Object 3"/>
          <p:cNvGraphicFramePr>
            <a:graphicFrameLocks noChangeAspect="1"/>
          </p:cNvGraphicFramePr>
          <p:nvPr/>
        </p:nvGraphicFramePr>
        <p:xfrm>
          <a:off x="468313" y="1052513"/>
          <a:ext cx="3416300" cy="2371725"/>
        </p:xfrm>
        <a:graphic>
          <a:graphicData uri="http://schemas.openxmlformats.org/presentationml/2006/ole">
            <p:oleObj spid="_x0000_s62466" name="Photo Editor Photo" r:id="rId4" imgW="4076190" imgH="3019048" progId="">
              <p:embed/>
            </p:oleObj>
          </a:graphicData>
        </a:graphic>
      </p:graphicFrame>
      <p:graphicFrame>
        <p:nvGraphicFramePr>
          <p:cNvPr id="62467" name="Object 4"/>
          <p:cNvGraphicFramePr>
            <a:graphicFrameLocks noChangeAspect="1"/>
          </p:cNvGraphicFramePr>
          <p:nvPr/>
        </p:nvGraphicFramePr>
        <p:xfrm>
          <a:off x="5076825" y="1125538"/>
          <a:ext cx="3124200" cy="2314575"/>
        </p:xfrm>
        <a:graphic>
          <a:graphicData uri="http://schemas.openxmlformats.org/presentationml/2006/ole">
            <p:oleObj spid="_x0000_s62467" name="Photo Editor Photo" r:id="rId5" imgW="4076190" imgH="3019048" progId="">
              <p:embed/>
            </p:oleObj>
          </a:graphicData>
        </a:graphic>
      </p:graphicFrame>
      <p:graphicFrame>
        <p:nvGraphicFramePr>
          <p:cNvPr id="62468" name="Object 5"/>
          <p:cNvGraphicFramePr>
            <a:graphicFrameLocks noChangeAspect="1"/>
          </p:cNvGraphicFramePr>
          <p:nvPr/>
        </p:nvGraphicFramePr>
        <p:xfrm>
          <a:off x="468313" y="3573463"/>
          <a:ext cx="3382962" cy="2370137"/>
        </p:xfrm>
        <a:graphic>
          <a:graphicData uri="http://schemas.openxmlformats.org/presentationml/2006/ole">
            <p:oleObj spid="_x0000_s62468" name="Photo Editor Photo" r:id="rId6" imgW="4076190" imgH="3019048" progId="">
              <p:embed/>
            </p:oleObj>
          </a:graphicData>
        </a:graphic>
      </p:graphicFrame>
      <p:graphicFrame>
        <p:nvGraphicFramePr>
          <p:cNvPr id="62469" name="Object 6"/>
          <p:cNvGraphicFramePr>
            <a:graphicFrameLocks noChangeAspect="1"/>
          </p:cNvGraphicFramePr>
          <p:nvPr/>
        </p:nvGraphicFramePr>
        <p:xfrm>
          <a:off x="5076825" y="3500438"/>
          <a:ext cx="3162300" cy="2351087"/>
        </p:xfrm>
        <a:graphic>
          <a:graphicData uri="http://schemas.openxmlformats.org/presentationml/2006/ole">
            <p:oleObj spid="_x0000_s62469" name="Photo Editor Photo" r:id="rId7" imgW="4076190" imgH="3029373" progId="">
              <p:embed/>
            </p:oleObj>
          </a:graphicData>
        </a:graphic>
      </p:graphicFrame>
      <p:sp>
        <p:nvSpPr>
          <p:cNvPr id="62470" name="Text Box 7"/>
          <p:cNvSpPr txBox="1">
            <a:spLocks noChangeArrowheads="1"/>
          </p:cNvSpPr>
          <p:nvPr/>
        </p:nvSpPr>
        <p:spPr bwMode="auto">
          <a:xfrm>
            <a:off x="827088" y="620713"/>
            <a:ext cx="2816225" cy="457200"/>
          </a:xfrm>
          <a:prstGeom prst="rect">
            <a:avLst/>
          </a:prstGeom>
          <a:noFill/>
          <a:ln w="9525">
            <a:noFill/>
            <a:miter lim="800000"/>
            <a:headEnd/>
            <a:tailEnd/>
          </a:ln>
        </p:spPr>
        <p:txBody>
          <a:bodyPr wrap="none">
            <a:spAutoFit/>
          </a:bodyPr>
          <a:lstStyle/>
          <a:p>
            <a:pPr algn="ctr"/>
            <a:r>
              <a:rPr lang="en-AU" sz="2400" b="1">
                <a:solidFill>
                  <a:srgbClr val="FF0000"/>
                </a:solidFill>
              </a:rPr>
              <a:t>In use on drill rig</a:t>
            </a:r>
          </a:p>
        </p:txBody>
      </p:sp>
      <p:sp>
        <p:nvSpPr>
          <p:cNvPr id="62471" name="Rectangle 8"/>
          <p:cNvSpPr>
            <a:spLocks noChangeArrowheads="1"/>
          </p:cNvSpPr>
          <p:nvPr/>
        </p:nvSpPr>
        <p:spPr bwMode="auto">
          <a:xfrm>
            <a:off x="5076825" y="6035675"/>
            <a:ext cx="3222625" cy="822325"/>
          </a:xfrm>
          <a:prstGeom prst="rect">
            <a:avLst/>
          </a:prstGeom>
          <a:noFill/>
          <a:ln w="9525">
            <a:noFill/>
            <a:miter lim="800000"/>
            <a:headEnd/>
            <a:tailEnd/>
          </a:ln>
        </p:spPr>
        <p:txBody>
          <a:bodyPr wrap="none">
            <a:spAutoFit/>
          </a:bodyPr>
          <a:lstStyle/>
          <a:p>
            <a:pPr algn="ctr"/>
            <a:r>
              <a:rPr lang="en-AU" sz="2400" b="1">
                <a:solidFill>
                  <a:srgbClr val="FF0000"/>
                </a:solidFill>
                <a:latin typeface="Times New Roman" pitchFamily="18" charset="0"/>
              </a:rPr>
              <a:t>Different assemblies of </a:t>
            </a:r>
          </a:p>
          <a:p>
            <a:pPr algn="ctr"/>
            <a:r>
              <a:rPr lang="en-AU" sz="2400" b="1">
                <a:solidFill>
                  <a:srgbClr val="FF0000"/>
                </a:solidFill>
                <a:latin typeface="Times New Roman" pitchFamily="18" charset="0"/>
              </a:rPr>
              <a:t>bits and auger flights</a:t>
            </a:r>
          </a:p>
        </p:txBody>
      </p:sp>
      <p:sp>
        <p:nvSpPr>
          <p:cNvPr id="62472" name="Rectangle 9"/>
          <p:cNvSpPr>
            <a:spLocks noChangeArrowheads="1"/>
          </p:cNvSpPr>
          <p:nvPr/>
        </p:nvSpPr>
        <p:spPr bwMode="auto">
          <a:xfrm>
            <a:off x="854075" y="5949950"/>
            <a:ext cx="2528888" cy="822325"/>
          </a:xfrm>
          <a:prstGeom prst="rect">
            <a:avLst/>
          </a:prstGeom>
          <a:noFill/>
          <a:ln w="9525">
            <a:noFill/>
            <a:miter lim="800000"/>
            <a:headEnd/>
            <a:tailEnd/>
          </a:ln>
        </p:spPr>
        <p:txBody>
          <a:bodyPr wrap="none">
            <a:spAutoFit/>
          </a:bodyPr>
          <a:lstStyle/>
          <a:p>
            <a:pPr algn="ctr"/>
            <a:r>
              <a:rPr lang="en-AU" sz="2400" b="1">
                <a:solidFill>
                  <a:srgbClr val="FF0000"/>
                </a:solidFill>
                <a:latin typeface="Times New Roman" pitchFamily="18" charset="0"/>
              </a:rPr>
              <a:t>Sizes of solid stem</a:t>
            </a:r>
          </a:p>
          <a:p>
            <a:pPr algn="ctr"/>
            <a:r>
              <a:rPr lang="en-AU" sz="2400" b="1">
                <a:solidFill>
                  <a:srgbClr val="FF0000"/>
                </a:solidFill>
                <a:latin typeface="Times New Roman" pitchFamily="18" charset="0"/>
              </a:rPr>
              <a:t> auger flights</a:t>
            </a:r>
          </a:p>
        </p:txBody>
      </p:sp>
      <p:sp>
        <p:nvSpPr>
          <p:cNvPr id="62473" name="Rectangle 10"/>
          <p:cNvSpPr>
            <a:spLocks noChangeArrowheads="1"/>
          </p:cNvSpPr>
          <p:nvPr/>
        </p:nvSpPr>
        <p:spPr bwMode="auto">
          <a:xfrm>
            <a:off x="6227763" y="692150"/>
            <a:ext cx="692150" cy="457200"/>
          </a:xfrm>
          <a:prstGeom prst="rect">
            <a:avLst/>
          </a:prstGeom>
          <a:noFill/>
          <a:ln w="9525">
            <a:noFill/>
            <a:miter lim="800000"/>
            <a:headEnd/>
            <a:tailEnd/>
          </a:ln>
        </p:spPr>
        <p:txBody>
          <a:bodyPr wrap="none">
            <a:spAutoFit/>
          </a:bodyPr>
          <a:lstStyle/>
          <a:p>
            <a:pPr algn="ctr"/>
            <a:r>
              <a:rPr lang="en-AU" sz="2400" b="1">
                <a:solidFill>
                  <a:srgbClr val="FF0000"/>
                </a:solidFill>
                <a:latin typeface="Times New Roman" pitchFamily="18" charset="0"/>
              </a:rPr>
              <a:t>Bits</a:t>
            </a:r>
          </a:p>
        </p:txBody>
      </p:sp>
      <p:sp>
        <p:nvSpPr>
          <p:cNvPr id="62474" name="AutoShape 12">
            <a:hlinkClick r:id="rId8" action="ppaction://hlinkfile"/>
          </p:cNvPr>
          <p:cNvSpPr>
            <a:spLocks noChangeArrowheads="1"/>
          </p:cNvSpPr>
          <p:nvPr/>
        </p:nvSpPr>
        <p:spPr bwMode="auto">
          <a:xfrm>
            <a:off x="4067175" y="4076700"/>
            <a:ext cx="792163" cy="1079500"/>
          </a:xfrm>
          <a:prstGeom prst="rightArrow">
            <a:avLst>
              <a:gd name="adj1" fmla="val 50000"/>
              <a:gd name="adj2" fmla="val 25000"/>
            </a:avLst>
          </a:prstGeom>
          <a:solidFill>
            <a:schemeClr val="accent1"/>
          </a:solidFill>
          <a:ln w="9525">
            <a:no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p:nvPr>
        </p:nvSpPr>
        <p:spPr>
          <a:xfrm>
            <a:off x="685800" y="260350"/>
            <a:ext cx="7772400" cy="936625"/>
          </a:xfrm>
        </p:spPr>
        <p:txBody>
          <a:bodyPr/>
          <a:lstStyle/>
          <a:p>
            <a:r>
              <a:rPr lang="en-US" sz="4000" b="1" dirty="0" smtClean="0">
                <a:solidFill>
                  <a:srgbClr val="0000FF"/>
                </a:solidFill>
                <a:latin typeface="Tahoma" pitchFamily="34" charset="0"/>
              </a:rPr>
              <a:t>Hollow Stem CFA Drilling system</a:t>
            </a:r>
            <a:endParaRPr lang="en-GB" sz="4000" b="1" dirty="0" smtClean="0">
              <a:solidFill>
                <a:srgbClr val="0000FF"/>
              </a:solidFill>
              <a:latin typeface="Tahoma" pitchFamily="34" charset="0"/>
            </a:endParaRPr>
          </a:p>
        </p:txBody>
      </p:sp>
      <p:graphicFrame>
        <p:nvGraphicFramePr>
          <p:cNvPr id="64514" name="Object 3"/>
          <p:cNvGraphicFramePr>
            <a:graphicFrameLocks noChangeAspect="1"/>
          </p:cNvGraphicFramePr>
          <p:nvPr/>
        </p:nvGraphicFramePr>
        <p:xfrm>
          <a:off x="533400" y="2133600"/>
          <a:ext cx="3390900" cy="2559050"/>
        </p:xfrm>
        <a:graphic>
          <a:graphicData uri="http://schemas.openxmlformats.org/presentationml/2006/ole">
            <p:oleObj spid="_x0000_s64514" name="Photo Editor Photo" r:id="rId4" imgW="3885714" imgH="2933333" progId="">
              <p:embed/>
            </p:oleObj>
          </a:graphicData>
        </a:graphic>
      </p:graphicFrame>
      <p:graphicFrame>
        <p:nvGraphicFramePr>
          <p:cNvPr id="64515" name="Object 4"/>
          <p:cNvGraphicFramePr>
            <a:graphicFrameLocks noChangeAspect="1"/>
          </p:cNvGraphicFramePr>
          <p:nvPr/>
        </p:nvGraphicFramePr>
        <p:xfrm>
          <a:off x="4267200" y="3581400"/>
          <a:ext cx="3829050" cy="2838450"/>
        </p:xfrm>
        <a:graphic>
          <a:graphicData uri="http://schemas.openxmlformats.org/presentationml/2006/ole">
            <p:oleObj spid="_x0000_s64515" name="Photo Editor Photo" r:id="rId5" imgW="3828571" imgH="2838846" progId="">
              <p:embed/>
            </p:oleObj>
          </a:graphicData>
        </a:graphic>
      </p:graphicFrame>
      <p:sp>
        <p:nvSpPr>
          <p:cNvPr id="64516" name="Rectangle 5"/>
          <p:cNvSpPr>
            <a:spLocks noChangeArrowheads="1"/>
          </p:cNvSpPr>
          <p:nvPr/>
        </p:nvSpPr>
        <p:spPr bwMode="auto">
          <a:xfrm>
            <a:off x="4356100" y="3068638"/>
            <a:ext cx="3562350" cy="457200"/>
          </a:xfrm>
          <a:prstGeom prst="rect">
            <a:avLst/>
          </a:prstGeom>
          <a:noFill/>
          <a:ln w="9525">
            <a:noFill/>
            <a:miter lim="800000"/>
            <a:headEnd/>
            <a:tailEnd/>
          </a:ln>
        </p:spPr>
        <p:txBody>
          <a:bodyPr wrap="none">
            <a:spAutoFit/>
          </a:bodyPr>
          <a:lstStyle/>
          <a:p>
            <a:pPr algn="ctr"/>
            <a:r>
              <a:rPr lang="en-AU" sz="2400" b="1">
                <a:solidFill>
                  <a:srgbClr val="FF0000"/>
                </a:solidFill>
                <a:latin typeface="Times New Roman" pitchFamily="18" charset="0"/>
              </a:rPr>
              <a:t>Outer and inner assembly</a:t>
            </a:r>
          </a:p>
        </p:txBody>
      </p:sp>
      <p:sp>
        <p:nvSpPr>
          <p:cNvPr id="64517" name="Rectangle 6"/>
          <p:cNvSpPr>
            <a:spLocks noChangeArrowheads="1"/>
          </p:cNvSpPr>
          <p:nvPr/>
        </p:nvSpPr>
        <p:spPr bwMode="auto">
          <a:xfrm>
            <a:off x="26988" y="1628775"/>
            <a:ext cx="4492625" cy="457200"/>
          </a:xfrm>
          <a:prstGeom prst="rect">
            <a:avLst/>
          </a:prstGeom>
          <a:noFill/>
          <a:ln w="9525">
            <a:noFill/>
            <a:miter lim="800000"/>
            <a:headEnd/>
            <a:tailEnd/>
          </a:ln>
        </p:spPr>
        <p:txBody>
          <a:bodyPr wrap="none">
            <a:spAutoFit/>
          </a:bodyPr>
          <a:lstStyle/>
          <a:p>
            <a:pPr algn="ctr"/>
            <a:r>
              <a:rPr lang="en-AU" sz="2400" b="1">
                <a:solidFill>
                  <a:srgbClr val="FF0000"/>
                </a:solidFill>
                <a:latin typeface="Times New Roman" pitchFamily="18" charset="0"/>
              </a:rPr>
              <a:t>Sizes of hollow stem auger flights</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idx="1"/>
          </p:nvPr>
        </p:nvSpPr>
        <p:spPr>
          <a:xfrm>
            <a:off x="685800" y="533400"/>
            <a:ext cx="7772400" cy="6324600"/>
          </a:xfrm>
        </p:spPr>
        <p:txBody>
          <a:bodyPr/>
          <a:lstStyle/>
          <a:p>
            <a:pPr>
              <a:buFontTx/>
              <a:buNone/>
            </a:pPr>
            <a:r>
              <a:rPr lang="en-US" b="1" smtClean="0">
                <a:latin typeface="Calibri" pitchFamily="34" charset="0"/>
              </a:rPr>
              <a:t>	</a:t>
            </a:r>
          </a:p>
        </p:txBody>
      </p:sp>
      <p:pic>
        <p:nvPicPr>
          <p:cNvPr id="66562" name="Picture 3" descr="Fig-0003"/>
          <p:cNvPicPr>
            <a:picLocks noChangeAspect="1" noChangeArrowheads="1"/>
          </p:cNvPicPr>
          <p:nvPr/>
        </p:nvPicPr>
        <p:blipFill>
          <a:blip r:embed="rId2" cstate="print"/>
          <a:srcRect/>
          <a:stretch>
            <a:fillRect/>
          </a:stretch>
        </p:blipFill>
        <p:spPr bwMode="auto">
          <a:xfrm>
            <a:off x="2590800" y="381000"/>
            <a:ext cx="4089400" cy="5575300"/>
          </a:xfrm>
          <a:prstGeom prst="rect">
            <a:avLst/>
          </a:prstGeom>
          <a:noFill/>
          <a:ln w="9525">
            <a:noFill/>
            <a:miter lim="800000"/>
            <a:headEnd/>
            <a:tailEnd/>
          </a:ln>
        </p:spPr>
      </p:pic>
      <p:sp>
        <p:nvSpPr>
          <p:cNvPr id="66563" name="Rectangle 4"/>
          <p:cNvSpPr>
            <a:spLocks noChangeArrowheads="1"/>
          </p:cNvSpPr>
          <p:nvPr/>
        </p:nvSpPr>
        <p:spPr bwMode="auto">
          <a:xfrm>
            <a:off x="2971800" y="5853113"/>
            <a:ext cx="3648075" cy="1004887"/>
          </a:xfrm>
          <a:prstGeom prst="rect">
            <a:avLst/>
          </a:prstGeom>
          <a:noFill/>
          <a:ln w="9525">
            <a:noFill/>
            <a:miter lim="800000"/>
            <a:headEnd/>
            <a:tailEnd/>
          </a:ln>
        </p:spPr>
        <p:txBody>
          <a:bodyPr>
            <a:spAutoFit/>
          </a:bodyPr>
          <a:lstStyle/>
          <a:p>
            <a:pPr>
              <a:spcBef>
                <a:spcPct val="50000"/>
              </a:spcBef>
            </a:pPr>
            <a:r>
              <a:rPr lang="en-US" sz="2400" b="1">
                <a:latin typeface="Times New Roman" pitchFamily="18" charset="0"/>
              </a:rPr>
              <a:t>Fig.3: Hollow stem auger</a:t>
            </a:r>
          </a:p>
          <a:p>
            <a:pPr>
              <a:spcBef>
                <a:spcPct val="50000"/>
              </a:spcBef>
            </a:pPr>
            <a:endParaRPr lang="en-US" sz="2400" b="1">
              <a:latin typeface="Times New Roman" pitchFamily="18" charset="0"/>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p:txBody>
          <a:bodyPr/>
          <a:lstStyle/>
          <a:p>
            <a:r>
              <a:rPr lang="en-US" smtClean="0">
                <a:solidFill>
                  <a:srgbClr val="0000FF"/>
                </a:solidFill>
                <a:latin typeface="Tahoma" pitchFamily="34" charset="0"/>
              </a:rPr>
              <a:t>Rotary Wash Boring system</a:t>
            </a:r>
            <a:endParaRPr lang="en-GB" smtClean="0">
              <a:solidFill>
                <a:srgbClr val="0000FF"/>
              </a:solidFill>
              <a:latin typeface="Tahoma" pitchFamily="34" charset="0"/>
            </a:endParaRPr>
          </a:p>
        </p:txBody>
      </p:sp>
      <p:graphicFrame>
        <p:nvGraphicFramePr>
          <p:cNvPr id="67586" name="Object 3"/>
          <p:cNvGraphicFramePr>
            <a:graphicFrameLocks noChangeAspect="1"/>
          </p:cNvGraphicFramePr>
          <p:nvPr/>
        </p:nvGraphicFramePr>
        <p:xfrm>
          <a:off x="304800" y="2057400"/>
          <a:ext cx="4076700" cy="3019425"/>
        </p:xfrm>
        <a:graphic>
          <a:graphicData uri="http://schemas.openxmlformats.org/presentationml/2006/ole">
            <p:oleObj spid="_x0000_s67586" name="Photo Editor Photo" r:id="rId4" imgW="4076190" imgH="3019048" progId="">
              <p:embed/>
            </p:oleObj>
          </a:graphicData>
        </a:graphic>
      </p:graphicFrame>
      <p:graphicFrame>
        <p:nvGraphicFramePr>
          <p:cNvPr id="67587" name="Object 4"/>
          <p:cNvGraphicFramePr>
            <a:graphicFrameLocks noChangeAspect="1"/>
          </p:cNvGraphicFramePr>
          <p:nvPr/>
        </p:nvGraphicFramePr>
        <p:xfrm>
          <a:off x="4643438" y="3500438"/>
          <a:ext cx="4076700" cy="3028950"/>
        </p:xfrm>
        <a:graphic>
          <a:graphicData uri="http://schemas.openxmlformats.org/presentationml/2006/ole">
            <p:oleObj spid="_x0000_s67587" name="Photo Editor Photo" r:id="rId5" imgW="4076190" imgH="3029373" progId="">
              <p:embed/>
            </p:oleObj>
          </a:graphicData>
        </a:graphic>
      </p:graphicFrame>
      <p:sp>
        <p:nvSpPr>
          <p:cNvPr id="67588" name="Rectangle 5"/>
          <p:cNvSpPr>
            <a:spLocks noChangeArrowheads="1"/>
          </p:cNvSpPr>
          <p:nvPr/>
        </p:nvSpPr>
        <p:spPr bwMode="auto">
          <a:xfrm>
            <a:off x="5148263" y="3068638"/>
            <a:ext cx="2806700" cy="457200"/>
          </a:xfrm>
          <a:prstGeom prst="rect">
            <a:avLst/>
          </a:prstGeom>
          <a:noFill/>
          <a:ln w="9525">
            <a:noFill/>
            <a:miter lim="800000"/>
            <a:headEnd/>
            <a:tailEnd/>
          </a:ln>
        </p:spPr>
        <p:txBody>
          <a:bodyPr wrap="none">
            <a:spAutoFit/>
          </a:bodyPr>
          <a:lstStyle/>
          <a:p>
            <a:pPr algn="ctr"/>
            <a:r>
              <a:rPr lang="en-AU" sz="2400" b="1">
                <a:solidFill>
                  <a:srgbClr val="FF0000"/>
                </a:solidFill>
                <a:latin typeface="Times New Roman" pitchFamily="18" charset="0"/>
              </a:rPr>
              <a:t>Drill fluid discharge</a:t>
            </a:r>
          </a:p>
        </p:txBody>
      </p:sp>
      <p:sp>
        <p:nvSpPr>
          <p:cNvPr id="67589" name="Rectangle 6"/>
          <p:cNvSpPr>
            <a:spLocks noChangeArrowheads="1"/>
          </p:cNvSpPr>
          <p:nvPr/>
        </p:nvSpPr>
        <p:spPr bwMode="auto">
          <a:xfrm>
            <a:off x="422275" y="5157788"/>
            <a:ext cx="3121025" cy="457200"/>
          </a:xfrm>
          <a:prstGeom prst="rect">
            <a:avLst/>
          </a:prstGeom>
          <a:noFill/>
          <a:ln w="9525">
            <a:noFill/>
            <a:miter lim="800000"/>
            <a:headEnd/>
            <a:tailEnd/>
          </a:ln>
        </p:spPr>
        <p:txBody>
          <a:bodyPr wrap="none">
            <a:spAutoFit/>
          </a:bodyPr>
          <a:lstStyle/>
          <a:p>
            <a:pPr algn="ctr"/>
            <a:r>
              <a:rPr lang="en-AU" sz="2400" b="1">
                <a:solidFill>
                  <a:srgbClr val="FF0000"/>
                </a:solidFill>
                <a:latin typeface="Times New Roman" pitchFamily="18" charset="0"/>
              </a:rPr>
              <a:t>Drilling Configuration</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p:txBody>
          <a:bodyPr/>
          <a:lstStyle/>
          <a:p>
            <a:r>
              <a:rPr lang="en-US" b="1" smtClean="0">
                <a:latin typeface="Tahoma" pitchFamily="34" charset="0"/>
              </a:rPr>
              <a:t>Stabilization of Borehole</a:t>
            </a:r>
          </a:p>
        </p:txBody>
      </p:sp>
      <p:sp>
        <p:nvSpPr>
          <p:cNvPr id="388099" name="Rectangle 3"/>
          <p:cNvSpPr>
            <a:spLocks noGrp="1" noChangeArrowheads="1"/>
          </p:cNvSpPr>
          <p:nvPr>
            <p:ph idx="1"/>
          </p:nvPr>
        </p:nvSpPr>
        <p:spPr/>
        <p:txBody>
          <a:bodyPr/>
          <a:lstStyle/>
          <a:p>
            <a:r>
              <a:rPr lang="en-US" sz="2800" smtClean="0">
                <a:latin typeface="Tahoma" pitchFamily="34" charset="0"/>
              </a:rPr>
              <a:t>Two common problems associated with the boreholes are – yielding (or caving) of the side and heaving of the bottom of the hole.</a:t>
            </a:r>
          </a:p>
          <a:p>
            <a:r>
              <a:rPr lang="en-US" sz="2800" smtClean="0">
                <a:latin typeface="Tahoma" pitchFamily="34" charset="0"/>
              </a:rPr>
              <a:t>Boreholes, particularly below the water table, therefore need stabilization.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88099">
                                            <p:txEl>
                                              <p:pRg st="0" end="0"/>
                                            </p:txEl>
                                          </p:spTgt>
                                        </p:tgtEl>
                                        <p:attrNameLst>
                                          <p:attrName>style.visibility</p:attrName>
                                        </p:attrNameLst>
                                      </p:cBhvr>
                                      <p:to>
                                        <p:strVal val="visible"/>
                                      </p:to>
                                    </p:set>
                                    <p:animEffect transition="in" filter="blinds(horizontal)">
                                      <p:cBhvr>
                                        <p:cTn id="7" dur="500"/>
                                        <p:tgtEl>
                                          <p:spTgt spid="3880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88099">
                                            <p:txEl>
                                              <p:pRg st="1" end="1"/>
                                            </p:txEl>
                                          </p:spTgt>
                                        </p:tgtEl>
                                        <p:attrNameLst>
                                          <p:attrName>style.visibility</p:attrName>
                                        </p:attrNameLst>
                                      </p:cBhvr>
                                      <p:to>
                                        <p:strVal val="visible"/>
                                      </p:to>
                                    </p:set>
                                    <p:animEffect transition="in" filter="blinds(horizontal)">
                                      <p:cBhvr>
                                        <p:cTn id="12" dur="500"/>
                                        <p:tgtEl>
                                          <p:spTgt spid="3880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099"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p:nvPr>
        </p:nvSpPr>
        <p:spPr>
          <a:xfrm>
            <a:off x="323850" y="404813"/>
            <a:ext cx="7705725" cy="460375"/>
          </a:xfrm>
        </p:spPr>
        <p:txBody>
          <a:bodyPr/>
          <a:lstStyle/>
          <a:p>
            <a:pPr algn="l"/>
            <a:r>
              <a:rPr lang="en-US" sz="4000" b="1" smtClean="0">
                <a:solidFill>
                  <a:srgbClr val="CC00FF"/>
                </a:solidFill>
                <a:latin typeface="Tahoma" pitchFamily="34" charset="0"/>
              </a:rPr>
              <a:t>       </a:t>
            </a:r>
            <a:r>
              <a:rPr lang="en-US" sz="4000" b="1" smtClean="0">
                <a:latin typeface="Tahoma" pitchFamily="34" charset="0"/>
              </a:rPr>
              <a:t>Stabilization of Borehole</a:t>
            </a:r>
            <a:endParaRPr lang="en-US" sz="2000" b="1" smtClean="0">
              <a:latin typeface="Tahoma" pitchFamily="34" charset="0"/>
            </a:endParaRPr>
          </a:p>
        </p:txBody>
      </p:sp>
      <p:sp>
        <p:nvSpPr>
          <p:cNvPr id="389123" name="Rectangle 3"/>
          <p:cNvSpPr>
            <a:spLocks noGrp="1" noChangeArrowheads="1"/>
          </p:cNvSpPr>
          <p:nvPr>
            <p:ph idx="1"/>
          </p:nvPr>
        </p:nvSpPr>
        <p:spPr>
          <a:xfrm>
            <a:off x="468313" y="1773238"/>
            <a:ext cx="8370887" cy="4322762"/>
          </a:xfrm>
        </p:spPr>
        <p:txBody>
          <a:bodyPr/>
          <a:lstStyle/>
          <a:p>
            <a:pPr marL="660400" indent="-660400">
              <a:lnSpc>
                <a:spcPct val="80000"/>
              </a:lnSpc>
              <a:buFontTx/>
              <a:buNone/>
            </a:pPr>
            <a:r>
              <a:rPr lang="en-US" sz="2800" smtClean="0">
                <a:latin typeface="Tahoma" pitchFamily="34" charset="0"/>
              </a:rPr>
              <a:t>Two methods :</a:t>
            </a:r>
          </a:p>
          <a:p>
            <a:pPr marL="660400" indent="-660400">
              <a:lnSpc>
                <a:spcPct val="80000"/>
              </a:lnSpc>
              <a:buFontTx/>
              <a:buAutoNum type="romanLcParenR"/>
            </a:pPr>
            <a:r>
              <a:rPr lang="en-US" sz="2800" smtClean="0">
                <a:latin typeface="Tahoma" pitchFamily="34" charset="0"/>
              </a:rPr>
              <a:t>Lining the walls of the hole with drive pipe or casing</a:t>
            </a:r>
          </a:p>
          <a:p>
            <a:pPr marL="660400" indent="-660400">
              <a:lnSpc>
                <a:spcPct val="80000"/>
              </a:lnSpc>
              <a:buFontTx/>
              <a:buAutoNum type="romanLcParenR"/>
            </a:pPr>
            <a:r>
              <a:rPr lang="en-US" sz="2800" smtClean="0">
                <a:latin typeface="Tahoma" pitchFamily="34" charset="0"/>
              </a:rPr>
              <a:t>Stabilization by drilling fluid:</a:t>
            </a:r>
          </a:p>
          <a:p>
            <a:pPr marL="660400" indent="-660400">
              <a:lnSpc>
                <a:spcPct val="80000"/>
              </a:lnSpc>
            </a:pPr>
            <a:r>
              <a:rPr lang="en-US" sz="2800" smtClean="0">
                <a:latin typeface="Tahoma" pitchFamily="34" charset="0"/>
              </a:rPr>
              <a:t>Water or bentonite is used.</a:t>
            </a:r>
          </a:p>
          <a:p>
            <a:pPr marL="660400" indent="-660400">
              <a:lnSpc>
                <a:spcPct val="80000"/>
              </a:lnSpc>
            </a:pPr>
            <a:r>
              <a:rPr lang="en-US" sz="2800" smtClean="0">
                <a:latin typeface="Tahoma" pitchFamily="34" charset="0"/>
              </a:rPr>
              <a:t>Under average conditions, 6% bentonite by weight of water is used to make the mud.</a:t>
            </a:r>
          </a:p>
          <a:p>
            <a:pPr marL="660400" indent="-660400">
              <a:lnSpc>
                <a:spcPct val="80000"/>
              </a:lnSpc>
            </a:pPr>
            <a:r>
              <a:rPr lang="en-US" sz="2800" smtClean="0">
                <a:latin typeface="Tahoma" pitchFamily="34" charset="0"/>
              </a:rPr>
              <a:t>Drilling muds are cheaper than casings.</a:t>
            </a:r>
          </a:p>
          <a:p>
            <a:pPr marL="660400" indent="-660400">
              <a:lnSpc>
                <a:spcPct val="80000"/>
              </a:lnSpc>
              <a:buFontTx/>
              <a:buAutoNum type="romanLcParenR"/>
            </a:pPr>
            <a:endParaRPr lang="en-US" sz="2800" smtClean="0">
              <a:latin typeface="Tahoma" pitchFamily="34" charset="0"/>
            </a:endParaRPr>
          </a:p>
          <a:p>
            <a:pPr marL="660400" indent="-660400">
              <a:lnSpc>
                <a:spcPct val="80000"/>
              </a:lnSpc>
              <a:buFontTx/>
              <a:buAutoNum type="romanLcParenR"/>
            </a:pPr>
            <a:endParaRPr lang="en-US" sz="2800" b="1" smtClean="0">
              <a:solidFill>
                <a:srgbClr val="0000FF"/>
              </a:solidFill>
              <a:latin typeface="Tahom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89123">
                                            <p:txEl>
                                              <p:pRg st="0" end="0"/>
                                            </p:txEl>
                                          </p:spTgt>
                                        </p:tgtEl>
                                        <p:attrNameLst>
                                          <p:attrName>style.visibility</p:attrName>
                                        </p:attrNameLst>
                                      </p:cBhvr>
                                      <p:to>
                                        <p:strVal val="visible"/>
                                      </p:to>
                                    </p:set>
                                    <p:animEffect transition="in" filter="blinds(horizontal)">
                                      <p:cBhvr>
                                        <p:cTn id="7" dur="500"/>
                                        <p:tgtEl>
                                          <p:spTgt spid="3891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89123">
                                            <p:txEl>
                                              <p:pRg st="1" end="1"/>
                                            </p:txEl>
                                          </p:spTgt>
                                        </p:tgtEl>
                                        <p:attrNameLst>
                                          <p:attrName>style.visibility</p:attrName>
                                        </p:attrNameLst>
                                      </p:cBhvr>
                                      <p:to>
                                        <p:strVal val="visible"/>
                                      </p:to>
                                    </p:set>
                                    <p:animEffect transition="in" filter="blinds(horizontal)">
                                      <p:cBhvr>
                                        <p:cTn id="12" dur="500"/>
                                        <p:tgtEl>
                                          <p:spTgt spid="3891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89123">
                                            <p:txEl>
                                              <p:pRg st="2" end="2"/>
                                            </p:txEl>
                                          </p:spTgt>
                                        </p:tgtEl>
                                        <p:attrNameLst>
                                          <p:attrName>style.visibility</p:attrName>
                                        </p:attrNameLst>
                                      </p:cBhvr>
                                      <p:to>
                                        <p:strVal val="visible"/>
                                      </p:to>
                                    </p:set>
                                    <p:animEffect transition="in" filter="blinds(horizontal)">
                                      <p:cBhvr>
                                        <p:cTn id="17" dur="500"/>
                                        <p:tgtEl>
                                          <p:spTgt spid="38912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89123">
                                            <p:txEl>
                                              <p:pRg st="3" end="3"/>
                                            </p:txEl>
                                          </p:spTgt>
                                        </p:tgtEl>
                                        <p:attrNameLst>
                                          <p:attrName>style.visibility</p:attrName>
                                        </p:attrNameLst>
                                      </p:cBhvr>
                                      <p:to>
                                        <p:strVal val="visible"/>
                                      </p:to>
                                    </p:set>
                                    <p:animEffect transition="in" filter="blinds(horizontal)">
                                      <p:cBhvr>
                                        <p:cTn id="22" dur="500"/>
                                        <p:tgtEl>
                                          <p:spTgt spid="38912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89123">
                                            <p:txEl>
                                              <p:pRg st="4" end="4"/>
                                            </p:txEl>
                                          </p:spTgt>
                                        </p:tgtEl>
                                        <p:attrNameLst>
                                          <p:attrName>style.visibility</p:attrName>
                                        </p:attrNameLst>
                                      </p:cBhvr>
                                      <p:to>
                                        <p:strVal val="visible"/>
                                      </p:to>
                                    </p:set>
                                    <p:animEffect transition="in" filter="blinds(horizontal)">
                                      <p:cBhvr>
                                        <p:cTn id="27" dur="500"/>
                                        <p:tgtEl>
                                          <p:spTgt spid="38912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89123">
                                            <p:txEl>
                                              <p:pRg st="5" end="5"/>
                                            </p:txEl>
                                          </p:spTgt>
                                        </p:tgtEl>
                                        <p:attrNameLst>
                                          <p:attrName>style.visibility</p:attrName>
                                        </p:attrNameLst>
                                      </p:cBhvr>
                                      <p:to>
                                        <p:strVal val="visible"/>
                                      </p:to>
                                    </p:set>
                                    <p:animEffect transition="in" filter="blinds(horizontal)">
                                      <p:cBhvr>
                                        <p:cTn id="32" dur="500"/>
                                        <p:tgtEl>
                                          <p:spTgt spid="3891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2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3"/>
          <p:cNvSpPr>
            <a:spLocks noGrp="1"/>
          </p:cNvSpPr>
          <p:nvPr>
            <p:ph type="ctrTitle"/>
          </p:nvPr>
        </p:nvSpPr>
        <p:spPr>
          <a:xfrm>
            <a:off x="1219200" y="838200"/>
            <a:ext cx="6858000" cy="4495800"/>
          </a:xfrm>
        </p:spPr>
        <p:txBody>
          <a:bodyPr/>
          <a:lstStyle/>
          <a:p>
            <a:pPr fontAlgn="auto">
              <a:spcAft>
                <a:spcPts val="0"/>
              </a:spcAft>
              <a:defRPr/>
            </a:pPr>
            <a:r>
              <a:rPr lang="en-US" sz="7200" dirty="0" smtClean="0">
                <a:latin typeface="Calibri" charset="0"/>
              </a:rPr>
              <a:t>How Many and how deep should be the sampling</a:t>
            </a:r>
            <a:endParaRPr lang="en-US" sz="4800" dirty="0">
              <a:latin typeface="Calibri" charset="0"/>
            </a:endParaRPr>
          </a:p>
        </p:txBody>
      </p:sp>
      <p:sp>
        <p:nvSpPr>
          <p:cNvPr id="5" name="Subtitle 4"/>
          <p:cNvSpPr>
            <a:spLocks noGrp="1"/>
          </p:cNvSpPr>
          <p:nvPr>
            <p:ph type="subTitle" idx="1"/>
          </p:nvPr>
        </p:nvSpPr>
        <p:spPr>
          <a:xfrm>
            <a:off x="1322388" y="3298825"/>
            <a:ext cx="6499225" cy="917575"/>
          </a:xfrm>
        </p:spPr>
        <p:txBody>
          <a:bodyPr/>
          <a:lstStyle/>
          <a:p>
            <a:pPr fontAlgn="auto">
              <a:spcAft>
                <a:spcPts val="0"/>
              </a:spcAft>
              <a:defRPr/>
            </a:pPr>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p:nvPr>
        </p:nvSpPr>
        <p:spPr>
          <a:xfrm>
            <a:off x="685800" y="381000"/>
            <a:ext cx="7772400" cy="762000"/>
          </a:xfrm>
        </p:spPr>
        <p:txBody>
          <a:bodyPr/>
          <a:lstStyle/>
          <a:p>
            <a:r>
              <a:rPr lang="en-US" sz="3200" b="1" smtClean="0">
                <a:latin typeface="Tahoma" pitchFamily="34" charset="0"/>
              </a:rPr>
              <a:t>Distribution and Depth of Borings</a:t>
            </a:r>
          </a:p>
        </p:txBody>
      </p:sp>
      <p:sp>
        <p:nvSpPr>
          <p:cNvPr id="72706" name="Rectangle 3"/>
          <p:cNvSpPr>
            <a:spLocks noGrp="1" noChangeArrowheads="1"/>
          </p:cNvSpPr>
          <p:nvPr>
            <p:ph idx="1"/>
          </p:nvPr>
        </p:nvSpPr>
        <p:spPr>
          <a:xfrm>
            <a:off x="611188" y="1844675"/>
            <a:ext cx="7772400" cy="3713163"/>
          </a:xfrm>
        </p:spPr>
        <p:txBody>
          <a:bodyPr/>
          <a:lstStyle/>
          <a:p>
            <a:pPr marL="660400" indent="-660400"/>
            <a:r>
              <a:rPr lang="en-US" sz="2800" smtClean="0">
                <a:latin typeface="Tahoma" pitchFamily="34" charset="0"/>
              </a:rPr>
              <a:t>No rigid rules can be set for spacing of borings, so also for depth of borings.  </a:t>
            </a:r>
          </a:p>
          <a:p>
            <a:pPr marL="660400" indent="-660400">
              <a:buFont typeface="Arial" pitchFamily="34" charset="0"/>
              <a:buNone/>
            </a:pPr>
            <a:r>
              <a:rPr lang="en-US" sz="2800" smtClean="0">
                <a:latin typeface="Tahoma" pitchFamily="34" charset="0"/>
              </a:rPr>
              <a:t>Two major factors are –</a:t>
            </a:r>
          </a:p>
          <a:p>
            <a:pPr marL="660400" indent="-660400"/>
            <a:r>
              <a:rPr lang="en-US" sz="2800" smtClean="0">
                <a:latin typeface="Tahoma" pitchFamily="34" charset="0"/>
              </a:rPr>
              <a:t>The magnitude and distribution of load imposed by the structure, and </a:t>
            </a:r>
          </a:p>
          <a:p>
            <a:pPr marL="660400" indent="-660400"/>
            <a:r>
              <a:rPr lang="en-US" sz="2800" smtClean="0">
                <a:latin typeface="Tahoma" pitchFamily="34" charset="0"/>
              </a:rPr>
              <a:t>The nature of subsurface conditions.</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685800" y="381000"/>
            <a:ext cx="7848600" cy="990600"/>
          </a:xfrm>
        </p:spPr>
        <p:txBody>
          <a:bodyPr/>
          <a:lstStyle/>
          <a:p>
            <a:r>
              <a:rPr lang="en-US" sz="4000" b="1" smtClean="0">
                <a:latin typeface="Tahoma" pitchFamily="34" charset="0"/>
              </a:rPr>
              <a:t>    </a:t>
            </a:r>
            <a:r>
              <a:rPr lang="en-US" sz="3600" b="1" smtClean="0">
                <a:latin typeface="Tahoma" pitchFamily="34" charset="0"/>
              </a:rPr>
              <a:t>Factors affecting Distribution of Borings</a:t>
            </a:r>
            <a:endParaRPr lang="en-US" sz="3600" smtClean="0">
              <a:latin typeface="Calibri" pitchFamily="34" charset="0"/>
            </a:endParaRPr>
          </a:p>
        </p:txBody>
      </p:sp>
      <p:sp>
        <p:nvSpPr>
          <p:cNvPr id="73730" name="Rectangle 3"/>
          <p:cNvSpPr>
            <a:spLocks noGrp="1" noChangeArrowheads="1"/>
          </p:cNvSpPr>
          <p:nvPr>
            <p:ph idx="1"/>
          </p:nvPr>
        </p:nvSpPr>
        <p:spPr>
          <a:xfrm>
            <a:off x="684213" y="1773238"/>
            <a:ext cx="7848600" cy="3744912"/>
          </a:xfrm>
        </p:spPr>
        <p:txBody>
          <a:bodyPr/>
          <a:lstStyle/>
          <a:p>
            <a:pPr marL="660400" indent="-660400">
              <a:buFont typeface="Wingdings" pitchFamily="2" charset="2"/>
              <a:buAutoNum type="romanLcParenR"/>
            </a:pPr>
            <a:r>
              <a:rPr lang="en-US" sz="2800" smtClean="0">
                <a:latin typeface="Tahoma" pitchFamily="34" charset="0"/>
                <a:sym typeface="Symbol" pitchFamily="18" charset="2"/>
              </a:rPr>
              <a:t>Uniformity or variability of soil strata</a:t>
            </a:r>
          </a:p>
          <a:p>
            <a:pPr marL="660400" indent="-660400">
              <a:buFontTx/>
              <a:buAutoNum type="romanLcParenR"/>
            </a:pPr>
            <a:r>
              <a:rPr lang="en-US" sz="2800" smtClean="0">
                <a:latin typeface="Tahoma" pitchFamily="34" charset="0"/>
                <a:sym typeface="Symbol" pitchFamily="18" charset="2"/>
              </a:rPr>
              <a:t>Prior Knowledge of the location of the structures</a:t>
            </a:r>
          </a:p>
          <a:p>
            <a:pPr marL="660400" indent="-660400">
              <a:buFontTx/>
              <a:buAutoNum type="romanLcParenR"/>
            </a:pPr>
            <a:r>
              <a:rPr lang="en-US" sz="2800" smtClean="0">
                <a:latin typeface="Tahoma" pitchFamily="34" charset="0"/>
                <a:sym typeface="Symbol" pitchFamily="18" charset="2"/>
              </a:rPr>
              <a:t>Size of the site</a:t>
            </a:r>
          </a:p>
          <a:p>
            <a:pPr marL="660400" indent="-660400">
              <a:buFontTx/>
              <a:buAutoNum type="romanLcParenR"/>
            </a:pPr>
            <a:r>
              <a:rPr lang="en-US" sz="2800" smtClean="0">
                <a:latin typeface="Tahoma" pitchFamily="34" charset="0"/>
                <a:sym typeface="Symbol" pitchFamily="18" charset="2"/>
              </a:rPr>
              <a:t>Accessibility of different locations</a:t>
            </a:r>
          </a:p>
          <a:p>
            <a:pPr marL="660400" indent="-660400">
              <a:buFontTx/>
              <a:buAutoNum type="romanLcParenR"/>
            </a:pPr>
            <a:r>
              <a:rPr lang="en-US" sz="2800" smtClean="0">
                <a:latin typeface="Tahoma" pitchFamily="34" charset="0"/>
                <a:sym typeface="Symbol" pitchFamily="18" charset="2"/>
              </a:rPr>
              <a:t>Criticality of the structure</a:t>
            </a:r>
          </a:p>
          <a:p>
            <a:pPr marL="660400" indent="-660400">
              <a:buFontTx/>
              <a:buAutoNum type="romanLcParenR"/>
            </a:pPr>
            <a:endParaRPr lang="en-US" sz="2800" smtClean="0">
              <a:latin typeface="Tahoma" pitchFamily="34" charset="0"/>
              <a:sym typeface="Symbol" pitchFamily="18" charset="2"/>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p:cNvSpPr>
            <a:spLocks noGrp="1"/>
          </p:cNvSpPr>
          <p:nvPr>
            <p:ph type="title"/>
          </p:nvPr>
        </p:nvSpPr>
        <p:spPr/>
        <p:txBody>
          <a:bodyPr/>
          <a:lstStyle/>
          <a:p>
            <a:r>
              <a:rPr lang="en-US" b="1" smtClean="0">
                <a:latin typeface="Calibri" pitchFamily="34" charset="0"/>
              </a:rPr>
              <a:t>Why Soil Investigation?</a:t>
            </a:r>
          </a:p>
        </p:txBody>
      </p:sp>
      <p:sp>
        <p:nvSpPr>
          <p:cNvPr id="3" name="Content Placeholder 2"/>
          <p:cNvSpPr>
            <a:spLocks noGrp="1"/>
          </p:cNvSpPr>
          <p:nvPr>
            <p:ph idx="1"/>
          </p:nvPr>
        </p:nvSpPr>
        <p:spPr/>
        <p:txBody>
          <a:bodyPr rtlCol="0">
            <a:normAutofit fontScale="62500" lnSpcReduction="20000"/>
          </a:bodyPr>
          <a:lstStyle/>
          <a:p>
            <a:pPr fontAlgn="auto">
              <a:spcAft>
                <a:spcPts val="0"/>
              </a:spcAft>
              <a:buClr>
                <a:schemeClr val="accent1">
                  <a:lumMod val="60000"/>
                  <a:lumOff val="40000"/>
                </a:schemeClr>
              </a:buClr>
              <a:buFont typeface="Arial" pitchFamily="34" charset="0"/>
              <a:buChar char="•"/>
              <a:defRPr/>
            </a:pPr>
            <a:r>
              <a:rPr lang="en-US" dirty="0" smtClean="0">
                <a:solidFill>
                  <a:schemeClr val="tx1">
                    <a:lumMod val="65000"/>
                    <a:lumOff val="35000"/>
                  </a:schemeClr>
                </a:solidFill>
                <a:ea typeface="+mn-ea"/>
              </a:rPr>
              <a:t>Foundation and its depth</a:t>
            </a:r>
          </a:p>
          <a:p>
            <a:pPr fontAlgn="auto">
              <a:spcAft>
                <a:spcPts val="0"/>
              </a:spcAft>
              <a:buClr>
                <a:schemeClr val="accent1">
                  <a:lumMod val="60000"/>
                  <a:lumOff val="40000"/>
                </a:schemeClr>
              </a:buClr>
              <a:buFont typeface="Arial" pitchFamily="34" charset="0"/>
              <a:buChar char="•"/>
              <a:defRPr/>
            </a:pPr>
            <a:r>
              <a:rPr lang="en-US" dirty="0" smtClean="0">
                <a:solidFill>
                  <a:schemeClr val="tx1">
                    <a:lumMod val="65000"/>
                    <a:lumOff val="35000"/>
                  </a:schemeClr>
                </a:solidFill>
                <a:ea typeface="+mn-ea"/>
              </a:rPr>
              <a:t>Bearing capacity </a:t>
            </a:r>
          </a:p>
          <a:p>
            <a:pPr fontAlgn="auto">
              <a:spcAft>
                <a:spcPts val="0"/>
              </a:spcAft>
              <a:buClr>
                <a:schemeClr val="accent1">
                  <a:lumMod val="60000"/>
                  <a:lumOff val="40000"/>
                </a:schemeClr>
              </a:buClr>
              <a:buFont typeface="Arial" pitchFamily="34" charset="0"/>
              <a:buChar char="•"/>
              <a:defRPr/>
            </a:pPr>
            <a:r>
              <a:rPr lang="en-US" dirty="0" smtClean="0">
                <a:solidFill>
                  <a:schemeClr val="tx1">
                    <a:lumMod val="65000"/>
                    <a:lumOff val="35000"/>
                  </a:schemeClr>
                </a:solidFill>
                <a:ea typeface="+mn-ea"/>
              </a:rPr>
              <a:t>Settlement analysis</a:t>
            </a:r>
          </a:p>
          <a:p>
            <a:pPr fontAlgn="auto">
              <a:spcAft>
                <a:spcPts val="0"/>
              </a:spcAft>
              <a:buClr>
                <a:schemeClr val="accent1">
                  <a:lumMod val="60000"/>
                  <a:lumOff val="40000"/>
                </a:schemeClr>
              </a:buClr>
              <a:buFont typeface="Arial" pitchFamily="34" charset="0"/>
              <a:buChar char="•"/>
              <a:defRPr/>
            </a:pPr>
            <a:r>
              <a:rPr lang="en-US" dirty="0" smtClean="0">
                <a:solidFill>
                  <a:schemeClr val="tx1">
                    <a:lumMod val="65000"/>
                    <a:lumOff val="35000"/>
                  </a:schemeClr>
                </a:solidFill>
                <a:ea typeface="+mn-ea"/>
              </a:rPr>
              <a:t>Such other important aspects </a:t>
            </a:r>
          </a:p>
          <a:p>
            <a:pPr marL="0" indent="0" fontAlgn="auto">
              <a:spcAft>
                <a:spcPts val="0"/>
              </a:spcAft>
              <a:buClr>
                <a:schemeClr val="accent1">
                  <a:lumMod val="60000"/>
                  <a:lumOff val="40000"/>
                </a:schemeClr>
              </a:buClr>
              <a:buFont typeface="Arial" pitchFamily="34" charset="0"/>
              <a:buNone/>
              <a:defRPr/>
            </a:pPr>
            <a:r>
              <a:rPr lang="en-US" b="1" i="1" dirty="0" smtClean="0">
                <a:solidFill>
                  <a:schemeClr val="tx1">
                    <a:lumMod val="65000"/>
                    <a:lumOff val="35000"/>
                  </a:schemeClr>
                </a:solidFill>
                <a:ea typeface="+mn-ea"/>
              </a:rPr>
              <a:t>depend very much upon the various engineering properties of the foundation soils involved</a:t>
            </a:r>
          </a:p>
          <a:p>
            <a:pPr fontAlgn="auto">
              <a:spcAft>
                <a:spcPts val="0"/>
              </a:spcAft>
              <a:buClr>
                <a:schemeClr val="accent1">
                  <a:lumMod val="60000"/>
                  <a:lumOff val="40000"/>
                </a:schemeClr>
              </a:buClr>
              <a:buFont typeface="Arial" pitchFamily="34" charset="0"/>
              <a:buChar char="•"/>
              <a:defRPr/>
            </a:pPr>
            <a:r>
              <a:rPr lang="en-US" dirty="0" smtClean="0">
                <a:solidFill>
                  <a:schemeClr val="tx1">
                    <a:lumMod val="65000"/>
                    <a:lumOff val="35000"/>
                  </a:schemeClr>
                </a:solidFill>
                <a:ea typeface="+mn-ea"/>
              </a:rPr>
              <a:t>Design and construction of new structures</a:t>
            </a:r>
          </a:p>
          <a:p>
            <a:pPr fontAlgn="auto">
              <a:spcAft>
                <a:spcPts val="0"/>
              </a:spcAft>
              <a:buClr>
                <a:schemeClr val="accent1">
                  <a:lumMod val="60000"/>
                  <a:lumOff val="40000"/>
                </a:schemeClr>
              </a:buClr>
              <a:buFont typeface="Arial" pitchFamily="34" charset="0"/>
              <a:buChar char="•"/>
              <a:defRPr/>
            </a:pPr>
            <a:r>
              <a:rPr lang="en-US" dirty="0" smtClean="0">
                <a:solidFill>
                  <a:schemeClr val="tx1">
                    <a:lumMod val="65000"/>
                    <a:lumOff val="35000"/>
                  </a:schemeClr>
                </a:solidFill>
                <a:ea typeface="+mn-ea"/>
              </a:rPr>
              <a:t>Deciding upon remedial measures if a structure shows signs of distress after construction</a:t>
            </a:r>
          </a:p>
          <a:p>
            <a:pPr fontAlgn="auto">
              <a:spcAft>
                <a:spcPts val="0"/>
              </a:spcAft>
              <a:buClr>
                <a:schemeClr val="accent1">
                  <a:lumMod val="60000"/>
                  <a:lumOff val="40000"/>
                </a:schemeClr>
              </a:buClr>
              <a:buFont typeface="Arial" pitchFamily="34" charset="0"/>
              <a:buChar char="•"/>
              <a:defRPr/>
            </a:pPr>
            <a:r>
              <a:rPr lang="en-US" dirty="0" smtClean="0">
                <a:solidFill>
                  <a:schemeClr val="tx1">
                    <a:lumMod val="65000"/>
                    <a:lumOff val="35000"/>
                  </a:schemeClr>
                </a:solidFill>
                <a:ea typeface="+mn-ea"/>
              </a:rPr>
              <a:t>Investigation of Failures</a:t>
            </a:r>
          </a:p>
          <a:p>
            <a:pPr fontAlgn="auto">
              <a:spcAft>
                <a:spcPts val="0"/>
              </a:spcAft>
              <a:buClr>
                <a:schemeClr val="accent1">
                  <a:lumMod val="60000"/>
                  <a:lumOff val="40000"/>
                </a:schemeClr>
              </a:buClr>
              <a:buFont typeface="Arial" pitchFamily="34" charset="0"/>
              <a:buChar char="•"/>
              <a:defRPr/>
            </a:pPr>
            <a:r>
              <a:rPr lang="en-US" dirty="0" smtClean="0">
                <a:solidFill>
                  <a:schemeClr val="tx1">
                    <a:lumMod val="65000"/>
                    <a:lumOff val="35000"/>
                  </a:schemeClr>
                </a:solidFill>
                <a:ea typeface="+mn-ea"/>
              </a:rPr>
              <a:t>Use of soil as a construction material</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idx="1"/>
          </p:nvPr>
        </p:nvSpPr>
        <p:spPr>
          <a:xfrm>
            <a:off x="457200" y="0"/>
            <a:ext cx="8229600" cy="6553200"/>
          </a:xfrm>
        </p:spPr>
        <p:txBody>
          <a:bodyPr/>
          <a:lstStyle/>
          <a:p>
            <a:pPr algn="ctr">
              <a:buFontTx/>
              <a:buNone/>
            </a:pPr>
            <a:r>
              <a:rPr lang="en-US" sz="4000" b="1" smtClean="0">
                <a:latin typeface="Tahoma" pitchFamily="34" charset="0"/>
              </a:rPr>
              <a:t>Guidelines for Boring Layout</a:t>
            </a:r>
          </a:p>
          <a:p>
            <a:pPr>
              <a:buFontTx/>
              <a:buNone/>
            </a:pPr>
            <a:endParaRPr lang="en-US" sz="4000" b="1" smtClean="0">
              <a:latin typeface="Calibri" pitchFamily="34" charset="0"/>
            </a:endParaRPr>
          </a:p>
        </p:txBody>
      </p:sp>
      <p:graphicFrame>
        <p:nvGraphicFramePr>
          <p:cNvPr id="355349" name="Group 21"/>
          <p:cNvGraphicFramePr>
            <a:graphicFrameLocks noGrp="1"/>
          </p:cNvGraphicFramePr>
          <p:nvPr/>
        </p:nvGraphicFramePr>
        <p:xfrm>
          <a:off x="533400" y="838200"/>
          <a:ext cx="8382000" cy="5929313"/>
        </p:xfrm>
        <a:graphic>
          <a:graphicData uri="http://schemas.openxmlformats.org/drawingml/2006/table">
            <a:tbl>
              <a:tblPr/>
              <a:tblGrid>
                <a:gridCol w="2590800"/>
                <a:gridCol w="5791200"/>
              </a:tblGrid>
              <a:tr h="50805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Tahoma" pitchFamily="34" charset="0"/>
                        </a:rPr>
                        <a:t>Type of Project</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Tahoma" pitchFamily="34" charset="0"/>
                        </a:rPr>
                        <a:t>Boring Layout</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51201">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CC0000"/>
                          </a:solidFill>
                          <a:effectLst/>
                          <a:latin typeface="Tahoma" pitchFamily="34" charset="0"/>
                        </a:rPr>
                        <a:t>New site of wide extent</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CC0000"/>
                          </a:solidFill>
                          <a:effectLst/>
                          <a:latin typeface="Tahoma" pitchFamily="34" charset="0"/>
                        </a:rPr>
                        <a:t>Space preliminary borings 60 to 150m apart so that the area between any 4 borings includes approximately 10% of total areas.</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49612">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Tahoma" pitchFamily="34" charset="0"/>
                        </a:rPr>
                        <a:t>Large structure with separate closely spaced footings</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00FF"/>
                          </a:solidFill>
                          <a:effectLst/>
                          <a:latin typeface="Tahoma" pitchFamily="34" charset="0"/>
                        </a:rPr>
                        <a:t>Space borings approximately 15m in both directions.</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920446">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CC00FF"/>
                          </a:solidFill>
                          <a:effectLst/>
                          <a:latin typeface="Tahoma" pitchFamily="34" charset="0"/>
                        </a:rPr>
                        <a:t>Bridge piers abutments towers, etc.</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CC00FF"/>
                          </a:solidFill>
                          <a:effectLst/>
                          <a:latin typeface="Tahoma" pitchFamily="34" charset="0"/>
                        </a:rPr>
                        <a:t>Minimum 1 or 2 borings for each foundation if the foundation site is determined otherwise 8m apart in erratic &amp; 30m apart in simple profile.</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55349"/>
                                        </p:tgtEl>
                                        <p:attrNameLst>
                                          <p:attrName>style.visibility</p:attrName>
                                        </p:attrNameLst>
                                      </p:cBhvr>
                                      <p:to>
                                        <p:strVal val="visible"/>
                                      </p:to>
                                    </p:set>
                                    <p:animEffect transition="in" filter="diamond(in)">
                                      <p:cBhvr>
                                        <p:cTn id="7" dur="2000"/>
                                        <p:tgtEl>
                                          <p:spTgt spid="355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idx="1"/>
          </p:nvPr>
        </p:nvSpPr>
        <p:spPr>
          <a:xfrm>
            <a:off x="323850" y="404813"/>
            <a:ext cx="8496300" cy="6172200"/>
          </a:xfrm>
        </p:spPr>
        <p:txBody>
          <a:bodyPr/>
          <a:lstStyle/>
          <a:p>
            <a:pPr>
              <a:spcBef>
                <a:spcPct val="0"/>
              </a:spcBef>
              <a:buFontTx/>
              <a:buNone/>
            </a:pPr>
            <a:r>
              <a:rPr lang="en-US" sz="3600" b="1" smtClean="0">
                <a:latin typeface="Tahoma" pitchFamily="34" charset="0"/>
              </a:rPr>
              <a:t>Guidelines for Boring Layout</a:t>
            </a:r>
            <a:endParaRPr lang="en-US" sz="3600" b="1" smtClean="0">
              <a:solidFill>
                <a:srgbClr val="CC00FF"/>
              </a:solidFill>
              <a:latin typeface="Tahoma" pitchFamily="34" charset="0"/>
            </a:endParaRPr>
          </a:p>
        </p:txBody>
      </p:sp>
      <p:graphicFrame>
        <p:nvGraphicFramePr>
          <p:cNvPr id="356371" name="Group 19"/>
          <p:cNvGraphicFramePr>
            <a:graphicFrameLocks noGrp="1"/>
          </p:cNvGraphicFramePr>
          <p:nvPr/>
        </p:nvGraphicFramePr>
        <p:xfrm>
          <a:off x="611188" y="1295400"/>
          <a:ext cx="7923212" cy="5394930"/>
        </p:xfrm>
        <a:graphic>
          <a:graphicData uri="http://schemas.openxmlformats.org/drawingml/2006/table">
            <a:tbl>
              <a:tblPr/>
              <a:tblGrid>
                <a:gridCol w="2284412"/>
                <a:gridCol w="5638800"/>
              </a:tblGrid>
              <a:tr h="9447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0000FF"/>
                          </a:solidFill>
                          <a:effectLst/>
                          <a:latin typeface="Tahoma" pitchFamily="34" charset="0"/>
                        </a:rPr>
                        <a:t>Type of Project</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0000FF"/>
                          </a:solidFill>
                          <a:effectLst/>
                          <a:latin typeface="Tahoma" pitchFamily="34" charset="0"/>
                        </a:rPr>
                        <a:t>Boring Layout</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24778">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FF0000"/>
                          </a:solidFill>
                          <a:effectLst/>
                          <a:latin typeface="Tahoma" pitchFamily="34" charset="0"/>
                        </a:rPr>
                        <a:t>Railway line or high way</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FF0000"/>
                          </a:solidFill>
                          <a:effectLst/>
                          <a:latin typeface="Tahoma" pitchFamily="34" charset="0"/>
                        </a:rPr>
                        <a:t>Generally the borings may be done 200m apart, reducing to 50m apart in erratic soil profile and increasing to 500m or even more for simple profile.</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24778">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0000FF"/>
                          </a:solidFill>
                          <a:effectLst/>
                          <a:latin typeface="Tahoma" pitchFamily="34" charset="0"/>
                        </a:rPr>
                        <a:t>Quarries and borrow areas</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0000FF"/>
                          </a:solidFill>
                          <a:effectLst/>
                          <a:latin typeface="Tahoma" pitchFamily="34" charset="0"/>
                        </a:rPr>
                        <a:t>Borings may be done as close as 15 to 30m in highly erratic soil profiles, 150 to 300m apart in uniform and 60 to 150m in average subsoil profiles.</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56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p:nvPr>
        </p:nvSpPr>
        <p:spPr>
          <a:xfrm>
            <a:off x="685800" y="381000"/>
            <a:ext cx="7847013" cy="671513"/>
          </a:xfrm>
        </p:spPr>
        <p:txBody>
          <a:bodyPr/>
          <a:lstStyle/>
          <a:p>
            <a:pPr algn="l"/>
            <a:r>
              <a:rPr lang="en-US" sz="4000" b="1" smtClean="0">
                <a:solidFill>
                  <a:srgbClr val="CC00FF"/>
                </a:solidFill>
                <a:latin typeface="Tahoma" pitchFamily="34" charset="0"/>
              </a:rPr>
              <a:t>         </a:t>
            </a:r>
            <a:r>
              <a:rPr lang="en-US" sz="4000" b="1" smtClean="0">
                <a:latin typeface="Tahoma" pitchFamily="34" charset="0"/>
              </a:rPr>
              <a:t>Depth of Borings</a:t>
            </a:r>
            <a:endParaRPr lang="en-US" sz="2000" smtClean="0">
              <a:latin typeface="Calibri" pitchFamily="34" charset="0"/>
            </a:endParaRPr>
          </a:p>
        </p:txBody>
      </p:sp>
      <p:sp>
        <p:nvSpPr>
          <p:cNvPr id="73731" name="Rectangle 3"/>
          <p:cNvSpPr>
            <a:spLocks noGrp="1" noChangeArrowheads="1"/>
          </p:cNvSpPr>
          <p:nvPr>
            <p:ph idx="1"/>
          </p:nvPr>
        </p:nvSpPr>
        <p:spPr>
          <a:xfrm>
            <a:off x="611188" y="1557338"/>
            <a:ext cx="7848600" cy="4176712"/>
          </a:xfrm>
        </p:spPr>
        <p:txBody>
          <a:bodyPr rtlCol="0">
            <a:normAutofit lnSpcReduction="10000"/>
          </a:bodyPr>
          <a:lstStyle/>
          <a:p>
            <a:pPr fontAlgn="auto">
              <a:lnSpc>
                <a:spcPct val="90000"/>
              </a:lnSpc>
              <a:spcAft>
                <a:spcPts val="0"/>
              </a:spcAft>
              <a:buClr>
                <a:schemeClr val="accent1">
                  <a:lumMod val="60000"/>
                  <a:lumOff val="40000"/>
                </a:schemeClr>
              </a:buClr>
              <a:defRPr/>
            </a:pPr>
            <a:r>
              <a:rPr lang="en-US" sz="2800">
                <a:solidFill>
                  <a:schemeClr val="tx1">
                    <a:lumMod val="65000"/>
                    <a:lumOff val="35000"/>
                  </a:schemeClr>
                </a:solidFill>
                <a:latin typeface="Tahoma" charset="0"/>
                <a:ea typeface="+mn-ea"/>
              </a:rPr>
              <a:t>Depth should be below the zone of seasonal moisture content variation,  can be taken as 1.5m for ordinary soils and 3.5m for expansive soils.</a:t>
            </a:r>
          </a:p>
          <a:p>
            <a:pPr fontAlgn="auto">
              <a:lnSpc>
                <a:spcPct val="90000"/>
              </a:lnSpc>
              <a:spcAft>
                <a:spcPts val="0"/>
              </a:spcAft>
              <a:buClr>
                <a:schemeClr val="accent1">
                  <a:lumMod val="60000"/>
                  <a:lumOff val="40000"/>
                </a:schemeClr>
              </a:buClr>
              <a:defRPr/>
            </a:pPr>
            <a:r>
              <a:rPr lang="en-US" sz="2800">
                <a:solidFill>
                  <a:schemeClr val="tx1">
                    <a:lumMod val="65000"/>
                    <a:lumOff val="35000"/>
                  </a:schemeClr>
                </a:solidFill>
                <a:latin typeface="Tahoma" charset="0"/>
                <a:ea typeface="+mn-ea"/>
              </a:rPr>
              <a:t>In case of floating foundations, where the excavation is carried out so deep that the weight of soil removed equals or exceeds the weight imposed by the structure, depth of exploration need not exceed the base of the foundation.</a:t>
            </a:r>
          </a:p>
          <a:p>
            <a:pPr fontAlgn="auto">
              <a:lnSpc>
                <a:spcPct val="90000"/>
              </a:lnSpc>
              <a:spcAft>
                <a:spcPts val="0"/>
              </a:spcAft>
              <a:buClr>
                <a:schemeClr val="accent1">
                  <a:lumMod val="60000"/>
                  <a:lumOff val="40000"/>
                </a:schemeClr>
              </a:buClr>
              <a:buFontTx/>
              <a:buNone/>
              <a:defRPr/>
            </a:pPr>
            <a:endParaRPr lang="en-US" sz="2800">
              <a:solidFill>
                <a:schemeClr val="tx1">
                  <a:lumMod val="65000"/>
                  <a:lumOff val="35000"/>
                </a:schemeClr>
              </a:solidFill>
              <a:latin typeface="Tahoma" charset="0"/>
              <a:ea typeface="+mn-ea"/>
            </a:endParaRP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descr="Fig-0004"/>
          <p:cNvPicPr>
            <a:picLocks noChangeAspect="1" noChangeArrowheads="1"/>
          </p:cNvPicPr>
          <p:nvPr/>
        </p:nvPicPr>
        <p:blipFill>
          <a:blip r:embed="rId2" cstate="print"/>
          <a:srcRect/>
          <a:stretch>
            <a:fillRect/>
          </a:stretch>
        </p:blipFill>
        <p:spPr bwMode="auto">
          <a:xfrm>
            <a:off x="755650" y="1341438"/>
            <a:ext cx="7296150" cy="4886325"/>
          </a:xfrm>
          <a:prstGeom prst="rect">
            <a:avLst/>
          </a:prstGeom>
          <a:noFill/>
          <a:ln w="9525">
            <a:noFill/>
            <a:miter lim="800000"/>
            <a:headEnd/>
            <a:tailEnd/>
          </a:ln>
        </p:spPr>
      </p:pic>
      <p:sp>
        <p:nvSpPr>
          <p:cNvPr id="77826" name="Rectangle 3"/>
          <p:cNvSpPr>
            <a:spLocks noChangeArrowheads="1"/>
          </p:cNvSpPr>
          <p:nvPr/>
        </p:nvSpPr>
        <p:spPr bwMode="auto">
          <a:xfrm>
            <a:off x="539750" y="381000"/>
            <a:ext cx="7918450" cy="671513"/>
          </a:xfrm>
          <a:prstGeom prst="rect">
            <a:avLst/>
          </a:prstGeom>
          <a:noFill/>
          <a:ln w="9525">
            <a:noFill/>
            <a:miter lim="800000"/>
            <a:headEnd/>
            <a:tailEnd/>
          </a:ln>
        </p:spPr>
        <p:txBody>
          <a:bodyPr anchor="ctr"/>
          <a:lstStyle/>
          <a:p>
            <a:r>
              <a:rPr lang="en-US" sz="4000" b="1">
                <a:solidFill>
                  <a:srgbClr val="CC00FF"/>
                </a:solidFill>
              </a:rPr>
              <a:t>      </a:t>
            </a:r>
            <a:r>
              <a:rPr lang="en-US" sz="4000" b="1"/>
              <a:t>Depth of Borings</a:t>
            </a:r>
            <a:r>
              <a:rPr lang="en-US" sz="2000">
                <a:solidFill>
                  <a:srgbClr val="CC0000"/>
                </a:solidFill>
                <a:latin typeface="Times New Roman" pitchFamily="18" charset="0"/>
              </a:rPr>
              <a:t> </a:t>
            </a: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a:xfrm>
            <a:off x="539750" y="381000"/>
            <a:ext cx="7918450" cy="671513"/>
          </a:xfrm>
        </p:spPr>
        <p:txBody>
          <a:bodyPr/>
          <a:lstStyle/>
          <a:p>
            <a:pPr algn="l"/>
            <a:r>
              <a:rPr lang="en-US" sz="4000" b="1" smtClean="0">
                <a:latin typeface="Tahoma" pitchFamily="34" charset="0"/>
              </a:rPr>
              <a:t>        Depth of Borings</a:t>
            </a:r>
            <a:endParaRPr lang="en-US" sz="2000" smtClean="0">
              <a:latin typeface="Calibri" pitchFamily="34" charset="0"/>
            </a:endParaRPr>
          </a:p>
        </p:txBody>
      </p:sp>
      <p:sp>
        <p:nvSpPr>
          <p:cNvPr id="75779" name="Rectangle 3"/>
          <p:cNvSpPr>
            <a:spLocks noGrp="1" noChangeArrowheads="1"/>
          </p:cNvSpPr>
          <p:nvPr>
            <p:ph idx="1"/>
          </p:nvPr>
        </p:nvSpPr>
        <p:spPr>
          <a:xfrm>
            <a:off x="684213" y="1557338"/>
            <a:ext cx="7848600" cy="4391025"/>
          </a:xfrm>
        </p:spPr>
        <p:txBody>
          <a:bodyPr>
            <a:normAutofit/>
          </a:bodyPr>
          <a:lstStyle/>
          <a:p>
            <a:pPr marL="660400" indent="-660400">
              <a:lnSpc>
                <a:spcPct val="70000"/>
              </a:lnSpc>
              <a:buFontTx/>
              <a:buNone/>
            </a:pPr>
            <a:r>
              <a:rPr lang="en-US" sz="1900" smtClean="0">
                <a:latin typeface="Tahoma" pitchFamily="34" charset="0"/>
              </a:rPr>
              <a:t>The following thumb rules can be applied to determine the depth of borings:</a:t>
            </a:r>
          </a:p>
          <a:p>
            <a:pPr marL="660400" indent="-660400">
              <a:lnSpc>
                <a:spcPct val="70000"/>
              </a:lnSpc>
              <a:buFontTx/>
              <a:buAutoNum type="romanLcParenBoth"/>
            </a:pPr>
            <a:r>
              <a:rPr lang="en-US" sz="1900" smtClean="0">
                <a:latin typeface="Tahoma" pitchFamily="34" charset="0"/>
              </a:rPr>
              <a:t>Unless bedrock is encountered first</a:t>
            </a:r>
          </a:p>
          <a:p>
            <a:pPr marL="660400" indent="-660400">
              <a:lnSpc>
                <a:spcPct val="70000"/>
              </a:lnSpc>
              <a:buFontTx/>
              <a:buNone/>
            </a:pPr>
            <a:r>
              <a:rPr lang="en-US" sz="1900" smtClean="0">
                <a:latin typeface="Tahoma" pitchFamily="34" charset="0"/>
              </a:rPr>
              <a:t>D= Depth of foundation</a:t>
            </a:r>
          </a:p>
          <a:p>
            <a:pPr marL="660400" indent="-660400">
              <a:lnSpc>
                <a:spcPct val="70000"/>
              </a:lnSpc>
              <a:buFontTx/>
              <a:buNone/>
            </a:pPr>
            <a:r>
              <a:rPr lang="en-US" sz="1900" smtClean="0">
                <a:latin typeface="Tahoma" pitchFamily="34" charset="0"/>
              </a:rPr>
              <a:t>Z= Depth of investigation</a:t>
            </a:r>
          </a:p>
          <a:p>
            <a:pPr marL="660400" indent="-660400">
              <a:lnSpc>
                <a:spcPct val="70000"/>
              </a:lnSpc>
              <a:buFontTx/>
              <a:buNone/>
            </a:pPr>
            <a:r>
              <a:rPr lang="en-US" sz="1900" smtClean="0">
                <a:latin typeface="Tahoma" pitchFamily="34" charset="0"/>
                <a:sym typeface="Symbol" pitchFamily="18" charset="2"/>
              </a:rPr>
              <a:t> = Increase in the vertical stress due to the load imposed by the structure at depth Z</a:t>
            </a:r>
          </a:p>
          <a:p>
            <a:pPr marL="660400" indent="-660400">
              <a:lnSpc>
                <a:spcPct val="70000"/>
              </a:lnSpc>
              <a:buFontTx/>
              <a:buNone/>
            </a:pPr>
            <a:r>
              <a:rPr lang="en-US" sz="1900" smtClean="0">
                <a:latin typeface="Tahoma" pitchFamily="34" charset="0"/>
                <a:sym typeface="Symbol" pitchFamily="18" charset="2"/>
              </a:rPr>
              <a:t>o = Effective overburden pressure</a:t>
            </a:r>
          </a:p>
          <a:p>
            <a:pPr marL="660400" indent="-660400">
              <a:lnSpc>
                <a:spcPct val="70000"/>
              </a:lnSpc>
              <a:buFontTx/>
              <a:buNone/>
            </a:pPr>
            <a:r>
              <a:rPr lang="en-US" sz="1900" smtClean="0">
                <a:latin typeface="Tahoma" pitchFamily="34" charset="0"/>
                <a:sym typeface="Symbol" pitchFamily="18" charset="2"/>
              </a:rPr>
              <a:t>Then, Z should be such </a:t>
            </a:r>
          </a:p>
          <a:p>
            <a:pPr marL="660400" indent="-660400">
              <a:lnSpc>
                <a:spcPct val="70000"/>
              </a:lnSpc>
              <a:buFontTx/>
              <a:buNone/>
            </a:pPr>
            <a:r>
              <a:rPr lang="en-US" sz="1900" smtClean="0">
                <a:latin typeface="Tahoma" pitchFamily="34" charset="0"/>
                <a:sym typeface="Symbol" pitchFamily="18" charset="2"/>
              </a:rPr>
              <a:t>that,   10% of o ; generally</a:t>
            </a:r>
          </a:p>
          <a:p>
            <a:pPr marL="660400" indent="-660400">
              <a:lnSpc>
                <a:spcPct val="70000"/>
              </a:lnSpc>
              <a:buFontTx/>
              <a:buNone/>
            </a:pPr>
            <a:r>
              <a:rPr lang="en-US" sz="1900" smtClean="0">
                <a:latin typeface="Tahoma" pitchFamily="34" charset="0"/>
                <a:sym typeface="Symbol" pitchFamily="18" charset="2"/>
              </a:rPr>
              <a:t> 5% of o</a:t>
            </a:r>
            <a:r>
              <a:rPr lang="ja-JP" altLang="en-US" sz="1900" smtClean="0">
                <a:latin typeface="Tahoma" pitchFamily="34" charset="0"/>
                <a:sym typeface="Symbol" pitchFamily="18" charset="2"/>
              </a:rPr>
              <a:t>’</a:t>
            </a:r>
            <a:r>
              <a:rPr lang="en-US" altLang="ja-JP" sz="1900" smtClean="0">
                <a:latin typeface="Tahoma" pitchFamily="34" charset="0"/>
                <a:sym typeface="Symbol" pitchFamily="18" charset="2"/>
              </a:rPr>
              <a:t>; when compressible strata.</a:t>
            </a:r>
            <a:endParaRPr lang="en-US" sz="1900" smtClean="0">
              <a:latin typeface="Tahoma" pitchFamily="34" charset="0"/>
              <a:sym typeface="Symbol" pitchFamily="18" charset="2"/>
            </a:endParaRP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ChangeArrowheads="1"/>
          </p:cNvSpPr>
          <p:nvPr>
            <p:ph type="title"/>
          </p:nvPr>
        </p:nvSpPr>
        <p:spPr>
          <a:xfrm>
            <a:off x="685800" y="381000"/>
            <a:ext cx="7773988" cy="600075"/>
          </a:xfrm>
        </p:spPr>
        <p:txBody>
          <a:bodyPr/>
          <a:lstStyle/>
          <a:p>
            <a:pPr algn="l"/>
            <a:r>
              <a:rPr lang="en-US" sz="4000" b="1" smtClean="0">
                <a:latin typeface="Tahoma" pitchFamily="34" charset="0"/>
              </a:rPr>
              <a:t>    Depth of Borings</a:t>
            </a:r>
            <a:endParaRPr lang="en-US" sz="2000" smtClean="0">
              <a:latin typeface="Calibri" pitchFamily="34" charset="0"/>
            </a:endParaRPr>
          </a:p>
        </p:txBody>
      </p:sp>
      <p:sp>
        <p:nvSpPr>
          <p:cNvPr id="76803" name="Rectangle 3"/>
          <p:cNvSpPr>
            <a:spLocks noGrp="1" noChangeArrowheads="1"/>
          </p:cNvSpPr>
          <p:nvPr>
            <p:ph idx="1"/>
          </p:nvPr>
        </p:nvSpPr>
        <p:spPr>
          <a:xfrm>
            <a:off x="684213" y="1773238"/>
            <a:ext cx="7848600" cy="3744912"/>
          </a:xfrm>
        </p:spPr>
        <p:txBody>
          <a:bodyPr rtlCol="0">
            <a:normAutofit lnSpcReduction="10000"/>
          </a:bodyPr>
          <a:lstStyle/>
          <a:p>
            <a:pPr marL="660400" indent="-660400" fontAlgn="auto">
              <a:spcAft>
                <a:spcPts val="0"/>
              </a:spcAft>
              <a:buClr>
                <a:schemeClr val="accent1">
                  <a:lumMod val="60000"/>
                  <a:lumOff val="40000"/>
                </a:schemeClr>
              </a:buClr>
              <a:buFontTx/>
              <a:buAutoNum type="romanLcParenR" startAt="2"/>
              <a:defRPr/>
            </a:pPr>
            <a:r>
              <a:rPr lang="en-US" sz="2800">
                <a:solidFill>
                  <a:schemeClr val="tx1">
                    <a:lumMod val="65000"/>
                    <a:lumOff val="35000"/>
                  </a:schemeClr>
                </a:solidFill>
                <a:latin typeface="Tahoma" charset="0"/>
                <a:ea typeface="+mn-ea"/>
                <a:sym typeface="Symbol" charset="0"/>
              </a:rPr>
              <a:t>It is advisable to have at least one boring carried to the bed rock or at least to a level well below the level of influence of the loads imposed by the proposed construction.</a:t>
            </a:r>
          </a:p>
          <a:p>
            <a:pPr marL="660400" indent="-660400" fontAlgn="auto">
              <a:spcAft>
                <a:spcPts val="0"/>
              </a:spcAft>
              <a:buClr>
                <a:schemeClr val="accent1">
                  <a:lumMod val="60000"/>
                  <a:lumOff val="40000"/>
                </a:schemeClr>
              </a:buClr>
              <a:buFontTx/>
              <a:buAutoNum type="romanLcParenR" startAt="2"/>
              <a:defRPr/>
            </a:pPr>
            <a:r>
              <a:rPr lang="en-US" sz="2800">
                <a:solidFill>
                  <a:schemeClr val="tx1">
                    <a:lumMod val="65000"/>
                    <a:lumOff val="35000"/>
                  </a:schemeClr>
                </a:solidFill>
                <a:latin typeface="Tahoma" charset="0"/>
                <a:ea typeface="+mn-ea"/>
                <a:sym typeface="Symbol" charset="0"/>
              </a:rPr>
              <a:t>Where bedrock is encountered, drilling should be done at least 3m into the bedrock to ensure that boulders are not mistaken for sound rock.</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idx="1"/>
          </p:nvPr>
        </p:nvSpPr>
        <p:spPr>
          <a:xfrm>
            <a:off x="381000" y="381000"/>
            <a:ext cx="8534400" cy="6477000"/>
          </a:xfrm>
        </p:spPr>
        <p:txBody>
          <a:bodyPr/>
          <a:lstStyle/>
          <a:p>
            <a:pPr marL="660400" indent="-660400">
              <a:buFontTx/>
              <a:buNone/>
            </a:pPr>
            <a:r>
              <a:rPr lang="en-US" sz="4400" b="1" smtClean="0">
                <a:latin typeface="Calibri" pitchFamily="34" charset="0"/>
              </a:rPr>
              <a:t> </a:t>
            </a:r>
            <a:r>
              <a:rPr lang="en-US" sz="4000" b="1" smtClean="0">
                <a:solidFill>
                  <a:srgbClr val="CC0000"/>
                </a:solidFill>
                <a:latin typeface="Tahoma" pitchFamily="34" charset="0"/>
              </a:rPr>
              <a:t>Guide line for Depth of Boring</a:t>
            </a:r>
          </a:p>
        </p:txBody>
      </p:sp>
      <p:graphicFrame>
        <p:nvGraphicFramePr>
          <p:cNvPr id="365585" name="Group 17"/>
          <p:cNvGraphicFramePr>
            <a:graphicFrameLocks noGrp="1"/>
          </p:cNvGraphicFramePr>
          <p:nvPr/>
        </p:nvGraphicFramePr>
        <p:xfrm>
          <a:off x="304800" y="1219200"/>
          <a:ext cx="8458200" cy="5394930"/>
        </p:xfrm>
        <a:graphic>
          <a:graphicData uri="http://schemas.openxmlformats.org/drawingml/2006/table">
            <a:tbl>
              <a:tblPr/>
              <a:tblGrid>
                <a:gridCol w="2590800"/>
                <a:gridCol w="5867400"/>
              </a:tblGrid>
              <a:tr h="9447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00"/>
                          </a:solidFill>
                          <a:effectLst/>
                          <a:latin typeface="Tahoma" pitchFamily="34" charset="0"/>
                        </a:rPr>
                        <a:t>Type of Structure</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00"/>
                          </a:solidFill>
                          <a:effectLst/>
                          <a:latin typeface="Tahoma" pitchFamily="34" charset="0"/>
                        </a:rPr>
                        <a:t>Depth of Boring</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71438">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9933FF"/>
                          </a:solidFill>
                          <a:effectLst/>
                          <a:latin typeface="Tahoma" pitchFamily="34" charset="0"/>
                        </a:rPr>
                        <a:t>1. Isolated spread footing or raft</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FF0000"/>
                          </a:solidFill>
                          <a:effectLst/>
                          <a:latin typeface="Tahoma" pitchFamily="34" charset="0"/>
                        </a:rPr>
                        <a:t>1.5 times</a:t>
                      </a:r>
                      <a:r>
                        <a:rPr kumimoji="0" lang="en-US" sz="2800" b="0" i="0" u="none" strike="noStrike" cap="none" normalizeH="0" baseline="0" smtClean="0">
                          <a:ln>
                            <a:noFill/>
                          </a:ln>
                          <a:solidFill>
                            <a:srgbClr val="9933FF"/>
                          </a:solidFill>
                          <a:effectLst/>
                          <a:latin typeface="Tahoma" pitchFamily="34" charset="0"/>
                        </a:rPr>
                        <a:t> the width of footing, B below the lowest part of the foundation</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78118">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9933FF"/>
                          </a:solidFill>
                          <a:effectLst/>
                          <a:latin typeface="Tahoma" pitchFamily="34" charset="0"/>
                        </a:rPr>
                        <a:t>2. Adjacent isolated footings with clear spacing between them less than twice the width</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FF0000"/>
                          </a:solidFill>
                          <a:effectLst/>
                          <a:latin typeface="Tahoma" pitchFamily="34" charset="0"/>
                        </a:rPr>
                        <a:t>1.5 times</a:t>
                      </a:r>
                      <a:r>
                        <a:rPr kumimoji="0" lang="en-US" sz="2800" b="0" i="0" u="none" strike="noStrike" cap="none" normalizeH="0" baseline="0" smtClean="0">
                          <a:ln>
                            <a:noFill/>
                          </a:ln>
                          <a:solidFill>
                            <a:srgbClr val="9933FF"/>
                          </a:solidFill>
                          <a:effectLst/>
                          <a:latin typeface="Tahoma" pitchFamily="34" charset="0"/>
                        </a:rPr>
                        <a:t> the length of footing, L below the lowest part of the foundation.</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65585"/>
                                        </p:tgtEl>
                                        <p:attrNameLst>
                                          <p:attrName>style.visibility</p:attrName>
                                        </p:attrNameLst>
                                      </p:cBhvr>
                                      <p:to>
                                        <p:strVal val="visible"/>
                                      </p:to>
                                    </p:set>
                                    <p:animEffect transition="in" filter="diamond(in)">
                                      <p:cBhvr>
                                        <p:cTn id="7" dur="2000"/>
                                        <p:tgtEl>
                                          <p:spTgt spid="365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457200" y="1143000"/>
          <a:ext cx="8458200" cy="5760720"/>
        </p:xfrm>
        <a:graphic>
          <a:graphicData uri="http://schemas.openxmlformats.org/drawingml/2006/table">
            <a:tbl>
              <a:tblPr/>
              <a:tblGrid>
                <a:gridCol w="1066800"/>
                <a:gridCol w="1430338"/>
                <a:gridCol w="5961062"/>
              </a:tblGrid>
              <a:tr h="279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Calibri" pitchFamily="34" charset="0"/>
                          <a:ea typeface="ＭＳ Ｐゴシック" pitchFamily="17" charset="-128"/>
                        </a:rPr>
                        <a:t>Development </a:t>
                      </a:r>
                    </a:p>
                  </a:txBody>
                  <a:tcPr horzOverflow="overflow">
                    <a:lnL w="28575" cap="flat" cmpd="sng" algn="ctr">
                      <a:solidFill>
                        <a:srgbClr val="254061"/>
                      </a:solidFill>
                      <a:prstDash val="solid"/>
                      <a:round/>
                      <a:headEnd type="none" w="med" len="med"/>
                      <a:tailEnd type="none" w="med" len="med"/>
                    </a:lnL>
                    <a:lnR w="28575" cap="flat" cmpd="sng" algn="ctr">
                      <a:solidFill>
                        <a:srgbClr val="254061"/>
                      </a:solidFill>
                      <a:prstDash val="solid"/>
                      <a:round/>
                      <a:headEnd type="none" w="med" len="med"/>
                      <a:tailEnd type="none" w="med" len="med"/>
                    </a:lnR>
                    <a:lnT w="28575" cap="flat" cmpd="sng" algn="ctr">
                      <a:solidFill>
                        <a:srgbClr val="254061"/>
                      </a:solidFill>
                      <a:prstDash val="solid"/>
                      <a:round/>
                      <a:headEnd type="none" w="med" len="med"/>
                      <a:tailEnd type="none" w="med" len="med"/>
                    </a:lnT>
                    <a:lnB w="28575" cap="flat" cmpd="sng" algn="ctr">
                      <a:solidFill>
                        <a:srgbClr val="25406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Calibri" pitchFamily="34" charset="0"/>
                          <a:ea typeface="ＭＳ Ｐゴシック" pitchFamily="17" charset="-128"/>
                        </a:rPr>
                        <a:t>Test Spacing</a:t>
                      </a:r>
                    </a:p>
                  </a:txBody>
                  <a:tcPr horzOverflow="overflow">
                    <a:lnL w="28575" cap="flat" cmpd="sng" algn="ctr">
                      <a:solidFill>
                        <a:srgbClr val="254061"/>
                      </a:solidFill>
                      <a:prstDash val="solid"/>
                      <a:round/>
                      <a:headEnd type="none" w="med" len="med"/>
                      <a:tailEnd type="none" w="med" len="med"/>
                    </a:lnL>
                    <a:lnR w="28575" cap="flat" cmpd="sng" algn="ctr">
                      <a:solidFill>
                        <a:srgbClr val="254061"/>
                      </a:solidFill>
                      <a:prstDash val="solid"/>
                      <a:round/>
                      <a:headEnd type="none" w="med" len="med"/>
                      <a:tailEnd type="none" w="med" len="med"/>
                    </a:lnR>
                    <a:lnT w="28575" cap="flat" cmpd="sng" algn="ctr">
                      <a:solidFill>
                        <a:srgbClr val="254061"/>
                      </a:solidFill>
                      <a:prstDash val="solid"/>
                      <a:round/>
                      <a:headEnd type="none" w="med" len="med"/>
                      <a:tailEnd type="none" w="med" len="med"/>
                    </a:lnT>
                    <a:lnB w="28575" cap="flat" cmpd="sng" algn="ctr">
                      <a:solidFill>
                        <a:srgbClr val="25406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Calibri" pitchFamily="34" charset="0"/>
                          <a:ea typeface="ＭＳ Ｐゴシック" pitchFamily="17" charset="-128"/>
                        </a:rPr>
                        <a:t>Approximate Depth of Investigation</a:t>
                      </a:r>
                    </a:p>
                  </a:txBody>
                  <a:tcPr horzOverflow="overflow">
                    <a:lnL w="28575" cap="flat" cmpd="sng" algn="ctr">
                      <a:solidFill>
                        <a:srgbClr val="254061"/>
                      </a:solidFill>
                      <a:prstDash val="solid"/>
                      <a:round/>
                      <a:headEnd type="none" w="med" len="med"/>
                      <a:tailEnd type="none" w="med" len="med"/>
                    </a:lnL>
                    <a:lnR w="28575" cap="flat" cmpd="sng" algn="ctr">
                      <a:solidFill>
                        <a:srgbClr val="254061"/>
                      </a:solidFill>
                      <a:prstDash val="solid"/>
                      <a:round/>
                      <a:headEnd type="none" w="med" len="med"/>
                      <a:tailEnd type="none" w="med" len="med"/>
                    </a:lnR>
                    <a:lnT w="28575" cap="flat" cmpd="sng" algn="ctr">
                      <a:solidFill>
                        <a:srgbClr val="254061"/>
                      </a:solidFill>
                      <a:prstDash val="solid"/>
                      <a:round/>
                      <a:headEnd type="none" w="med" len="med"/>
                      <a:tailEnd type="none" w="med" len="med"/>
                    </a:lnT>
                    <a:lnB w="28575" cap="flat" cmpd="sng" algn="ctr">
                      <a:solidFill>
                        <a:srgbClr val="254061"/>
                      </a:solidFill>
                      <a:prstDash val="solid"/>
                      <a:round/>
                      <a:headEnd type="none" w="med" len="med"/>
                      <a:tailEnd type="none" w="med" len="med"/>
                    </a:lnB>
                    <a:lnTlToBr>
                      <a:noFill/>
                    </a:lnTlToBr>
                    <a:lnBlToTr>
                      <a:noFill/>
                    </a:lnBlToTr>
                    <a:solidFill>
                      <a:schemeClr val="accent1"/>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Building</a:t>
                      </a:r>
                    </a:p>
                  </a:txBody>
                  <a:tcPr horzOverflow="overflow">
                    <a:lnL w="28575" cap="flat" cmpd="sng" algn="ctr">
                      <a:solidFill>
                        <a:srgbClr val="254061"/>
                      </a:solidFill>
                      <a:prstDash val="solid"/>
                      <a:round/>
                      <a:headEnd type="none" w="med" len="med"/>
                      <a:tailEnd type="none" w="med" len="med"/>
                    </a:lnL>
                    <a:lnR w="28575" cap="flat" cmpd="sng" algn="ctr">
                      <a:solidFill>
                        <a:srgbClr val="254061"/>
                      </a:solidFill>
                      <a:prstDash val="solid"/>
                      <a:round/>
                      <a:headEnd type="none" w="med" len="med"/>
                      <a:tailEnd type="none" w="med" len="med"/>
                    </a:lnR>
                    <a:lnT w="28575" cap="flat" cmpd="sng" algn="ctr">
                      <a:solidFill>
                        <a:srgbClr val="254061"/>
                      </a:solidFill>
                      <a:prstDash val="solid"/>
                      <a:round/>
                      <a:headEnd type="none" w="med" len="med"/>
                      <a:tailEnd type="none" w="med" len="med"/>
                    </a:lnT>
                    <a:lnB w="28575" cap="flat" cmpd="sng" algn="ctr">
                      <a:solidFill>
                        <a:srgbClr val="25406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20m to 50m</a:t>
                      </a:r>
                    </a:p>
                  </a:txBody>
                  <a:tcPr horzOverflow="overflow">
                    <a:lnL w="28575" cap="flat" cmpd="sng" algn="ctr">
                      <a:solidFill>
                        <a:srgbClr val="254061"/>
                      </a:solidFill>
                      <a:prstDash val="solid"/>
                      <a:round/>
                      <a:headEnd type="none" w="med" len="med"/>
                      <a:tailEnd type="none" w="med" len="med"/>
                    </a:lnL>
                    <a:lnR w="28575" cap="flat" cmpd="sng" algn="ctr">
                      <a:solidFill>
                        <a:srgbClr val="254061"/>
                      </a:solidFill>
                      <a:prstDash val="solid"/>
                      <a:round/>
                      <a:headEnd type="none" w="med" len="med"/>
                      <a:tailEnd type="none" w="med" len="med"/>
                    </a:lnR>
                    <a:lnT w="28575" cap="flat" cmpd="sng" algn="ctr">
                      <a:solidFill>
                        <a:srgbClr val="254061"/>
                      </a:solidFill>
                      <a:prstDash val="solid"/>
                      <a:round/>
                      <a:headEnd type="none" w="med" len="med"/>
                      <a:tailEnd type="none" w="med" len="med"/>
                    </a:lnT>
                    <a:lnB w="28575" cap="flat" cmpd="sng" algn="ctr">
                      <a:solidFill>
                        <a:srgbClr val="25406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 1.5B–4.5B for shallow footings (Pads and Strip, respectively)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 3m or 3 pile diameters below the expected founding</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level for piles.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If rock intersected ensure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1" u="none" strike="noStrike" cap="none" normalizeH="0" baseline="0" smtClean="0">
                          <a:ln>
                            <a:noFill/>
                          </a:ln>
                          <a:solidFill>
                            <a:srgbClr val="000000"/>
                          </a:solidFill>
                          <a:effectLst/>
                          <a:latin typeface="Calibri" pitchFamily="34" charset="0"/>
                          <a:ea typeface="ＭＳ Ｐゴシック" pitchFamily="17" charset="-128"/>
                        </a:rPr>
                        <a:t>N∗&gt;100 and RQD&gt;25%</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 1.5B (building width) for rafts or closely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spaced shallow footings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 1.5B below 2/3D (pile depth) for pile rafts</a:t>
                      </a:r>
                    </a:p>
                  </a:txBody>
                  <a:tcPr horzOverflow="overflow">
                    <a:lnL w="28575" cap="flat" cmpd="sng" algn="ctr">
                      <a:solidFill>
                        <a:srgbClr val="254061"/>
                      </a:solidFill>
                      <a:prstDash val="solid"/>
                      <a:round/>
                      <a:headEnd type="none" w="med" len="med"/>
                      <a:tailEnd type="none" w="med" len="med"/>
                    </a:lnL>
                    <a:lnR w="28575" cap="flat" cmpd="sng" algn="ctr">
                      <a:solidFill>
                        <a:srgbClr val="254061"/>
                      </a:solidFill>
                      <a:prstDash val="solid"/>
                      <a:round/>
                      <a:headEnd type="none" w="med" len="med"/>
                      <a:tailEnd type="none" w="med" len="med"/>
                    </a:lnR>
                    <a:lnT w="28575" cap="flat" cmpd="sng" algn="ctr">
                      <a:solidFill>
                        <a:srgbClr val="254061"/>
                      </a:solidFill>
                      <a:prstDash val="solid"/>
                      <a:round/>
                      <a:headEnd type="none" w="med" len="med"/>
                      <a:tailEnd type="none" w="med" len="med"/>
                    </a:lnT>
                    <a:lnB w="28575" cap="flat" cmpd="sng" algn="ctr">
                      <a:solidFill>
                        <a:srgbClr val="25406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Bridges</a:t>
                      </a:r>
                    </a:p>
                  </a:txBody>
                  <a:tcPr horzOverflow="overflow">
                    <a:lnL w="28575" cap="flat" cmpd="sng" algn="ctr">
                      <a:solidFill>
                        <a:srgbClr val="254061"/>
                      </a:solidFill>
                      <a:prstDash val="solid"/>
                      <a:round/>
                      <a:headEnd type="none" w="med" len="med"/>
                      <a:tailEnd type="none" w="med" len="med"/>
                    </a:lnL>
                    <a:lnR w="28575" cap="flat" cmpd="sng" algn="ctr">
                      <a:solidFill>
                        <a:srgbClr val="254061"/>
                      </a:solidFill>
                      <a:prstDash val="solid"/>
                      <a:round/>
                      <a:headEnd type="none" w="med" len="med"/>
                      <a:tailEnd type="none" w="med" len="med"/>
                    </a:lnR>
                    <a:lnT w="28575" cap="flat" cmpd="sng" algn="ctr">
                      <a:solidFill>
                        <a:srgbClr val="254061"/>
                      </a:solidFill>
                      <a:prstDash val="solid"/>
                      <a:round/>
                      <a:headEnd type="none" w="med" len="med"/>
                      <a:tailEnd type="none" w="med" len="med"/>
                    </a:lnT>
                    <a:lnB w="28575" cap="flat" cmpd="sng" algn="ctr">
                      <a:solidFill>
                        <a:srgbClr val="25406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At each pier location  and if location not known – 8 m in critical and 30 m in others</a:t>
                      </a:r>
                    </a:p>
                  </a:txBody>
                  <a:tcPr horzOverflow="overflow">
                    <a:lnL w="28575" cap="flat" cmpd="sng" algn="ctr">
                      <a:solidFill>
                        <a:srgbClr val="254061"/>
                      </a:solidFill>
                      <a:prstDash val="solid"/>
                      <a:round/>
                      <a:headEnd type="none" w="med" len="med"/>
                      <a:tailEnd type="none" w="med" len="med"/>
                    </a:lnL>
                    <a:lnR w="28575" cap="flat" cmpd="sng" algn="ctr">
                      <a:solidFill>
                        <a:srgbClr val="254061"/>
                      </a:solidFill>
                      <a:prstDash val="solid"/>
                      <a:round/>
                      <a:headEnd type="none" w="med" len="med"/>
                      <a:tailEnd type="none" w="med" len="med"/>
                    </a:lnR>
                    <a:lnT w="28575" cap="flat" cmpd="sng" algn="ctr">
                      <a:solidFill>
                        <a:srgbClr val="254061"/>
                      </a:solidFill>
                      <a:prstDash val="solid"/>
                      <a:round/>
                      <a:headEnd type="none" w="med" len="med"/>
                      <a:tailEnd type="none" w="med" len="med"/>
                    </a:lnT>
                    <a:lnB w="28575" cap="flat" cmpd="sng" algn="ctr">
                      <a:solidFill>
                        <a:srgbClr val="25406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 4B–5B for shallow footings</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Calibri" pitchFamily="34" charset="0"/>
                          <a:ea typeface="ＭＳ Ｐゴシック" pitchFamily="17" charset="-128"/>
                        </a:rPr>
                        <a:t>• 10 pile diameters in competent </a:t>
                      </a: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strata, or</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 Consideration of the following if bedrock intersected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 3m minimum rock coring to make sure it is not isolated boulder</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 3 Pile diameters below target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founding level based 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 </a:t>
                      </a:r>
                      <a:r>
                        <a:rPr kumimoji="0" lang="en-US" sz="1800" b="0" i="1" u="none" strike="noStrike" cap="none" normalizeH="0" baseline="0" smtClean="0">
                          <a:ln>
                            <a:noFill/>
                          </a:ln>
                          <a:solidFill>
                            <a:srgbClr val="000000"/>
                          </a:solidFill>
                          <a:effectLst/>
                          <a:latin typeface="Calibri" pitchFamily="34" charset="0"/>
                          <a:ea typeface="ＭＳ Ｐゴシック" pitchFamily="17" charset="-128"/>
                        </a:rPr>
                        <a:t>N∗&gt;150, </a:t>
                      </a: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RQD</a:t>
                      </a:r>
                      <a:r>
                        <a:rPr kumimoji="0" lang="en-US" sz="1800" b="0" i="1" u="none" strike="noStrike" cap="none" normalizeH="0" baseline="0" smtClean="0">
                          <a:ln>
                            <a:noFill/>
                          </a:ln>
                          <a:solidFill>
                            <a:srgbClr val="000000"/>
                          </a:solidFill>
                          <a:effectLst/>
                          <a:latin typeface="Calibri" pitchFamily="34" charset="0"/>
                          <a:ea typeface="ＭＳ Ｐゴシック" pitchFamily="17" charset="-128"/>
                        </a:rPr>
                        <a:t>&gt;50%</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 Moderately weathered or better</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 Medium strength or better</a:t>
                      </a:r>
                    </a:p>
                  </a:txBody>
                  <a:tcPr horzOverflow="overflow">
                    <a:lnL w="28575" cap="flat" cmpd="sng" algn="ctr">
                      <a:solidFill>
                        <a:srgbClr val="254061"/>
                      </a:solidFill>
                      <a:prstDash val="solid"/>
                      <a:round/>
                      <a:headEnd type="none" w="med" len="med"/>
                      <a:tailEnd type="none" w="med" len="med"/>
                    </a:lnL>
                    <a:lnR w="28575" cap="flat" cmpd="sng" algn="ctr">
                      <a:solidFill>
                        <a:srgbClr val="254061"/>
                      </a:solidFill>
                      <a:prstDash val="solid"/>
                      <a:round/>
                      <a:headEnd type="none" w="med" len="med"/>
                      <a:tailEnd type="none" w="med" len="med"/>
                    </a:lnR>
                    <a:lnT w="28575" cap="flat" cmpd="sng" algn="ctr">
                      <a:solidFill>
                        <a:srgbClr val="254061"/>
                      </a:solidFill>
                      <a:prstDash val="solid"/>
                      <a:round/>
                      <a:headEnd type="none" w="med" len="med"/>
                      <a:tailEnd type="none" w="med" len="med"/>
                    </a:lnT>
                    <a:lnB w="28575" cap="flat" cmpd="sng" algn="ctr">
                      <a:solidFill>
                        <a:srgbClr val="254061"/>
                      </a:solidFill>
                      <a:prstDash val="solid"/>
                      <a:round/>
                      <a:headEnd type="none" w="med" len="med"/>
                      <a:tailEnd type="none" w="med" len="med"/>
                    </a:lnB>
                    <a:lnTlToBr>
                      <a:noFill/>
                    </a:lnTlToBr>
                    <a:lnBlToTr>
                      <a:noFill/>
                    </a:lnBlToTr>
                    <a:solidFill>
                      <a:srgbClr val="E9EDF4"/>
                    </a:solidFill>
                  </a:tcPr>
                </a:tc>
              </a:tr>
            </a:tbl>
          </a:graphicData>
        </a:graphic>
      </p:graphicFrame>
      <p:sp>
        <p:nvSpPr>
          <p:cNvPr id="4" name="TextBox 3"/>
          <p:cNvSpPr txBox="1"/>
          <p:nvPr/>
        </p:nvSpPr>
        <p:spPr>
          <a:xfrm>
            <a:off x="990600" y="304800"/>
            <a:ext cx="7467600" cy="646113"/>
          </a:xfrm>
          <a:prstGeom prst="rect">
            <a:avLst/>
          </a:prstGeom>
          <a:solidFill>
            <a:schemeClr val="accent6">
              <a:lumMod val="50000"/>
            </a:schemeClr>
          </a:solidFill>
          <a:ln w="19050">
            <a:solidFill>
              <a:schemeClr val="tx2">
                <a:lumMod val="75000"/>
              </a:schemeClr>
            </a:solidFill>
          </a:ln>
        </p:spPr>
        <p:txBody>
          <a:bodyPr>
            <a:spAutoFit/>
          </a:bodyPr>
          <a:lstStyle/>
          <a:p>
            <a:pPr algn="ctr">
              <a:defRPr/>
            </a:pPr>
            <a:r>
              <a:rPr lang="en-US" sz="3600" b="1" dirty="0">
                <a:solidFill>
                  <a:schemeClr val="bg1"/>
                </a:solidFill>
                <a:latin typeface="Arial" charset="0"/>
                <a:ea typeface="+mn-ea"/>
                <a:cs typeface="Arial" charset="0"/>
              </a:rPr>
              <a:t> </a:t>
            </a:r>
            <a:r>
              <a:rPr lang="en-US" sz="3200" b="1" dirty="0">
                <a:solidFill>
                  <a:schemeClr val="bg1"/>
                </a:solidFill>
                <a:latin typeface="Arial" charset="0"/>
                <a:ea typeface="+mn-ea"/>
                <a:cs typeface="Arial" charset="0"/>
              </a:rPr>
              <a:t>Guideline to extent of investigation</a:t>
            </a:r>
            <a:endParaRPr lang="en-US" sz="3600" b="1" dirty="0">
              <a:solidFill>
                <a:schemeClr val="bg1"/>
              </a:solidFill>
              <a:latin typeface="Arial" charset="0"/>
              <a:ea typeface="+mn-ea"/>
              <a:cs typeface="Arial" charset="0"/>
            </a:endParaRP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ChangeArrowheads="1"/>
          </p:cNvSpPr>
          <p:nvPr/>
        </p:nvSpPr>
        <p:spPr bwMode="auto">
          <a:xfrm>
            <a:off x="2593975" y="1219200"/>
            <a:ext cx="838200" cy="1676400"/>
          </a:xfrm>
          <a:prstGeom prst="rect">
            <a:avLst/>
          </a:prstGeom>
          <a:solidFill>
            <a:srgbClr val="969696"/>
          </a:solidFill>
          <a:ln w="9525">
            <a:solidFill>
              <a:schemeClr val="tx1"/>
            </a:solidFill>
            <a:miter lim="800000"/>
            <a:headEnd/>
            <a:tailEnd/>
          </a:ln>
        </p:spPr>
        <p:txBody>
          <a:bodyPr wrap="none" anchor="ctr"/>
          <a:lstStyle/>
          <a:p>
            <a:endParaRPr lang="en-US"/>
          </a:p>
        </p:txBody>
      </p:sp>
      <p:sp>
        <p:nvSpPr>
          <p:cNvPr id="82946" name="Rectangle 3"/>
          <p:cNvSpPr>
            <a:spLocks noChangeArrowheads="1"/>
          </p:cNvSpPr>
          <p:nvPr/>
        </p:nvSpPr>
        <p:spPr bwMode="auto">
          <a:xfrm>
            <a:off x="2843213" y="1912938"/>
            <a:ext cx="304800" cy="304800"/>
          </a:xfrm>
          <a:prstGeom prst="rect">
            <a:avLst/>
          </a:prstGeom>
          <a:solidFill>
            <a:srgbClr val="4D4D4D"/>
          </a:solidFill>
          <a:ln w="9525">
            <a:solidFill>
              <a:schemeClr val="tx1"/>
            </a:solidFill>
            <a:miter lim="800000"/>
            <a:headEnd/>
            <a:tailEnd/>
          </a:ln>
        </p:spPr>
        <p:txBody>
          <a:bodyPr wrap="none" anchor="ctr"/>
          <a:lstStyle/>
          <a:p>
            <a:endParaRPr lang="en-US"/>
          </a:p>
        </p:txBody>
      </p:sp>
      <p:sp>
        <p:nvSpPr>
          <p:cNvPr id="82947" name="Line 4"/>
          <p:cNvSpPr>
            <a:spLocks noChangeShapeType="1"/>
          </p:cNvSpPr>
          <p:nvPr/>
        </p:nvSpPr>
        <p:spPr bwMode="auto">
          <a:xfrm>
            <a:off x="3505200" y="1219200"/>
            <a:ext cx="304800" cy="0"/>
          </a:xfrm>
          <a:prstGeom prst="line">
            <a:avLst/>
          </a:prstGeom>
          <a:noFill/>
          <a:ln w="9525">
            <a:solidFill>
              <a:schemeClr val="tx1"/>
            </a:solidFill>
            <a:miter lim="800000"/>
            <a:headEnd/>
            <a:tailEnd/>
          </a:ln>
        </p:spPr>
        <p:txBody>
          <a:bodyPr wrap="none"/>
          <a:lstStyle/>
          <a:p>
            <a:endParaRPr lang="en-US"/>
          </a:p>
        </p:txBody>
      </p:sp>
      <p:sp>
        <p:nvSpPr>
          <p:cNvPr id="82948" name="Line 5"/>
          <p:cNvSpPr>
            <a:spLocks noChangeShapeType="1"/>
          </p:cNvSpPr>
          <p:nvPr/>
        </p:nvSpPr>
        <p:spPr bwMode="auto">
          <a:xfrm>
            <a:off x="3505200" y="2874963"/>
            <a:ext cx="304800" cy="0"/>
          </a:xfrm>
          <a:prstGeom prst="line">
            <a:avLst/>
          </a:prstGeom>
          <a:noFill/>
          <a:ln w="9525">
            <a:solidFill>
              <a:schemeClr val="tx1"/>
            </a:solidFill>
            <a:miter lim="800000"/>
            <a:headEnd/>
            <a:tailEnd/>
          </a:ln>
        </p:spPr>
        <p:txBody>
          <a:bodyPr wrap="none"/>
          <a:lstStyle/>
          <a:p>
            <a:endParaRPr lang="en-US"/>
          </a:p>
        </p:txBody>
      </p:sp>
      <p:sp>
        <p:nvSpPr>
          <p:cNvPr id="82949" name="Line 6"/>
          <p:cNvSpPr>
            <a:spLocks noChangeShapeType="1"/>
          </p:cNvSpPr>
          <p:nvPr/>
        </p:nvSpPr>
        <p:spPr bwMode="auto">
          <a:xfrm flipH="1">
            <a:off x="2590800" y="2971800"/>
            <a:ext cx="0" cy="228600"/>
          </a:xfrm>
          <a:prstGeom prst="line">
            <a:avLst/>
          </a:prstGeom>
          <a:noFill/>
          <a:ln w="9525">
            <a:solidFill>
              <a:schemeClr val="tx1"/>
            </a:solidFill>
            <a:miter lim="800000"/>
            <a:headEnd/>
            <a:tailEnd/>
          </a:ln>
        </p:spPr>
        <p:txBody>
          <a:bodyPr wrap="none"/>
          <a:lstStyle/>
          <a:p>
            <a:endParaRPr lang="en-US"/>
          </a:p>
        </p:txBody>
      </p:sp>
      <p:sp>
        <p:nvSpPr>
          <p:cNvPr id="82950" name="Line 7"/>
          <p:cNvSpPr>
            <a:spLocks noChangeShapeType="1"/>
          </p:cNvSpPr>
          <p:nvPr/>
        </p:nvSpPr>
        <p:spPr bwMode="auto">
          <a:xfrm flipH="1">
            <a:off x="3429000" y="2971800"/>
            <a:ext cx="0" cy="228600"/>
          </a:xfrm>
          <a:prstGeom prst="line">
            <a:avLst/>
          </a:prstGeom>
          <a:noFill/>
          <a:ln w="9525">
            <a:solidFill>
              <a:schemeClr val="tx1"/>
            </a:solidFill>
            <a:miter lim="800000"/>
            <a:headEnd/>
            <a:tailEnd/>
          </a:ln>
        </p:spPr>
        <p:txBody>
          <a:bodyPr wrap="none"/>
          <a:lstStyle/>
          <a:p>
            <a:endParaRPr lang="en-US"/>
          </a:p>
        </p:txBody>
      </p:sp>
      <p:sp>
        <p:nvSpPr>
          <p:cNvPr id="82951" name="Line 8"/>
          <p:cNvSpPr>
            <a:spLocks noChangeShapeType="1"/>
          </p:cNvSpPr>
          <p:nvPr/>
        </p:nvSpPr>
        <p:spPr bwMode="auto">
          <a:xfrm rot="-10704532">
            <a:off x="3657600" y="1198563"/>
            <a:ext cx="1588" cy="685800"/>
          </a:xfrm>
          <a:prstGeom prst="line">
            <a:avLst/>
          </a:prstGeom>
          <a:noFill/>
          <a:ln w="9525">
            <a:solidFill>
              <a:schemeClr val="tx1"/>
            </a:solidFill>
            <a:miter lim="800000"/>
            <a:headEnd/>
            <a:tailEnd type="triangle" w="med" len="med"/>
          </a:ln>
        </p:spPr>
        <p:txBody>
          <a:bodyPr wrap="none"/>
          <a:lstStyle/>
          <a:p>
            <a:endParaRPr lang="en-US"/>
          </a:p>
        </p:txBody>
      </p:sp>
      <p:sp>
        <p:nvSpPr>
          <p:cNvPr id="82952" name="Line 9"/>
          <p:cNvSpPr>
            <a:spLocks noChangeShapeType="1"/>
          </p:cNvSpPr>
          <p:nvPr/>
        </p:nvSpPr>
        <p:spPr bwMode="auto">
          <a:xfrm rot="10800000" flipV="1">
            <a:off x="3657600" y="2286000"/>
            <a:ext cx="0" cy="588963"/>
          </a:xfrm>
          <a:prstGeom prst="line">
            <a:avLst/>
          </a:prstGeom>
          <a:noFill/>
          <a:ln w="9525">
            <a:solidFill>
              <a:schemeClr val="tx1"/>
            </a:solidFill>
            <a:miter lim="800000"/>
            <a:headEnd/>
            <a:tailEnd type="triangle" w="med" len="med"/>
          </a:ln>
        </p:spPr>
        <p:txBody>
          <a:bodyPr wrap="none"/>
          <a:lstStyle/>
          <a:p>
            <a:endParaRPr lang="en-US"/>
          </a:p>
        </p:txBody>
      </p:sp>
      <p:sp>
        <p:nvSpPr>
          <p:cNvPr id="82953" name="Text Box 10"/>
          <p:cNvSpPr txBox="1">
            <a:spLocks noChangeArrowheads="1"/>
          </p:cNvSpPr>
          <p:nvPr/>
        </p:nvSpPr>
        <p:spPr bwMode="auto">
          <a:xfrm>
            <a:off x="3505200" y="1905000"/>
            <a:ext cx="1066800" cy="366713"/>
          </a:xfrm>
          <a:prstGeom prst="rect">
            <a:avLst/>
          </a:prstGeom>
          <a:noFill/>
          <a:ln w="9525">
            <a:noFill/>
            <a:miter lim="800000"/>
            <a:headEnd/>
            <a:tailEnd/>
          </a:ln>
        </p:spPr>
        <p:txBody>
          <a:bodyPr>
            <a:spAutoFit/>
          </a:bodyPr>
          <a:lstStyle/>
          <a:p>
            <a:pPr>
              <a:spcBef>
                <a:spcPct val="50000"/>
              </a:spcBef>
            </a:pPr>
            <a:r>
              <a:rPr lang="en-US" b="1"/>
              <a:t>L&gt;=B</a:t>
            </a:r>
          </a:p>
        </p:txBody>
      </p:sp>
      <p:sp>
        <p:nvSpPr>
          <p:cNvPr id="82954" name="Text Box 11"/>
          <p:cNvSpPr txBox="1">
            <a:spLocks noChangeArrowheads="1"/>
          </p:cNvSpPr>
          <p:nvPr/>
        </p:nvSpPr>
        <p:spPr bwMode="auto">
          <a:xfrm>
            <a:off x="2908300" y="2835275"/>
            <a:ext cx="533400" cy="366713"/>
          </a:xfrm>
          <a:prstGeom prst="rect">
            <a:avLst/>
          </a:prstGeom>
          <a:noFill/>
          <a:ln w="9525">
            <a:noFill/>
            <a:miter lim="800000"/>
            <a:headEnd/>
            <a:tailEnd/>
          </a:ln>
        </p:spPr>
        <p:txBody>
          <a:bodyPr>
            <a:spAutoFit/>
          </a:bodyPr>
          <a:lstStyle/>
          <a:p>
            <a:pPr>
              <a:spcBef>
                <a:spcPct val="50000"/>
              </a:spcBef>
            </a:pPr>
            <a:r>
              <a:rPr lang="en-US" b="1"/>
              <a:t>B</a:t>
            </a:r>
          </a:p>
        </p:txBody>
      </p:sp>
      <p:sp>
        <p:nvSpPr>
          <p:cNvPr id="82955" name="Line 12"/>
          <p:cNvSpPr>
            <a:spLocks noChangeShapeType="1"/>
          </p:cNvSpPr>
          <p:nvPr/>
        </p:nvSpPr>
        <p:spPr bwMode="auto">
          <a:xfrm>
            <a:off x="2590800" y="3144838"/>
            <a:ext cx="838200" cy="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82956" name="Rectangle 13"/>
          <p:cNvSpPr>
            <a:spLocks noChangeArrowheads="1"/>
          </p:cNvSpPr>
          <p:nvPr/>
        </p:nvSpPr>
        <p:spPr bwMode="auto">
          <a:xfrm>
            <a:off x="5565775" y="1217613"/>
            <a:ext cx="838200" cy="1676400"/>
          </a:xfrm>
          <a:prstGeom prst="rect">
            <a:avLst/>
          </a:prstGeom>
          <a:solidFill>
            <a:srgbClr val="969696"/>
          </a:solidFill>
          <a:ln w="9525">
            <a:solidFill>
              <a:schemeClr val="tx1"/>
            </a:solidFill>
            <a:miter lim="800000"/>
            <a:headEnd/>
            <a:tailEnd/>
          </a:ln>
        </p:spPr>
        <p:txBody>
          <a:bodyPr wrap="none" anchor="ctr"/>
          <a:lstStyle/>
          <a:p>
            <a:endParaRPr lang="en-US"/>
          </a:p>
        </p:txBody>
      </p:sp>
      <p:sp>
        <p:nvSpPr>
          <p:cNvPr id="82957" name="Rectangle 14"/>
          <p:cNvSpPr>
            <a:spLocks noChangeArrowheads="1"/>
          </p:cNvSpPr>
          <p:nvPr/>
        </p:nvSpPr>
        <p:spPr bwMode="auto">
          <a:xfrm>
            <a:off x="5815013" y="1911350"/>
            <a:ext cx="304800" cy="304800"/>
          </a:xfrm>
          <a:prstGeom prst="rect">
            <a:avLst/>
          </a:prstGeom>
          <a:solidFill>
            <a:srgbClr val="4D4D4D"/>
          </a:solidFill>
          <a:ln w="9525">
            <a:solidFill>
              <a:schemeClr val="tx1"/>
            </a:solidFill>
            <a:miter lim="800000"/>
            <a:headEnd/>
            <a:tailEnd/>
          </a:ln>
        </p:spPr>
        <p:txBody>
          <a:bodyPr wrap="none" anchor="ctr"/>
          <a:lstStyle/>
          <a:p>
            <a:endParaRPr lang="en-US"/>
          </a:p>
        </p:txBody>
      </p:sp>
      <p:sp>
        <p:nvSpPr>
          <p:cNvPr id="82958" name="Line 15"/>
          <p:cNvSpPr>
            <a:spLocks noChangeShapeType="1"/>
          </p:cNvSpPr>
          <p:nvPr/>
        </p:nvSpPr>
        <p:spPr bwMode="auto">
          <a:xfrm flipH="1">
            <a:off x="5562600" y="2970213"/>
            <a:ext cx="0" cy="228600"/>
          </a:xfrm>
          <a:prstGeom prst="line">
            <a:avLst/>
          </a:prstGeom>
          <a:noFill/>
          <a:ln w="9525">
            <a:solidFill>
              <a:schemeClr val="tx1"/>
            </a:solidFill>
            <a:miter lim="800000"/>
            <a:headEnd/>
            <a:tailEnd/>
          </a:ln>
        </p:spPr>
        <p:txBody>
          <a:bodyPr wrap="none"/>
          <a:lstStyle/>
          <a:p>
            <a:endParaRPr lang="en-US"/>
          </a:p>
        </p:txBody>
      </p:sp>
      <p:sp>
        <p:nvSpPr>
          <p:cNvPr id="82959" name="Line 16"/>
          <p:cNvSpPr>
            <a:spLocks noChangeShapeType="1"/>
          </p:cNvSpPr>
          <p:nvPr/>
        </p:nvSpPr>
        <p:spPr bwMode="auto">
          <a:xfrm flipH="1">
            <a:off x="6400800" y="2970213"/>
            <a:ext cx="0" cy="228600"/>
          </a:xfrm>
          <a:prstGeom prst="line">
            <a:avLst/>
          </a:prstGeom>
          <a:noFill/>
          <a:ln w="9525">
            <a:solidFill>
              <a:schemeClr val="tx1"/>
            </a:solidFill>
            <a:miter lim="800000"/>
            <a:headEnd/>
            <a:tailEnd/>
          </a:ln>
        </p:spPr>
        <p:txBody>
          <a:bodyPr wrap="none"/>
          <a:lstStyle/>
          <a:p>
            <a:endParaRPr lang="en-US"/>
          </a:p>
        </p:txBody>
      </p:sp>
      <p:sp>
        <p:nvSpPr>
          <p:cNvPr id="82960" name="Text Box 17"/>
          <p:cNvSpPr txBox="1">
            <a:spLocks noChangeArrowheads="1"/>
          </p:cNvSpPr>
          <p:nvPr/>
        </p:nvSpPr>
        <p:spPr bwMode="auto">
          <a:xfrm>
            <a:off x="5880100" y="2833688"/>
            <a:ext cx="533400" cy="366712"/>
          </a:xfrm>
          <a:prstGeom prst="rect">
            <a:avLst/>
          </a:prstGeom>
          <a:noFill/>
          <a:ln w="9525">
            <a:noFill/>
            <a:miter lim="800000"/>
            <a:headEnd/>
            <a:tailEnd/>
          </a:ln>
        </p:spPr>
        <p:txBody>
          <a:bodyPr>
            <a:spAutoFit/>
          </a:bodyPr>
          <a:lstStyle/>
          <a:p>
            <a:pPr>
              <a:spcBef>
                <a:spcPct val="50000"/>
              </a:spcBef>
            </a:pPr>
            <a:r>
              <a:rPr lang="en-US" b="1"/>
              <a:t>B</a:t>
            </a:r>
          </a:p>
        </p:txBody>
      </p:sp>
      <p:sp>
        <p:nvSpPr>
          <p:cNvPr id="82961" name="Line 18"/>
          <p:cNvSpPr>
            <a:spLocks noChangeShapeType="1"/>
          </p:cNvSpPr>
          <p:nvPr/>
        </p:nvSpPr>
        <p:spPr bwMode="auto">
          <a:xfrm>
            <a:off x="5562600" y="3143250"/>
            <a:ext cx="838200" cy="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82962" name="Line 19"/>
          <p:cNvSpPr>
            <a:spLocks noChangeShapeType="1"/>
          </p:cNvSpPr>
          <p:nvPr/>
        </p:nvSpPr>
        <p:spPr bwMode="auto">
          <a:xfrm>
            <a:off x="3429000" y="3144838"/>
            <a:ext cx="2133600" cy="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82963" name="Text Box 20"/>
          <p:cNvSpPr txBox="1">
            <a:spLocks noChangeArrowheads="1"/>
          </p:cNvSpPr>
          <p:nvPr/>
        </p:nvSpPr>
        <p:spPr bwMode="auto">
          <a:xfrm>
            <a:off x="4419600" y="2840038"/>
            <a:ext cx="533400" cy="366712"/>
          </a:xfrm>
          <a:prstGeom prst="rect">
            <a:avLst/>
          </a:prstGeom>
          <a:noFill/>
          <a:ln w="9525">
            <a:noFill/>
            <a:miter lim="800000"/>
            <a:headEnd/>
            <a:tailEnd/>
          </a:ln>
        </p:spPr>
        <p:txBody>
          <a:bodyPr>
            <a:spAutoFit/>
          </a:bodyPr>
          <a:lstStyle/>
          <a:p>
            <a:pPr>
              <a:spcBef>
                <a:spcPct val="50000"/>
              </a:spcBef>
            </a:pPr>
            <a:r>
              <a:rPr lang="en-US" b="1"/>
              <a:t>A</a:t>
            </a:r>
          </a:p>
        </p:txBody>
      </p:sp>
      <p:sp>
        <p:nvSpPr>
          <p:cNvPr id="82964" name="Freeform 21"/>
          <p:cNvSpPr>
            <a:spLocks/>
          </p:cNvSpPr>
          <p:nvPr/>
        </p:nvSpPr>
        <p:spPr bwMode="auto">
          <a:xfrm>
            <a:off x="1225550" y="3490913"/>
            <a:ext cx="5922963" cy="333375"/>
          </a:xfrm>
          <a:custGeom>
            <a:avLst/>
            <a:gdLst>
              <a:gd name="T0" fmla="*/ 0 w 3731"/>
              <a:gd name="T1" fmla="*/ 2147483647 h 210"/>
              <a:gd name="T2" fmla="*/ 2147483647 w 3731"/>
              <a:gd name="T3" fmla="*/ 2147483647 h 210"/>
              <a:gd name="T4" fmla="*/ 2147483647 w 3731"/>
              <a:gd name="T5" fmla="*/ 2147483647 h 210"/>
              <a:gd name="T6" fmla="*/ 2147483647 w 3731"/>
              <a:gd name="T7" fmla="*/ 2147483647 h 210"/>
              <a:gd name="T8" fmla="*/ 2147483647 w 3731"/>
              <a:gd name="T9" fmla="*/ 2147483647 h 210"/>
              <a:gd name="T10" fmla="*/ 2147483647 w 3731"/>
              <a:gd name="T11" fmla="*/ 2147483647 h 210"/>
              <a:gd name="T12" fmla="*/ 2147483647 w 3731"/>
              <a:gd name="T13" fmla="*/ 2147483647 h 210"/>
              <a:gd name="T14" fmla="*/ 2147483647 w 3731"/>
              <a:gd name="T15" fmla="*/ 2147483647 h 210"/>
              <a:gd name="T16" fmla="*/ 2147483647 w 3731"/>
              <a:gd name="T17" fmla="*/ 2147483647 h 210"/>
              <a:gd name="T18" fmla="*/ 2147483647 w 3731"/>
              <a:gd name="T19" fmla="*/ 2147483647 h 210"/>
              <a:gd name="T20" fmla="*/ 2147483647 w 3731"/>
              <a:gd name="T21" fmla="*/ 2147483647 h 210"/>
              <a:gd name="T22" fmla="*/ 2147483647 w 3731"/>
              <a:gd name="T23" fmla="*/ 2147483647 h 210"/>
              <a:gd name="T24" fmla="*/ 2147483647 w 3731"/>
              <a:gd name="T25" fmla="*/ 2147483647 h 210"/>
              <a:gd name="T26" fmla="*/ 2147483647 w 3731"/>
              <a:gd name="T27" fmla="*/ 2147483647 h 210"/>
              <a:gd name="T28" fmla="*/ 2147483647 w 3731"/>
              <a:gd name="T29" fmla="*/ 2147483647 h 210"/>
              <a:gd name="T30" fmla="*/ 2147483647 w 3731"/>
              <a:gd name="T31" fmla="*/ 2147483647 h 210"/>
              <a:gd name="T32" fmla="*/ 2147483647 w 3731"/>
              <a:gd name="T33" fmla="*/ 2147483647 h 210"/>
              <a:gd name="T34" fmla="*/ 2147483647 w 3731"/>
              <a:gd name="T35" fmla="*/ 0 h 21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31"/>
              <a:gd name="T55" fmla="*/ 0 h 210"/>
              <a:gd name="T56" fmla="*/ 3731 w 3731"/>
              <a:gd name="T57" fmla="*/ 210 h 21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31" h="210">
                <a:moveTo>
                  <a:pt x="0" y="79"/>
                </a:moveTo>
                <a:cubicBezTo>
                  <a:pt x="104" y="88"/>
                  <a:pt x="167" y="99"/>
                  <a:pt x="262" y="131"/>
                </a:cubicBezTo>
                <a:cubicBezTo>
                  <a:pt x="347" y="159"/>
                  <a:pt x="569" y="165"/>
                  <a:pt x="642" y="170"/>
                </a:cubicBezTo>
                <a:cubicBezTo>
                  <a:pt x="734" y="166"/>
                  <a:pt x="825" y="164"/>
                  <a:pt x="917" y="157"/>
                </a:cubicBezTo>
                <a:cubicBezTo>
                  <a:pt x="939" y="155"/>
                  <a:pt x="960" y="147"/>
                  <a:pt x="982" y="144"/>
                </a:cubicBezTo>
                <a:cubicBezTo>
                  <a:pt x="1060" y="134"/>
                  <a:pt x="1218" y="118"/>
                  <a:pt x="1218" y="118"/>
                </a:cubicBezTo>
                <a:cubicBezTo>
                  <a:pt x="1394" y="134"/>
                  <a:pt x="1567" y="168"/>
                  <a:pt x="1741" y="197"/>
                </a:cubicBezTo>
                <a:cubicBezTo>
                  <a:pt x="1951" y="185"/>
                  <a:pt x="2161" y="187"/>
                  <a:pt x="2370" y="170"/>
                </a:cubicBezTo>
                <a:cubicBezTo>
                  <a:pt x="2397" y="168"/>
                  <a:pt x="2422" y="153"/>
                  <a:pt x="2448" y="144"/>
                </a:cubicBezTo>
                <a:cubicBezTo>
                  <a:pt x="2461" y="140"/>
                  <a:pt x="2488" y="131"/>
                  <a:pt x="2488" y="131"/>
                </a:cubicBezTo>
                <a:cubicBezTo>
                  <a:pt x="2588" y="65"/>
                  <a:pt x="2703" y="100"/>
                  <a:pt x="2815" y="118"/>
                </a:cubicBezTo>
                <a:cubicBezTo>
                  <a:pt x="2880" y="140"/>
                  <a:pt x="2956" y="171"/>
                  <a:pt x="3024" y="184"/>
                </a:cubicBezTo>
                <a:cubicBezTo>
                  <a:pt x="3119" y="202"/>
                  <a:pt x="3291" y="206"/>
                  <a:pt x="3365" y="210"/>
                </a:cubicBezTo>
                <a:cubicBezTo>
                  <a:pt x="3395" y="206"/>
                  <a:pt x="3427" y="207"/>
                  <a:pt x="3456" y="197"/>
                </a:cubicBezTo>
                <a:cubicBezTo>
                  <a:pt x="3468" y="193"/>
                  <a:pt x="3472" y="177"/>
                  <a:pt x="3483" y="170"/>
                </a:cubicBezTo>
                <a:cubicBezTo>
                  <a:pt x="3535" y="139"/>
                  <a:pt x="3595" y="124"/>
                  <a:pt x="3653" y="105"/>
                </a:cubicBezTo>
                <a:cubicBezTo>
                  <a:pt x="3692" y="79"/>
                  <a:pt x="3697" y="83"/>
                  <a:pt x="3718" y="40"/>
                </a:cubicBezTo>
                <a:cubicBezTo>
                  <a:pt x="3724" y="27"/>
                  <a:pt x="3731" y="0"/>
                  <a:pt x="3731" y="0"/>
                </a:cubicBezTo>
              </a:path>
            </a:pathLst>
          </a:custGeom>
          <a:noFill/>
          <a:ln w="57150">
            <a:solidFill>
              <a:srgbClr val="006600"/>
            </a:solidFill>
            <a:miter lim="800000"/>
            <a:headEnd/>
            <a:tailEnd/>
          </a:ln>
        </p:spPr>
        <p:txBody>
          <a:bodyPr wrap="none"/>
          <a:lstStyle/>
          <a:p>
            <a:endParaRPr lang="en-US"/>
          </a:p>
        </p:txBody>
      </p:sp>
      <p:sp>
        <p:nvSpPr>
          <p:cNvPr id="82965" name="Line 22"/>
          <p:cNvSpPr>
            <a:spLocks noChangeShapeType="1"/>
          </p:cNvSpPr>
          <p:nvPr/>
        </p:nvSpPr>
        <p:spPr bwMode="auto">
          <a:xfrm>
            <a:off x="2819400" y="3429000"/>
            <a:ext cx="304800" cy="0"/>
          </a:xfrm>
          <a:prstGeom prst="line">
            <a:avLst/>
          </a:prstGeom>
          <a:noFill/>
          <a:ln w="3175">
            <a:solidFill>
              <a:schemeClr val="tx1"/>
            </a:solidFill>
            <a:miter lim="800000"/>
            <a:headEnd/>
            <a:tailEnd/>
          </a:ln>
        </p:spPr>
        <p:txBody>
          <a:bodyPr wrap="none"/>
          <a:lstStyle/>
          <a:p>
            <a:endParaRPr lang="en-US"/>
          </a:p>
        </p:txBody>
      </p:sp>
      <p:sp>
        <p:nvSpPr>
          <p:cNvPr id="82966" name="Rectangle 23"/>
          <p:cNvSpPr>
            <a:spLocks noChangeArrowheads="1"/>
          </p:cNvSpPr>
          <p:nvPr/>
        </p:nvSpPr>
        <p:spPr bwMode="auto">
          <a:xfrm>
            <a:off x="2819400" y="3429000"/>
            <a:ext cx="304800" cy="762000"/>
          </a:xfrm>
          <a:prstGeom prst="rect">
            <a:avLst/>
          </a:prstGeom>
          <a:solidFill>
            <a:srgbClr val="4D4D4D"/>
          </a:solidFill>
          <a:ln w="9525">
            <a:solidFill>
              <a:schemeClr val="tx1"/>
            </a:solidFill>
            <a:miter lim="800000"/>
            <a:headEnd/>
            <a:tailEnd/>
          </a:ln>
        </p:spPr>
        <p:txBody>
          <a:bodyPr wrap="none" anchor="ctr"/>
          <a:lstStyle/>
          <a:p>
            <a:endParaRPr lang="en-US"/>
          </a:p>
        </p:txBody>
      </p:sp>
      <p:sp>
        <p:nvSpPr>
          <p:cNvPr id="82967" name="Rectangle 24"/>
          <p:cNvSpPr>
            <a:spLocks noChangeArrowheads="1"/>
          </p:cNvSpPr>
          <p:nvPr/>
        </p:nvSpPr>
        <p:spPr bwMode="auto">
          <a:xfrm>
            <a:off x="2590800" y="4191000"/>
            <a:ext cx="762000" cy="304800"/>
          </a:xfrm>
          <a:prstGeom prst="rect">
            <a:avLst/>
          </a:prstGeom>
          <a:solidFill>
            <a:srgbClr val="4D4D4D"/>
          </a:solidFill>
          <a:ln w="9525">
            <a:solidFill>
              <a:schemeClr val="tx1"/>
            </a:solidFill>
            <a:miter lim="800000"/>
            <a:headEnd/>
            <a:tailEnd/>
          </a:ln>
        </p:spPr>
        <p:txBody>
          <a:bodyPr wrap="none" anchor="ctr"/>
          <a:lstStyle/>
          <a:p>
            <a:endParaRPr lang="en-US"/>
          </a:p>
        </p:txBody>
      </p:sp>
      <p:sp>
        <p:nvSpPr>
          <p:cNvPr id="82968" name="Rectangle 25"/>
          <p:cNvSpPr>
            <a:spLocks noChangeArrowheads="1"/>
          </p:cNvSpPr>
          <p:nvPr/>
        </p:nvSpPr>
        <p:spPr bwMode="auto">
          <a:xfrm>
            <a:off x="1752600" y="3733800"/>
            <a:ext cx="76200" cy="2133600"/>
          </a:xfrm>
          <a:prstGeom prst="rect">
            <a:avLst/>
          </a:prstGeom>
          <a:solidFill>
            <a:srgbClr val="CC3300"/>
          </a:solidFill>
          <a:ln w="9525">
            <a:solidFill>
              <a:schemeClr val="tx1"/>
            </a:solidFill>
            <a:miter lim="800000"/>
            <a:headEnd/>
            <a:tailEnd/>
          </a:ln>
        </p:spPr>
        <p:txBody>
          <a:bodyPr wrap="none" anchor="ctr"/>
          <a:lstStyle/>
          <a:p>
            <a:endParaRPr lang="en-US"/>
          </a:p>
        </p:txBody>
      </p:sp>
      <p:sp>
        <p:nvSpPr>
          <p:cNvPr id="82969" name="Rectangle 26"/>
          <p:cNvSpPr>
            <a:spLocks noChangeArrowheads="1"/>
          </p:cNvSpPr>
          <p:nvPr/>
        </p:nvSpPr>
        <p:spPr bwMode="auto">
          <a:xfrm>
            <a:off x="5867400" y="3429000"/>
            <a:ext cx="304800" cy="762000"/>
          </a:xfrm>
          <a:prstGeom prst="rect">
            <a:avLst/>
          </a:prstGeom>
          <a:solidFill>
            <a:srgbClr val="4D4D4D"/>
          </a:solidFill>
          <a:ln w="9525">
            <a:solidFill>
              <a:schemeClr val="tx1"/>
            </a:solidFill>
            <a:miter lim="800000"/>
            <a:headEnd/>
            <a:tailEnd/>
          </a:ln>
        </p:spPr>
        <p:txBody>
          <a:bodyPr wrap="none" anchor="ctr"/>
          <a:lstStyle/>
          <a:p>
            <a:endParaRPr lang="en-US"/>
          </a:p>
        </p:txBody>
      </p:sp>
      <p:sp>
        <p:nvSpPr>
          <p:cNvPr id="82970" name="Rectangle 27"/>
          <p:cNvSpPr>
            <a:spLocks noChangeArrowheads="1"/>
          </p:cNvSpPr>
          <p:nvPr/>
        </p:nvSpPr>
        <p:spPr bwMode="auto">
          <a:xfrm>
            <a:off x="5638800" y="4191000"/>
            <a:ext cx="762000" cy="304800"/>
          </a:xfrm>
          <a:prstGeom prst="rect">
            <a:avLst/>
          </a:prstGeom>
          <a:solidFill>
            <a:srgbClr val="4D4D4D"/>
          </a:solidFill>
          <a:ln w="9525">
            <a:solidFill>
              <a:schemeClr val="tx1"/>
            </a:solidFill>
            <a:miter lim="800000"/>
            <a:headEnd/>
            <a:tailEnd/>
          </a:ln>
        </p:spPr>
        <p:txBody>
          <a:bodyPr wrap="none" anchor="ctr"/>
          <a:lstStyle/>
          <a:p>
            <a:endParaRPr lang="en-US"/>
          </a:p>
        </p:txBody>
      </p:sp>
      <p:sp>
        <p:nvSpPr>
          <p:cNvPr id="82971" name="Line 28"/>
          <p:cNvSpPr>
            <a:spLocks noChangeShapeType="1"/>
          </p:cNvSpPr>
          <p:nvPr/>
        </p:nvSpPr>
        <p:spPr bwMode="auto">
          <a:xfrm>
            <a:off x="2514600" y="5867400"/>
            <a:ext cx="609600" cy="0"/>
          </a:xfrm>
          <a:prstGeom prst="line">
            <a:avLst/>
          </a:prstGeom>
          <a:noFill/>
          <a:ln w="38100">
            <a:solidFill>
              <a:schemeClr val="tx1"/>
            </a:solidFill>
            <a:miter lim="800000"/>
            <a:headEnd/>
            <a:tailEnd/>
          </a:ln>
        </p:spPr>
        <p:txBody>
          <a:bodyPr wrap="none"/>
          <a:lstStyle/>
          <a:p>
            <a:endParaRPr lang="en-US"/>
          </a:p>
        </p:txBody>
      </p:sp>
      <p:sp>
        <p:nvSpPr>
          <p:cNvPr id="82972" name="Line 29"/>
          <p:cNvSpPr>
            <a:spLocks noChangeShapeType="1"/>
          </p:cNvSpPr>
          <p:nvPr/>
        </p:nvSpPr>
        <p:spPr bwMode="auto">
          <a:xfrm>
            <a:off x="2743200" y="4495800"/>
            <a:ext cx="0" cy="137160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82973" name="Text Box 30"/>
          <p:cNvSpPr txBox="1">
            <a:spLocks noChangeArrowheads="1"/>
          </p:cNvSpPr>
          <p:nvPr/>
        </p:nvSpPr>
        <p:spPr bwMode="auto">
          <a:xfrm>
            <a:off x="2724150" y="4940300"/>
            <a:ext cx="3048000" cy="366713"/>
          </a:xfrm>
          <a:prstGeom prst="rect">
            <a:avLst/>
          </a:prstGeom>
          <a:noFill/>
          <a:ln w="9525">
            <a:noFill/>
            <a:miter lim="800000"/>
            <a:headEnd/>
            <a:tailEnd/>
          </a:ln>
        </p:spPr>
        <p:txBody>
          <a:bodyPr>
            <a:spAutoFit/>
          </a:bodyPr>
          <a:lstStyle/>
          <a:p>
            <a:pPr>
              <a:spcBef>
                <a:spcPct val="50000"/>
              </a:spcBef>
            </a:pPr>
            <a:r>
              <a:rPr lang="en-US" b="1"/>
              <a:t>D=1.5 B WHEN A&gt;=4 B</a:t>
            </a:r>
          </a:p>
        </p:txBody>
      </p:sp>
      <p:sp>
        <p:nvSpPr>
          <p:cNvPr id="82974" name="Text Box 31"/>
          <p:cNvSpPr txBox="1">
            <a:spLocks noChangeArrowheads="1"/>
          </p:cNvSpPr>
          <p:nvPr/>
        </p:nvSpPr>
        <p:spPr bwMode="auto">
          <a:xfrm>
            <a:off x="2732088" y="5335588"/>
            <a:ext cx="3048000" cy="366712"/>
          </a:xfrm>
          <a:prstGeom prst="rect">
            <a:avLst/>
          </a:prstGeom>
          <a:noFill/>
          <a:ln w="9525">
            <a:noFill/>
            <a:miter lim="800000"/>
            <a:headEnd/>
            <a:tailEnd/>
          </a:ln>
        </p:spPr>
        <p:txBody>
          <a:bodyPr>
            <a:spAutoFit/>
          </a:bodyPr>
          <a:lstStyle/>
          <a:p>
            <a:pPr>
              <a:spcBef>
                <a:spcPct val="50000"/>
              </a:spcBef>
            </a:pPr>
            <a:r>
              <a:rPr lang="en-US" b="1"/>
              <a:t>D=1.5 L WHEN A&lt;2 B</a:t>
            </a:r>
          </a:p>
        </p:txBody>
      </p:sp>
      <p:sp>
        <p:nvSpPr>
          <p:cNvPr id="82975" name="Text Box 32"/>
          <p:cNvSpPr txBox="1">
            <a:spLocks noChangeArrowheads="1"/>
          </p:cNvSpPr>
          <p:nvPr/>
        </p:nvSpPr>
        <p:spPr bwMode="auto">
          <a:xfrm>
            <a:off x="1524000" y="6172200"/>
            <a:ext cx="6248400" cy="457200"/>
          </a:xfrm>
          <a:prstGeom prst="rect">
            <a:avLst/>
          </a:prstGeom>
          <a:noFill/>
          <a:ln w="9525">
            <a:noFill/>
            <a:miter lim="800000"/>
            <a:headEnd/>
            <a:tailEnd/>
          </a:ln>
        </p:spPr>
        <p:txBody>
          <a:bodyPr>
            <a:spAutoFit/>
          </a:bodyPr>
          <a:lstStyle/>
          <a:p>
            <a:pPr>
              <a:spcBef>
                <a:spcPct val="50000"/>
              </a:spcBef>
            </a:pPr>
            <a:r>
              <a:rPr lang="en-US" sz="2400" b="1">
                <a:solidFill>
                  <a:srgbClr val="0000FF"/>
                </a:solidFill>
              </a:rPr>
              <a:t>ISOLATED SPREAD OR MAT FOOTING</a:t>
            </a:r>
          </a:p>
        </p:txBody>
      </p:sp>
      <p:sp>
        <p:nvSpPr>
          <p:cNvPr id="82976" name="Text Box 33"/>
          <p:cNvSpPr txBox="1">
            <a:spLocks noChangeArrowheads="1"/>
          </p:cNvSpPr>
          <p:nvPr/>
        </p:nvSpPr>
        <p:spPr bwMode="auto">
          <a:xfrm>
            <a:off x="7162800" y="3429000"/>
            <a:ext cx="914400" cy="457200"/>
          </a:xfrm>
          <a:prstGeom prst="rect">
            <a:avLst/>
          </a:prstGeom>
          <a:noFill/>
          <a:ln w="9525">
            <a:noFill/>
            <a:miter lim="800000"/>
            <a:headEnd/>
            <a:tailEnd/>
          </a:ln>
        </p:spPr>
        <p:txBody>
          <a:bodyPr>
            <a:spAutoFit/>
          </a:bodyPr>
          <a:lstStyle/>
          <a:p>
            <a:pPr>
              <a:spcBef>
                <a:spcPct val="50000"/>
              </a:spcBef>
            </a:pPr>
            <a:r>
              <a:rPr lang="en-US" sz="2400" b="1"/>
              <a:t>G L</a:t>
            </a:r>
          </a:p>
        </p:txBody>
      </p:sp>
      <p:sp>
        <p:nvSpPr>
          <p:cNvPr id="82977" name="Rectangle 34"/>
          <p:cNvSpPr>
            <a:spLocks noGrp="1" noChangeArrowheads="1"/>
          </p:cNvSpPr>
          <p:nvPr>
            <p:ph type="title" idx="4294967295"/>
          </p:nvPr>
        </p:nvSpPr>
        <p:spPr>
          <a:xfrm>
            <a:off x="0" y="274638"/>
            <a:ext cx="8229600" cy="1143000"/>
          </a:xfrm>
        </p:spPr>
        <p:txBody>
          <a:bodyPr/>
          <a:lstStyle/>
          <a:p>
            <a:r>
              <a:rPr lang="en-US" smtClean="0">
                <a:latin typeface="Calibri" pitchFamily="34" charset="0"/>
              </a:rPr>
              <a:t>	</a:t>
            </a: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ChangeArrowheads="1"/>
          </p:cNvSpPr>
          <p:nvPr/>
        </p:nvSpPr>
        <p:spPr bwMode="auto">
          <a:xfrm>
            <a:off x="2593975" y="381000"/>
            <a:ext cx="758825" cy="914400"/>
          </a:xfrm>
          <a:prstGeom prst="rect">
            <a:avLst/>
          </a:prstGeom>
          <a:solidFill>
            <a:srgbClr val="969696"/>
          </a:solidFill>
          <a:ln w="9525">
            <a:solidFill>
              <a:schemeClr val="tx1"/>
            </a:solidFill>
            <a:miter lim="800000"/>
            <a:headEnd/>
            <a:tailEnd/>
          </a:ln>
        </p:spPr>
        <p:txBody>
          <a:bodyPr wrap="none" anchor="ctr"/>
          <a:lstStyle/>
          <a:p>
            <a:endParaRPr lang="en-US"/>
          </a:p>
        </p:txBody>
      </p:sp>
      <p:sp>
        <p:nvSpPr>
          <p:cNvPr id="84994" name="Rectangle 3"/>
          <p:cNvSpPr>
            <a:spLocks noChangeArrowheads="1"/>
          </p:cNvSpPr>
          <p:nvPr/>
        </p:nvSpPr>
        <p:spPr bwMode="auto">
          <a:xfrm>
            <a:off x="2822575" y="673100"/>
            <a:ext cx="304800" cy="304800"/>
          </a:xfrm>
          <a:prstGeom prst="rect">
            <a:avLst/>
          </a:prstGeom>
          <a:solidFill>
            <a:srgbClr val="4D4D4D"/>
          </a:solidFill>
          <a:ln w="9525">
            <a:solidFill>
              <a:schemeClr val="tx1"/>
            </a:solidFill>
            <a:miter lim="800000"/>
            <a:headEnd/>
            <a:tailEnd/>
          </a:ln>
        </p:spPr>
        <p:txBody>
          <a:bodyPr wrap="none" anchor="ctr"/>
          <a:lstStyle/>
          <a:p>
            <a:endParaRPr lang="en-US"/>
          </a:p>
        </p:txBody>
      </p:sp>
      <p:sp>
        <p:nvSpPr>
          <p:cNvPr id="84995" name="Rectangle 4"/>
          <p:cNvSpPr>
            <a:spLocks noChangeArrowheads="1"/>
          </p:cNvSpPr>
          <p:nvPr/>
        </p:nvSpPr>
        <p:spPr bwMode="auto">
          <a:xfrm>
            <a:off x="4194175" y="381000"/>
            <a:ext cx="758825" cy="914400"/>
          </a:xfrm>
          <a:prstGeom prst="rect">
            <a:avLst/>
          </a:prstGeom>
          <a:solidFill>
            <a:srgbClr val="969696"/>
          </a:solidFill>
          <a:ln w="9525">
            <a:solidFill>
              <a:schemeClr val="tx1"/>
            </a:solidFill>
            <a:miter lim="800000"/>
            <a:headEnd/>
            <a:tailEnd/>
          </a:ln>
        </p:spPr>
        <p:txBody>
          <a:bodyPr wrap="none" anchor="ctr"/>
          <a:lstStyle/>
          <a:p>
            <a:endParaRPr lang="en-US"/>
          </a:p>
        </p:txBody>
      </p:sp>
      <p:sp>
        <p:nvSpPr>
          <p:cNvPr id="84996" name="Rectangle 5"/>
          <p:cNvSpPr>
            <a:spLocks noChangeArrowheads="1"/>
          </p:cNvSpPr>
          <p:nvPr/>
        </p:nvSpPr>
        <p:spPr bwMode="auto">
          <a:xfrm>
            <a:off x="4422775" y="673100"/>
            <a:ext cx="304800" cy="304800"/>
          </a:xfrm>
          <a:prstGeom prst="rect">
            <a:avLst/>
          </a:prstGeom>
          <a:solidFill>
            <a:srgbClr val="4D4D4D"/>
          </a:solidFill>
          <a:ln w="9525">
            <a:solidFill>
              <a:schemeClr val="tx1"/>
            </a:solidFill>
            <a:miter lim="800000"/>
            <a:headEnd/>
            <a:tailEnd/>
          </a:ln>
        </p:spPr>
        <p:txBody>
          <a:bodyPr wrap="none" anchor="ctr"/>
          <a:lstStyle/>
          <a:p>
            <a:endParaRPr lang="en-US"/>
          </a:p>
        </p:txBody>
      </p:sp>
      <p:sp>
        <p:nvSpPr>
          <p:cNvPr id="84997" name="Rectangle 6"/>
          <p:cNvSpPr>
            <a:spLocks noChangeArrowheads="1"/>
          </p:cNvSpPr>
          <p:nvPr/>
        </p:nvSpPr>
        <p:spPr bwMode="auto">
          <a:xfrm>
            <a:off x="5718175" y="381000"/>
            <a:ext cx="758825" cy="914400"/>
          </a:xfrm>
          <a:prstGeom prst="rect">
            <a:avLst/>
          </a:prstGeom>
          <a:solidFill>
            <a:srgbClr val="969696"/>
          </a:solidFill>
          <a:ln w="9525">
            <a:solidFill>
              <a:schemeClr val="tx1"/>
            </a:solidFill>
            <a:miter lim="800000"/>
            <a:headEnd/>
            <a:tailEnd/>
          </a:ln>
        </p:spPr>
        <p:txBody>
          <a:bodyPr wrap="none" anchor="ctr"/>
          <a:lstStyle/>
          <a:p>
            <a:endParaRPr lang="en-US"/>
          </a:p>
        </p:txBody>
      </p:sp>
      <p:sp>
        <p:nvSpPr>
          <p:cNvPr id="84998" name="Rectangle 7"/>
          <p:cNvSpPr>
            <a:spLocks noChangeArrowheads="1"/>
          </p:cNvSpPr>
          <p:nvPr/>
        </p:nvSpPr>
        <p:spPr bwMode="auto">
          <a:xfrm>
            <a:off x="5946775" y="673100"/>
            <a:ext cx="304800" cy="304800"/>
          </a:xfrm>
          <a:prstGeom prst="rect">
            <a:avLst/>
          </a:prstGeom>
          <a:solidFill>
            <a:srgbClr val="4D4D4D"/>
          </a:solidFill>
          <a:ln w="9525">
            <a:solidFill>
              <a:schemeClr val="tx1"/>
            </a:solidFill>
            <a:miter lim="800000"/>
            <a:headEnd/>
            <a:tailEnd/>
          </a:ln>
        </p:spPr>
        <p:txBody>
          <a:bodyPr wrap="none" anchor="ctr"/>
          <a:lstStyle/>
          <a:p>
            <a:endParaRPr lang="en-US"/>
          </a:p>
        </p:txBody>
      </p:sp>
      <p:sp>
        <p:nvSpPr>
          <p:cNvPr id="84999" name="Rectangle 8"/>
          <p:cNvSpPr>
            <a:spLocks noChangeArrowheads="1"/>
          </p:cNvSpPr>
          <p:nvPr/>
        </p:nvSpPr>
        <p:spPr bwMode="auto">
          <a:xfrm>
            <a:off x="2590800" y="2057400"/>
            <a:ext cx="758825" cy="914400"/>
          </a:xfrm>
          <a:prstGeom prst="rect">
            <a:avLst/>
          </a:prstGeom>
          <a:solidFill>
            <a:srgbClr val="969696"/>
          </a:solidFill>
          <a:ln w="9525">
            <a:solidFill>
              <a:schemeClr val="tx1"/>
            </a:solidFill>
            <a:miter lim="800000"/>
            <a:headEnd/>
            <a:tailEnd/>
          </a:ln>
        </p:spPr>
        <p:txBody>
          <a:bodyPr wrap="none" anchor="ctr"/>
          <a:lstStyle/>
          <a:p>
            <a:endParaRPr lang="en-US"/>
          </a:p>
        </p:txBody>
      </p:sp>
      <p:sp>
        <p:nvSpPr>
          <p:cNvPr id="85000" name="Rectangle 9"/>
          <p:cNvSpPr>
            <a:spLocks noChangeArrowheads="1"/>
          </p:cNvSpPr>
          <p:nvPr/>
        </p:nvSpPr>
        <p:spPr bwMode="auto">
          <a:xfrm>
            <a:off x="2819400" y="2349500"/>
            <a:ext cx="304800" cy="304800"/>
          </a:xfrm>
          <a:prstGeom prst="rect">
            <a:avLst/>
          </a:prstGeom>
          <a:solidFill>
            <a:srgbClr val="4D4D4D"/>
          </a:solidFill>
          <a:ln w="9525">
            <a:solidFill>
              <a:schemeClr val="tx1"/>
            </a:solidFill>
            <a:miter lim="800000"/>
            <a:headEnd/>
            <a:tailEnd/>
          </a:ln>
        </p:spPr>
        <p:txBody>
          <a:bodyPr wrap="none" anchor="ctr"/>
          <a:lstStyle/>
          <a:p>
            <a:endParaRPr lang="en-US"/>
          </a:p>
        </p:txBody>
      </p:sp>
      <p:sp>
        <p:nvSpPr>
          <p:cNvPr id="85001" name="Rectangle 10"/>
          <p:cNvSpPr>
            <a:spLocks noChangeArrowheads="1"/>
          </p:cNvSpPr>
          <p:nvPr/>
        </p:nvSpPr>
        <p:spPr bwMode="auto">
          <a:xfrm>
            <a:off x="4191000" y="2057400"/>
            <a:ext cx="758825" cy="914400"/>
          </a:xfrm>
          <a:prstGeom prst="rect">
            <a:avLst/>
          </a:prstGeom>
          <a:solidFill>
            <a:srgbClr val="969696"/>
          </a:solidFill>
          <a:ln w="9525">
            <a:solidFill>
              <a:schemeClr val="tx1"/>
            </a:solidFill>
            <a:miter lim="800000"/>
            <a:headEnd/>
            <a:tailEnd/>
          </a:ln>
        </p:spPr>
        <p:txBody>
          <a:bodyPr wrap="none" anchor="ctr"/>
          <a:lstStyle/>
          <a:p>
            <a:endParaRPr lang="en-US"/>
          </a:p>
        </p:txBody>
      </p:sp>
      <p:sp>
        <p:nvSpPr>
          <p:cNvPr id="85002" name="Rectangle 11"/>
          <p:cNvSpPr>
            <a:spLocks noChangeArrowheads="1"/>
          </p:cNvSpPr>
          <p:nvPr/>
        </p:nvSpPr>
        <p:spPr bwMode="auto">
          <a:xfrm>
            <a:off x="4419600" y="2349500"/>
            <a:ext cx="304800" cy="304800"/>
          </a:xfrm>
          <a:prstGeom prst="rect">
            <a:avLst/>
          </a:prstGeom>
          <a:solidFill>
            <a:srgbClr val="4D4D4D"/>
          </a:solidFill>
          <a:ln w="9525">
            <a:solidFill>
              <a:schemeClr val="tx1"/>
            </a:solidFill>
            <a:miter lim="800000"/>
            <a:headEnd/>
            <a:tailEnd/>
          </a:ln>
        </p:spPr>
        <p:txBody>
          <a:bodyPr wrap="none" anchor="ctr"/>
          <a:lstStyle/>
          <a:p>
            <a:endParaRPr lang="en-US"/>
          </a:p>
        </p:txBody>
      </p:sp>
      <p:sp>
        <p:nvSpPr>
          <p:cNvPr id="85003" name="Rectangle 12"/>
          <p:cNvSpPr>
            <a:spLocks noChangeArrowheads="1"/>
          </p:cNvSpPr>
          <p:nvPr/>
        </p:nvSpPr>
        <p:spPr bwMode="auto">
          <a:xfrm>
            <a:off x="5715000" y="2057400"/>
            <a:ext cx="758825" cy="914400"/>
          </a:xfrm>
          <a:prstGeom prst="rect">
            <a:avLst/>
          </a:prstGeom>
          <a:solidFill>
            <a:srgbClr val="969696"/>
          </a:solidFill>
          <a:ln w="9525">
            <a:solidFill>
              <a:schemeClr val="tx1"/>
            </a:solidFill>
            <a:miter lim="800000"/>
            <a:headEnd/>
            <a:tailEnd/>
          </a:ln>
        </p:spPr>
        <p:txBody>
          <a:bodyPr wrap="none" anchor="ctr"/>
          <a:lstStyle/>
          <a:p>
            <a:endParaRPr lang="en-US"/>
          </a:p>
        </p:txBody>
      </p:sp>
      <p:sp>
        <p:nvSpPr>
          <p:cNvPr id="85004" name="Rectangle 13"/>
          <p:cNvSpPr>
            <a:spLocks noChangeArrowheads="1"/>
          </p:cNvSpPr>
          <p:nvPr/>
        </p:nvSpPr>
        <p:spPr bwMode="auto">
          <a:xfrm>
            <a:off x="5943600" y="2349500"/>
            <a:ext cx="304800" cy="304800"/>
          </a:xfrm>
          <a:prstGeom prst="rect">
            <a:avLst/>
          </a:prstGeom>
          <a:solidFill>
            <a:srgbClr val="4D4D4D"/>
          </a:solidFill>
          <a:ln w="9525">
            <a:solidFill>
              <a:schemeClr val="tx1"/>
            </a:solidFill>
            <a:miter lim="800000"/>
            <a:headEnd/>
            <a:tailEnd/>
          </a:ln>
        </p:spPr>
        <p:txBody>
          <a:bodyPr wrap="none" anchor="ctr"/>
          <a:lstStyle/>
          <a:p>
            <a:endParaRPr lang="en-US"/>
          </a:p>
        </p:txBody>
      </p:sp>
      <p:sp>
        <p:nvSpPr>
          <p:cNvPr id="85005" name="Line 14"/>
          <p:cNvSpPr>
            <a:spLocks noChangeShapeType="1"/>
          </p:cNvSpPr>
          <p:nvPr/>
        </p:nvSpPr>
        <p:spPr bwMode="auto">
          <a:xfrm>
            <a:off x="2590800" y="1371600"/>
            <a:ext cx="0" cy="304800"/>
          </a:xfrm>
          <a:prstGeom prst="line">
            <a:avLst/>
          </a:prstGeom>
          <a:noFill/>
          <a:ln w="9525">
            <a:solidFill>
              <a:schemeClr val="tx1"/>
            </a:solidFill>
            <a:miter lim="800000"/>
            <a:headEnd/>
            <a:tailEnd/>
          </a:ln>
        </p:spPr>
        <p:txBody>
          <a:bodyPr wrap="none"/>
          <a:lstStyle/>
          <a:p>
            <a:endParaRPr lang="en-US"/>
          </a:p>
        </p:txBody>
      </p:sp>
      <p:sp>
        <p:nvSpPr>
          <p:cNvPr id="85006" name="Line 15"/>
          <p:cNvSpPr>
            <a:spLocks noChangeShapeType="1"/>
          </p:cNvSpPr>
          <p:nvPr/>
        </p:nvSpPr>
        <p:spPr bwMode="auto">
          <a:xfrm>
            <a:off x="3352800" y="1371600"/>
            <a:ext cx="0" cy="304800"/>
          </a:xfrm>
          <a:prstGeom prst="line">
            <a:avLst/>
          </a:prstGeom>
          <a:noFill/>
          <a:ln w="9525">
            <a:solidFill>
              <a:schemeClr val="tx1"/>
            </a:solidFill>
            <a:miter lim="800000"/>
            <a:headEnd/>
            <a:tailEnd/>
          </a:ln>
        </p:spPr>
        <p:txBody>
          <a:bodyPr wrap="none"/>
          <a:lstStyle/>
          <a:p>
            <a:endParaRPr lang="en-US"/>
          </a:p>
        </p:txBody>
      </p:sp>
      <p:sp>
        <p:nvSpPr>
          <p:cNvPr id="85007" name="Line 16"/>
          <p:cNvSpPr>
            <a:spLocks noChangeShapeType="1"/>
          </p:cNvSpPr>
          <p:nvPr/>
        </p:nvSpPr>
        <p:spPr bwMode="auto">
          <a:xfrm>
            <a:off x="4191000" y="1371600"/>
            <a:ext cx="0" cy="304800"/>
          </a:xfrm>
          <a:prstGeom prst="line">
            <a:avLst/>
          </a:prstGeom>
          <a:noFill/>
          <a:ln w="9525">
            <a:solidFill>
              <a:schemeClr val="tx1"/>
            </a:solidFill>
            <a:miter lim="800000"/>
            <a:headEnd/>
            <a:tailEnd/>
          </a:ln>
        </p:spPr>
        <p:txBody>
          <a:bodyPr wrap="none"/>
          <a:lstStyle/>
          <a:p>
            <a:endParaRPr lang="en-US"/>
          </a:p>
        </p:txBody>
      </p:sp>
      <p:sp>
        <p:nvSpPr>
          <p:cNvPr id="85008" name="Line 17"/>
          <p:cNvSpPr>
            <a:spLocks noChangeShapeType="1"/>
          </p:cNvSpPr>
          <p:nvPr/>
        </p:nvSpPr>
        <p:spPr bwMode="auto">
          <a:xfrm>
            <a:off x="4953000" y="1371600"/>
            <a:ext cx="0" cy="304800"/>
          </a:xfrm>
          <a:prstGeom prst="line">
            <a:avLst/>
          </a:prstGeom>
          <a:noFill/>
          <a:ln w="9525">
            <a:solidFill>
              <a:schemeClr val="tx1"/>
            </a:solidFill>
            <a:miter lim="800000"/>
            <a:headEnd/>
            <a:tailEnd/>
          </a:ln>
        </p:spPr>
        <p:txBody>
          <a:bodyPr wrap="none"/>
          <a:lstStyle/>
          <a:p>
            <a:endParaRPr lang="en-US"/>
          </a:p>
        </p:txBody>
      </p:sp>
      <p:sp>
        <p:nvSpPr>
          <p:cNvPr id="85009" name="Line 18"/>
          <p:cNvSpPr>
            <a:spLocks noChangeShapeType="1"/>
          </p:cNvSpPr>
          <p:nvPr/>
        </p:nvSpPr>
        <p:spPr bwMode="auto">
          <a:xfrm>
            <a:off x="5715000" y="1371600"/>
            <a:ext cx="0" cy="304800"/>
          </a:xfrm>
          <a:prstGeom prst="line">
            <a:avLst/>
          </a:prstGeom>
          <a:noFill/>
          <a:ln w="9525">
            <a:solidFill>
              <a:schemeClr val="tx1"/>
            </a:solidFill>
            <a:miter lim="800000"/>
            <a:headEnd/>
            <a:tailEnd/>
          </a:ln>
        </p:spPr>
        <p:txBody>
          <a:bodyPr wrap="none"/>
          <a:lstStyle/>
          <a:p>
            <a:endParaRPr lang="en-US"/>
          </a:p>
        </p:txBody>
      </p:sp>
      <p:sp>
        <p:nvSpPr>
          <p:cNvPr id="85010" name="Line 19"/>
          <p:cNvSpPr>
            <a:spLocks noChangeShapeType="1"/>
          </p:cNvSpPr>
          <p:nvPr/>
        </p:nvSpPr>
        <p:spPr bwMode="auto">
          <a:xfrm>
            <a:off x="6477000" y="1371600"/>
            <a:ext cx="0" cy="304800"/>
          </a:xfrm>
          <a:prstGeom prst="line">
            <a:avLst/>
          </a:prstGeom>
          <a:noFill/>
          <a:ln w="9525">
            <a:solidFill>
              <a:schemeClr val="tx1"/>
            </a:solidFill>
            <a:miter lim="800000"/>
            <a:headEnd/>
            <a:tailEnd/>
          </a:ln>
        </p:spPr>
        <p:txBody>
          <a:bodyPr wrap="none"/>
          <a:lstStyle/>
          <a:p>
            <a:endParaRPr lang="en-US"/>
          </a:p>
        </p:txBody>
      </p:sp>
      <p:sp>
        <p:nvSpPr>
          <p:cNvPr id="85011" name="Line 20"/>
          <p:cNvSpPr>
            <a:spLocks noChangeShapeType="1"/>
          </p:cNvSpPr>
          <p:nvPr/>
        </p:nvSpPr>
        <p:spPr bwMode="auto">
          <a:xfrm>
            <a:off x="2590800" y="1600200"/>
            <a:ext cx="762000" cy="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85012" name="Line 21"/>
          <p:cNvSpPr>
            <a:spLocks noChangeShapeType="1"/>
          </p:cNvSpPr>
          <p:nvPr/>
        </p:nvSpPr>
        <p:spPr bwMode="auto">
          <a:xfrm>
            <a:off x="4191000" y="1600200"/>
            <a:ext cx="762000" cy="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85013" name="Line 22"/>
          <p:cNvSpPr>
            <a:spLocks noChangeShapeType="1"/>
          </p:cNvSpPr>
          <p:nvPr/>
        </p:nvSpPr>
        <p:spPr bwMode="auto">
          <a:xfrm>
            <a:off x="5715000" y="1600200"/>
            <a:ext cx="762000" cy="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85014" name="Line 23"/>
          <p:cNvSpPr>
            <a:spLocks noChangeShapeType="1"/>
          </p:cNvSpPr>
          <p:nvPr/>
        </p:nvSpPr>
        <p:spPr bwMode="auto">
          <a:xfrm>
            <a:off x="3352800" y="1600200"/>
            <a:ext cx="838200" cy="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85015" name="Line 24"/>
          <p:cNvSpPr>
            <a:spLocks noChangeShapeType="1"/>
          </p:cNvSpPr>
          <p:nvPr/>
        </p:nvSpPr>
        <p:spPr bwMode="auto">
          <a:xfrm>
            <a:off x="4953000" y="1600200"/>
            <a:ext cx="762000" cy="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85016" name="Text Box 25"/>
          <p:cNvSpPr txBox="1">
            <a:spLocks noChangeArrowheads="1"/>
          </p:cNvSpPr>
          <p:nvPr/>
        </p:nvSpPr>
        <p:spPr bwMode="auto">
          <a:xfrm>
            <a:off x="2840038" y="1295400"/>
            <a:ext cx="457200" cy="366713"/>
          </a:xfrm>
          <a:prstGeom prst="rect">
            <a:avLst/>
          </a:prstGeom>
          <a:noFill/>
          <a:ln w="9525">
            <a:noFill/>
            <a:miter lim="800000"/>
            <a:headEnd/>
            <a:tailEnd/>
          </a:ln>
        </p:spPr>
        <p:txBody>
          <a:bodyPr>
            <a:spAutoFit/>
          </a:bodyPr>
          <a:lstStyle/>
          <a:p>
            <a:pPr>
              <a:spcBef>
                <a:spcPct val="50000"/>
              </a:spcBef>
            </a:pPr>
            <a:r>
              <a:rPr lang="en-US" b="1"/>
              <a:t>B</a:t>
            </a:r>
          </a:p>
        </p:txBody>
      </p:sp>
      <p:sp>
        <p:nvSpPr>
          <p:cNvPr id="85017" name="Text Box 26"/>
          <p:cNvSpPr txBox="1">
            <a:spLocks noChangeArrowheads="1"/>
          </p:cNvSpPr>
          <p:nvPr/>
        </p:nvSpPr>
        <p:spPr bwMode="auto">
          <a:xfrm>
            <a:off x="4419600" y="1295400"/>
            <a:ext cx="457200" cy="366713"/>
          </a:xfrm>
          <a:prstGeom prst="rect">
            <a:avLst/>
          </a:prstGeom>
          <a:noFill/>
          <a:ln w="9525">
            <a:noFill/>
            <a:miter lim="800000"/>
            <a:headEnd/>
            <a:tailEnd/>
          </a:ln>
        </p:spPr>
        <p:txBody>
          <a:bodyPr>
            <a:spAutoFit/>
          </a:bodyPr>
          <a:lstStyle/>
          <a:p>
            <a:pPr>
              <a:spcBef>
                <a:spcPct val="50000"/>
              </a:spcBef>
            </a:pPr>
            <a:r>
              <a:rPr lang="en-US" b="1"/>
              <a:t>B</a:t>
            </a:r>
          </a:p>
        </p:txBody>
      </p:sp>
      <p:sp>
        <p:nvSpPr>
          <p:cNvPr id="85018" name="Text Box 27"/>
          <p:cNvSpPr txBox="1">
            <a:spLocks noChangeArrowheads="1"/>
          </p:cNvSpPr>
          <p:nvPr/>
        </p:nvSpPr>
        <p:spPr bwMode="auto">
          <a:xfrm>
            <a:off x="5943600" y="1295400"/>
            <a:ext cx="457200" cy="366713"/>
          </a:xfrm>
          <a:prstGeom prst="rect">
            <a:avLst/>
          </a:prstGeom>
          <a:noFill/>
          <a:ln w="9525">
            <a:noFill/>
            <a:miter lim="800000"/>
            <a:headEnd/>
            <a:tailEnd/>
          </a:ln>
        </p:spPr>
        <p:txBody>
          <a:bodyPr>
            <a:spAutoFit/>
          </a:bodyPr>
          <a:lstStyle/>
          <a:p>
            <a:pPr>
              <a:spcBef>
                <a:spcPct val="50000"/>
              </a:spcBef>
            </a:pPr>
            <a:r>
              <a:rPr lang="en-US" b="1"/>
              <a:t>B</a:t>
            </a:r>
          </a:p>
        </p:txBody>
      </p:sp>
      <p:sp>
        <p:nvSpPr>
          <p:cNvPr id="85019" name="Text Box 28"/>
          <p:cNvSpPr txBox="1">
            <a:spLocks noChangeArrowheads="1"/>
          </p:cNvSpPr>
          <p:nvPr/>
        </p:nvSpPr>
        <p:spPr bwMode="auto">
          <a:xfrm>
            <a:off x="3657600" y="1295400"/>
            <a:ext cx="457200" cy="366713"/>
          </a:xfrm>
          <a:prstGeom prst="rect">
            <a:avLst/>
          </a:prstGeom>
          <a:noFill/>
          <a:ln w="9525">
            <a:noFill/>
            <a:miter lim="800000"/>
            <a:headEnd/>
            <a:tailEnd/>
          </a:ln>
        </p:spPr>
        <p:txBody>
          <a:bodyPr>
            <a:spAutoFit/>
          </a:bodyPr>
          <a:lstStyle/>
          <a:p>
            <a:pPr>
              <a:spcBef>
                <a:spcPct val="50000"/>
              </a:spcBef>
            </a:pPr>
            <a:r>
              <a:rPr lang="en-US" b="1"/>
              <a:t>A</a:t>
            </a:r>
          </a:p>
        </p:txBody>
      </p:sp>
      <p:sp>
        <p:nvSpPr>
          <p:cNvPr id="85020" name="Text Box 29"/>
          <p:cNvSpPr txBox="1">
            <a:spLocks noChangeArrowheads="1"/>
          </p:cNvSpPr>
          <p:nvPr/>
        </p:nvSpPr>
        <p:spPr bwMode="auto">
          <a:xfrm>
            <a:off x="5181600" y="1295400"/>
            <a:ext cx="457200" cy="366713"/>
          </a:xfrm>
          <a:prstGeom prst="rect">
            <a:avLst/>
          </a:prstGeom>
          <a:noFill/>
          <a:ln w="9525">
            <a:noFill/>
            <a:miter lim="800000"/>
            <a:headEnd/>
            <a:tailEnd/>
          </a:ln>
        </p:spPr>
        <p:txBody>
          <a:bodyPr>
            <a:spAutoFit/>
          </a:bodyPr>
          <a:lstStyle/>
          <a:p>
            <a:pPr>
              <a:spcBef>
                <a:spcPct val="50000"/>
              </a:spcBef>
            </a:pPr>
            <a:r>
              <a:rPr lang="en-US" b="1"/>
              <a:t>A</a:t>
            </a:r>
          </a:p>
        </p:txBody>
      </p:sp>
      <p:sp>
        <p:nvSpPr>
          <p:cNvPr id="85021" name="Line 30"/>
          <p:cNvSpPr>
            <a:spLocks noChangeShapeType="1"/>
          </p:cNvSpPr>
          <p:nvPr/>
        </p:nvSpPr>
        <p:spPr bwMode="auto">
          <a:xfrm flipH="1">
            <a:off x="2071688" y="381000"/>
            <a:ext cx="304800" cy="0"/>
          </a:xfrm>
          <a:prstGeom prst="line">
            <a:avLst/>
          </a:prstGeom>
          <a:noFill/>
          <a:ln w="9525">
            <a:solidFill>
              <a:schemeClr val="tx1"/>
            </a:solidFill>
            <a:miter lim="800000"/>
            <a:headEnd/>
            <a:tailEnd/>
          </a:ln>
        </p:spPr>
        <p:txBody>
          <a:bodyPr wrap="none"/>
          <a:lstStyle/>
          <a:p>
            <a:endParaRPr lang="en-US"/>
          </a:p>
        </p:txBody>
      </p:sp>
      <p:sp>
        <p:nvSpPr>
          <p:cNvPr id="85022" name="Line 31"/>
          <p:cNvSpPr>
            <a:spLocks noChangeShapeType="1"/>
          </p:cNvSpPr>
          <p:nvPr/>
        </p:nvSpPr>
        <p:spPr bwMode="auto">
          <a:xfrm flipH="1">
            <a:off x="2071688" y="1295400"/>
            <a:ext cx="304800" cy="0"/>
          </a:xfrm>
          <a:prstGeom prst="line">
            <a:avLst/>
          </a:prstGeom>
          <a:noFill/>
          <a:ln w="9525">
            <a:solidFill>
              <a:schemeClr val="tx1"/>
            </a:solidFill>
            <a:miter lim="800000"/>
            <a:headEnd/>
            <a:tailEnd/>
          </a:ln>
        </p:spPr>
        <p:txBody>
          <a:bodyPr wrap="none"/>
          <a:lstStyle/>
          <a:p>
            <a:endParaRPr lang="en-US"/>
          </a:p>
        </p:txBody>
      </p:sp>
      <p:sp>
        <p:nvSpPr>
          <p:cNvPr id="85023" name="Line 32"/>
          <p:cNvSpPr>
            <a:spLocks noChangeShapeType="1"/>
          </p:cNvSpPr>
          <p:nvPr/>
        </p:nvSpPr>
        <p:spPr bwMode="auto">
          <a:xfrm flipH="1">
            <a:off x="2071688" y="2057400"/>
            <a:ext cx="304800" cy="0"/>
          </a:xfrm>
          <a:prstGeom prst="line">
            <a:avLst/>
          </a:prstGeom>
          <a:noFill/>
          <a:ln w="9525">
            <a:solidFill>
              <a:schemeClr val="tx1"/>
            </a:solidFill>
            <a:miter lim="800000"/>
            <a:headEnd/>
            <a:tailEnd/>
          </a:ln>
        </p:spPr>
        <p:txBody>
          <a:bodyPr wrap="none"/>
          <a:lstStyle/>
          <a:p>
            <a:endParaRPr lang="en-US"/>
          </a:p>
        </p:txBody>
      </p:sp>
      <p:sp>
        <p:nvSpPr>
          <p:cNvPr id="85024" name="Line 33"/>
          <p:cNvSpPr>
            <a:spLocks noChangeShapeType="1"/>
          </p:cNvSpPr>
          <p:nvPr/>
        </p:nvSpPr>
        <p:spPr bwMode="auto">
          <a:xfrm flipH="1">
            <a:off x="2071688" y="2971800"/>
            <a:ext cx="304800" cy="0"/>
          </a:xfrm>
          <a:prstGeom prst="line">
            <a:avLst/>
          </a:prstGeom>
          <a:noFill/>
          <a:ln w="9525">
            <a:solidFill>
              <a:schemeClr val="tx1"/>
            </a:solidFill>
            <a:miter lim="800000"/>
            <a:headEnd/>
            <a:tailEnd/>
          </a:ln>
        </p:spPr>
        <p:txBody>
          <a:bodyPr wrap="none"/>
          <a:lstStyle/>
          <a:p>
            <a:endParaRPr lang="en-US"/>
          </a:p>
        </p:txBody>
      </p:sp>
      <p:sp>
        <p:nvSpPr>
          <p:cNvPr id="85025" name="Text Box 34"/>
          <p:cNvSpPr txBox="1">
            <a:spLocks noChangeArrowheads="1"/>
          </p:cNvSpPr>
          <p:nvPr/>
        </p:nvSpPr>
        <p:spPr bwMode="auto">
          <a:xfrm rot="-5400000">
            <a:off x="1874044" y="578644"/>
            <a:ext cx="457200" cy="366712"/>
          </a:xfrm>
          <a:prstGeom prst="rect">
            <a:avLst/>
          </a:prstGeom>
          <a:noFill/>
          <a:ln w="9525">
            <a:noFill/>
            <a:miter lim="800000"/>
            <a:headEnd/>
            <a:tailEnd/>
          </a:ln>
        </p:spPr>
        <p:txBody>
          <a:bodyPr>
            <a:spAutoFit/>
          </a:bodyPr>
          <a:lstStyle/>
          <a:p>
            <a:pPr>
              <a:spcBef>
                <a:spcPct val="50000"/>
              </a:spcBef>
            </a:pPr>
            <a:r>
              <a:rPr lang="en-US" b="1"/>
              <a:t>B</a:t>
            </a:r>
          </a:p>
        </p:txBody>
      </p:sp>
      <p:sp>
        <p:nvSpPr>
          <p:cNvPr id="85026" name="Text Box 35"/>
          <p:cNvSpPr txBox="1">
            <a:spLocks noChangeArrowheads="1"/>
          </p:cNvSpPr>
          <p:nvPr/>
        </p:nvSpPr>
        <p:spPr bwMode="auto">
          <a:xfrm rot="-5400000">
            <a:off x="1874044" y="2255044"/>
            <a:ext cx="457200" cy="366712"/>
          </a:xfrm>
          <a:prstGeom prst="rect">
            <a:avLst/>
          </a:prstGeom>
          <a:noFill/>
          <a:ln w="9525">
            <a:noFill/>
            <a:miter lim="800000"/>
            <a:headEnd/>
            <a:tailEnd/>
          </a:ln>
        </p:spPr>
        <p:txBody>
          <a:bodyPr>
            <a:spAutoFit/>
          </a:bodyPr>
          <a:lstStyle/>
          <a:p>
            <a:pPr>
              <a:spcBef>
                <a:spcPct val="50000"/>
              </a:spcBef>
            </a:pPr>
            <a:r>
              <a:rPr lang="en-US" b="1"/>
              <a:t>B</a:t>
            </a:r>
          </a:p>
        </p:txBody>
      </p:sp>
      <p:sp>
        <p:nvSpPr>
          <p:cNvPr id="85027" name="Line 36"/>
          <p:cNvSpPr>
            <a:spLocks noChangeShapeType="1"/>
          </p:cNvSpPr>
          <p:nvPr/>
        </p:nvSpPr>
        <p:spPr bwMode="auto">
          <a:xfrm>
            <a:off x="2300288" y="381000"/>
            <a:ext cx="0" cy="91440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85028" name="Line 37"/>
          <p:cNvSpPr>
            <a:spLocks noChangeShapeType="1"/>
          </p:cNvSpPr>
          <p:nvPr/>
        </p:nvSpPr>
        <p:spPr bwMode="auto">
          <a:xfrm>
            <a:off x="2300288" y="2057400"/>
            <a:ext cx="0" cy="91440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85029" name="Line 38"/>
          <p:cNvSpPr>
            <a:spLocks noChangeShapeType="1"/>
          </p:cNvSpPr>
          <p:nvPr/>
        </p:nvSpPr>
        <p:spPr bwMode="auto">
          <a:xfrm>
            <a:off x="2300288" y="1295400"/>
            <a:ext cx="0" cy="76200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85030" name="Text Box 39"/>
          <p:cNvSpPr txBox="1">
            <a:spLocks noChangeArrowheads="1"/>
          </p:cNvSpPr>
          <p:nvPr/>
        </p:nvSpPr>
        <p:spPr bwMode="auto">
          <a:xfrm rot="-5400000">
            <a:off x="1859757" y="1416843"/>
            <a:ext cx="457200" cy="366713"/>
          </a:xfrm>
          <a:prstGeom prst="rect">
            <a:avLst/>
          </a:prstGeom>
          <a:noFill/>
          <a:ln w="9525">
            <a:noFill/>
            <a:miter lim="800000"/>
            <a:headEnd/>
            <a:tailEnd/>
          </a:ln>
        </p:spPr>
        <p:txBody>
          <a:bodyPr>
            <a:spAutoFit/>
          </a:bodyPr>
          <a:lstStyle/>
          <a:p>
            <a:pPr>
              <a:spcBef>
                <a:spcPct val="50000"/>
              </a:spcBef>
            </a:pPr>
            <a:r>
              <a:rPr lang="en-US" b="1"/>
              <a:t>A</a:t>
            </a:r>
          </a:p>
        </p:txBody>
      </p:sp>
      <p:sp>
        <p:nvSpPr>
          <p:cNvPr id="85031" name="Freeform 40"/>
          <p:cNvSpPr>
            <a:spLocks/>
          </p:cNvSpPr>
          <p:nvPr/>
        </p:nvSpPr>
        <p:spPr bwMode="auto">
          <a:xfrm>
            <a:off x="1392238" y="3490913"/>
            <a:ext cx="6483350" cy="415925"/>
          </a:xfrm>
          <a:custGeom>
            <a:avLst/>
            <a:gdLst>
              <a:gd name="T0" fmla="*/ 0 w 4084"/>
              <a:gd name="T1" fmla="*/ 0 h 262"/>
              <a:gd name="T2" fmla="*/ 2147483647 w 4084"/>
              <a:gd name="T3" fmla="*/ 2147483647 h 262"/>
              <a:gd name="T4" fmla="*/ 2147483647 w 4084"/>
              <a:gd name="T5" fmla="*/ 2147483647 h 262"/>
              <a:gd name="T6" fmla="*/ 2147483647 w 4084"/>
              <a:gd name="T7" fmla="*/ 2147483647 h 262"/>
              <a:gd name="T8" fmla="*/ 2147483647 w 4084"/>
              <a:gd name="T9" fmla="*/ 2147483647 h 262"/>
              <a:gd name="T10" fmla="*/ 2147483647 w 4084"/>
              <a:gd name="T11" fmla="*/ 2147483647 h 262"/>
              <a:gd name="T12" fmla="*/ 2147483647 w 4084"/>
              <a:gd name="T13" fmla="*/ 2147483647 h 262"/>
              <a:gd name="T14" fmla="*/ 2147483647 w 4084"/>
              <a:gd name="T15" fmla="*/ 2147483647 h 262"/>
              <a:gd name="T16" fmla="*/ 2147483647 w 4084"/>
              <a:gd name="T17" fmla="*/ 2147483647 h 262"/>
              <a:gd name="T18" fmla="*/ 2147483647 w 4084"/>
              <a:gd name="T19" fmla="*/ 2147483647 h 262"/>
              <a:gd name="T20" fmla="*/ 2147483647 w 4084"/>
              <a:gd name="T21" fmla="*/ 2147483647 h 2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84"/>
              <a:gd name="T34" fmla="*/ 0 h 262"/>
              <a:gd name="T35" fmla="*/ 4084 w 4084"/>
              <a:gd name="T36" fmla="*/ 262 h 2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84" h="262">
                <a:moveTo>
                  <a:pt x="0" y="0"/>
                </a:moveTo>
                <a:cubicBezTo>
                  <a:pt x="71" y="35"/>
                  <a:pt x="148" y="54"/>
                  <a:pt x="223" y="79"/>
                </a:cubicBezTo>
                <a:cubicBezTo>
                  <a:pt x="356" y="123"/>
                  <a:pt x="489" y="163"/>
                  <a:pt x="628" y="184"/>
                </a:cubicBezTo>
                <a:cubicBezTo>
                  <a:pt x="820" y="179"/>
                  <a:pt x="1012" y="179"/>
                  <a:pt x="1204" y="170"/>
                </a:cubicBezTo>
                <a:cubicBezTo>
                  <a:pt x="1309" y="165"/>
                  <a:pt x="1414" y="153"/>
                  <a:pt x="1519" y="144"/>
                </a:cubicBezTo>
                <a:cubicBezTo>
                  <a:pt x="1567" y="140"/>
                  <a:pt x="1663" y="131"/>
                  <a:pt x="1663" y="131"/>
                </a:cubicBezTo>
                <a:cubicBezTo>
                  <a:pt x="2221" y="145"/>
                  <a:pt x="2663" y="176"/>
                  <a:pt x="3247" y="184"/>
                </a:cubicBezTo>
                <a:cubicBezTo>
                  <a:pt x="3416" y="199"/>
                  <a:pt x="3522" y="214"/>
                  <a:pt x="3705" y="223"/>
                </a:cubicBezTo>
                <a:cubicBezTo>
                  <a:pt x="3731" y="232"/>
                  <a:pt x="3757" y="240"/>
                  <a:pt x="3783" y="249"/>
                </a:cubicBezTo>
                <a:cubicBezTo>
                  <a:pt x="3796" y="253"/>
                  <a:pt x="3823" y="262"/>
                  <a:pt x="3823" y="262"/>
                </a:cubicBezTo>
                <a:cubicBezTo>
                  <a:pt x="3911" y="240"/>
                  <a:pt x="4002" y="225"/>
                  <a:pt x="4084" y="184"/>
                </a:cubicBezTo>
              </a:path>
            </a:pathLst>
          </a:custGeom>
          <a:noFill/>
          <a:ln w="57150">
            <a:solidFill>
              <a:srgbClr val="006600"/>
            </a:solidFill>
            <a:miter lim="800000"/>
            <a:headEnd/>
            <a:tailEnd/>
          </a:ln>
        </p:spPr>
        <p:txBody>
          <a:bodyPr wrap="none"/>
          <a:lstStyle/>
          <a:p>
            <a:endParaRPr lang="en-US"/>
          </a:p>
        </p:txBody>
      </p:sp>
      <p:sp>
        <p:nvSpPr>
          <p:cNvPr id="85032" name="Rectangle 41"/>
          <p:cNvSpPr>
            <a:spLocks noChangeArrowheads="1"/>
          </p:cNvSpPr>
          <p:nvPr/>
        </p:nvSpPr>
        <p:spPr bwMode="auto">
          <a:xfrm>
            <a:off x="2819400" y="3429000"/>
            <a:ext cx="304800" cy="838200"/>
          </a:xfrm>
          <a:prstGeom prst="rect">
            <a:avLst/>
          </a:prstGeom>
          <a:solidFill>
            <a:srgbClr val="4D4D4D"/>
          </a:solidFill>
          <a:ln w="9525">
            <a:solidFill>
              <a:schemeClr val="tx1"/>
            </a:solidFill>
            <a:miter lim="800000"/>
            <a:headEnd/>
            <a:tailEnd/>
          </a:ln>
        </p:spPr>
        <p:txBody>
          <a:bodyPr wrap="none" anchor="ctr"/>
          <a:lstStyle/>
          <a:p>
            <a:endParaRPr lang="en-US"/>
          </a:p>
        </p:txBody>
      </p:sp>
      <p:sp>
        <p:nvSpPr>
          <p:cNvPr id="85033" name="Rectangle 42"/>
          <p:cNvSpPr>
            <a:spLocks noChangeArrowheads="1"/>
          </p:cNvSpPr>
          <p:nvPr/>
        </p:nvSpPr>
        <p:spPr bwMode="auto">
          <a:xfrm>
            <a:off x="2590800" y="4267200"/>
            <a:ext cx="762000" cy="304800"/>
          </a:xfrm>
          <a:prstGeom prst="rect">
            <a:avLst/>
          </a:prstGeom>
          <a:solidFill>
            <a:srgbClr val="4D4D4D"/>
          </a:solidFill>
          <a:ln w="9525">
            <a:solidFill>
              <a:schemeClr val="tx1"/>
            </a:solidFill>
            <a:miter lim="800000"/>
            <a:headEnd/>
            <a:tailEnd/>
          </a:ln>
        </p:spPr>
        <p:txBody>
          <a:bodyPr wrap="none" anchor="ctr"/>
          <a:lstStyle/>
          <a:p>
            <a:endParaRPr lang="en-US"/>
          </a:p>
        </p:txBody>
      </p:sp>
      <p:sp>
        <p:nvSpPr>
          <p:cNvPr id="85034" name="Rectangle 43"/>
          <p:cNvSpPr>
            <a:spLocks noChangeArrowheads="1"/>
          </p:cNvSpPr>
          <p:nvPr/>
        </p:nvSpPr>
        <p:spPr bwMode="auto">
          <a:xfrm>
            <a:off x="4419600" y="3429000"/>
            <a:ext cx="304800" cy="838200"/>
          </a:xfrm>
          <a:prstGeom prst="rect">
            <a:avLst/>
          </a:prstGeom>
          <a:solidFill>
            <a:srgbClr val="4D4D4D"/>
          </a:solidFill>
          <a:ln w="9525">
            <a:solidFill>
              <a:schemeClr val="tx1"/>
            </a:solidFill>
            <a:miter lim="800000"/>
            <a:headEnd/>
            <a:tailEnd/>
          </a:ln>
        </p:spPr>
        <p:txBody>
          <a:bodyPr wrap="none" anchor="ctr"/>
          <a:lstStyle/>
          <a:p>
            <a:endParaRPr lang="en-US"/>
          </a:p>
        </p:txBody>
      </p:sp>
      <p:sp>
        <p:nvSpPr>
          <p:cNvPr id="85035" name="Rectangle 44"/>
          <p:cNvSpPr>
            <a:spLocks noChangeArrowheads="1"/>
          </p:cNvSpPr>
          <p:nvPr/>
        </p:nvSpPr>
        <p:spPr bwMode="auto">
          <a:xfrm>
            <a:off x="4191000" y="4267200"/>
            <a:ext cx="762000" cy="304800"/>
          </a:xfrm>
          <a:prstGeom prst="rect">
            <a:avLst/>
          </a:prstGeom>
          <a:solidFill>
            <a:srgbClr val="4D4D4D"/>
          </a:solidFill>
          <a:ln w="9525">
            <a:solidFill>
              <a:schemeClr val="tx1"/>
            </a:solidFill>
            <a:miter lim="800000"/>
            <a:headEnd/>
            <a:tailEnd/>
          </a:ln>
        </p:spPr>
        <p:txBody>
          <a:bodyPr wrap="none" anchor="ctr"/>
          <a:lstStyle/>
          <a:p>
            <a:endParaRPr lang="en-US"/>
          </a:p>
        </p:txBody>
      </p:sp>
      <p:sp>
        <p:nvSpPr>
          <p:cNvPr id="85036" name="Rectangle 45"/>
          <p:cNvSpPr>
            <a:spLocks noChangeArrowheads="1"/>
          </p:cNvSpPr>
          <p:nvPr/>
        </p:nvSpPr>
        <p:spPr bwMode="auto">
          <a:xfrm>
            <a:off x="5957888" y="3429000"/>
            <a:ext cx="304800" cy="838200"/>
          </a:xfrm>
          <a:prstGeom prst="rect">
            <a:avLst/>
          </a:prstGeom>
          <a:solidFill>
            <a:srgbClr val="4D4D4D"/>
          </a:solidFill>
          <a:ln w="9525">
            <a:solidFill>
              <a:schemeClr val="tx1"/>
            </a:solidFill>
            <a:miter lim="800000"/>
            <a:headEnd/>
            <a:tailEnd/>
          </a:ln>
        </p:spPr>
        <p:txBody>
          <a:bodyPr wrap="none" anchor="ctr"/>
          <a:lstStyle/>
          <a:p>
            <a:endParaRPr lang="en-US"/>
          </a:p>
        </p:txBody>
      </p:sp>
      <p:sp>
        <p:nvSpPr>
          <p:cNvPr id="85037" name="Rectangle 46"/>
          <p:cNvSpPr>
            <a:spLocks noChangeArrowheads="1"/>
          </p:cNvSpPr>
          <p:nvPr/>
        </p:nvSpPr>
        <p:spPr bwMode="auto">
          <a:xfrm>
            <a:off x="5729288" y="4267200"/>
            <a:ext cx="762000" cy="304800"/>
          </a:xfrm>
          <a:prstGeom prst="rect">
            <a:avLst/>
          </a:prstGeom>
          <a:solidFill>
            <a:srgbClr val="4D4D4D"/>
          </a:solidFill>
          <a:ln w="9525">
            <a:solidFill>
              <a:schemeClr val="tx1"/>
            </a:solidFill>
            <a:miter lim="800000"/>
            <a:headEnd/>
            <a:tailEnd/>
          </a:ln>
        </p:spPr>
        <p:txBody>
          <a:bodyPr wrap="none" anchor="ctr"/>
          <a:lstStyle/>
          <a:p>
            <a:endParaRPr lang="en-US"/>
          </a:p>
        </p:txBody>
      </p:sp>
      <p:sp>
        <p:nvSpPr>
          <p:cNvPr id="85038" name="Line 47"/>
          <p:cNvSpPr>
            <a:spLocks noChangeShapeType="1"/>
          </p:cNvSpPr>
          <p:nvPr/>
        </p:nvSpPr>
        <p:spPr bwMode="auto">
          <a:xfrm>
            <a:off x="6553200" y="381000"/>
            <a:ext cx="304800" cy="0"/>
          </a:xfrm>
          <a:prstGeom prst="line">
            <a:avLst/>
          </a:prstGeom>
          <a:noFill/>
          <a:ln w="9525">
            <a:solidFill>
              <a:schemeClr val="tx1"/>
            </a:solidFill>
            <a:miter lim="800000"/>
            <a:headEnd/>
            <a:tailEnd/>
          </a:ln>
        </p:spPr>
        <p:txBody>
          <a:bodyPr wrap="none"/>
          <a:lstStyle/>
          <a:p>
            <a:endParaRPr lang="en-US"/>
          </a:p>
        </p:txBody>
      </p:sp>
      <p:sp>
        <p:nvSpPr>
          <p:cNvPr id="85039" name="Line 48"/>
          <p:cNvSpPr>
            <a:spLocks noChangeShapeType="1"/>
          </p:cNvSpPr>
          <p:nvPr/>
        </p:nvSpPr>
        <p:spPr bwMode="auto">
          <a:xfrm>
            <a:off x="6553200" y="2971800"/>
            <a:ext cx="304800" cy="0"/>
          </a:xfrm>
          <a:prstGeom prst="line">
            <a:avLst/>
          </a:prstGeom>
          <a:noFill/>
          <a:ln w="9525">
            <a:solidFill>
              <a:schemeClr val="tx1"/>
            </a:solidFill>
            <a:miter lim="800000"/>
            <a:headEnd/>
            <a:tailEnd/>
          </a:ln>
        </p:spPr>
        <p:txBody>
          <a:bodyPr wrap="none"/>
          <a:lstStyle/>
          <a:p>
            <a:endParaRPr lang="en-US"/>
          </a:p>
        </p:txBody>
      </p:sp>
      <p:sp>
        <p:nvSpPr>
          <p:cNvPr id="85040" name="Line 49"/>
          <p:cNvSpPr>
            <a:spLocks noChangeShapeType="1"/>
          </p:cNvSpPr>
          <p:nvPr/>
        </p:nvSpPr>
        <p:spPr bwMode="auto">
          <a:xfrm>
            <a:off x="6705600" y="381000"/>
            <a:ext cx="0" cy="259080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85041" name="Text Box 50"/>
          <p:cNvSpPr txBox="1">
            <a:spLocks noChangeArrowheads="1"/>
          </p:cNvSpPr>
          <p:nvPr/>
        </p:nvSpPr>
        <p:spPr bwMode="auto">
          <a:xfrm>
            <a:off x="6858000" y="1524000"/>
            <a:ext cx="914400" cy="366713"/>
          </a:xfrm>
          <a:prstGeom prst="rect">
            <a:avLst/>
          </a:prstGeom>
          <a:noFill/>
          <a:ln w="9525">
            <a:noFill/>
            <a:miter lim="800000"/>
            <a:headEnd/>
            <a:tailEnd/>
          </a:ln>
        </p:spPr>
        <p:txBody>
          <a:bodyPr>
            <a:spAutoFit/>
          </a:bodyPr>
          <a:lstStyle/>
          <a:p>
            <a:pPr>
              <a:spcBef>
                <a:spcPct val="50000"/>
              </a:spcBef>
            </a:pPr>
            <a:r>
              <a:rPr lang="en-US" b="1"/>
              <a:t>L= W</a:t>
            </a:r>
          </a:p>
        </p:txBody>
      </p:sp>
      <p:sp>
        <p:nvSpPr>
          <p:cNvPr id="85042" name="Line 51"/>
          <p:cNvSpPr>
            <a:spLocks noChangeShapeType="1"/>
          </p:cNvSpPr>
          <p:nvPr/>
        </p:nvSpPr>
        <p:spPr bwMode="auto">
          <a:xfrm>
            <a:off x="2590800" y="3276600"/>
            <a:ext cx="0" cy="0"/>
          </a:xfrm>
          <a:prstGeom prst="line">
            <a:avLst/>
          </a:prstGeom>
          <a:noFill/>
          <a:ln w="9525">
            <a:solidFill>
              <a:schemeClr val="tx1"/>
            </a:solidFill>
            <a:miter lim="800000"/>
            <a:headEnd/>
            <a:tailEnd/>
          </a:ln>
        </p:spPr>
        <p:txBody>
          <a:bodyPr wrap="none"/>
          <a:lstStyle/>
          <a:p>
            <a:endParaRPr lang="en-US"/>
          </a:p>
        </p:txBody>
      </p:sp>
      <p:sp>
        <p:nvSpPr>
          <p:cNvPr id="85043" name="Line 52"/>
          <p:cNvSpPr>
            <a:spLocks noChangeShapeType="1"/>
          </p:cNvSpPr>
          <p:nvPr/>
        </p:nvSpPr>
        <p:spPr bwMode="auto">
          <a:xfrm>
            <a:off x="2590800" y="3048000"/>
            <a:ext cx="0" cy="228600"/>
          </a:xfrm>
          <a:prstGeom prst="line">
            <a:avLst/>
          </a:prstGeom>
          <a:noFill/>
          <a:ln w="9525">
            <a:solidFill>
              <a:schemeClr val="tx1"/>
            </a:solidFill>
            <a:miter lim="800000"/>
            <a:headEnd/>
            <a:tailEnd/>
          </a:ln>
        </p:spPr>
        <p:txBody>
          <a:bodyPr wrap="none"/>
          <a:lstStyle/>
          <a:p>
            <a:endParaRPr lang="en-US"/>
          </a:p>
        </p:txBody>
      </p:sp>
      <p:sp>
        <p:nvSpPr>
          <p:cNvPr id="85044" name="Line 53"/>
          <p:cNvSpPr>
            <a:spLocks noChangeShapeType="1"/>
          </p:cNvSpPr>
          <p:nvPr/>
        </p:nvSpPr>
        <p:spPr bwMode="auto">
          <a:xfrm>
            <a:off x="6477000" y="3048000"/>
            <a:ext cx="0" cy="228600"/>
          </a:xfrm>
          <a:prstGeom prst="line">
            <a:avLst/>
          </a:prstGeom>
          <a:noFill/>
          <a:ln w="9525">
            <a:solidFill>
              <a:schemeClr val="tx1"/>
            </a:solidFill>
            <a:miter lim="800000"/>
            <a:headEnd/>
            <a:tailEnd/>
          </a:ln>
        </p:spPr>
        <p:txBody>
          <a:bodyPr wrap="none"/>
          <a:lstStyle/>
          <a:p>
            <a:endParaRPr lang="en-US"/>
          </a:p>
        </p:txBody>
      </p:sp>
      <p:sp>
        <p:nvSpPr>
          <p:cNvPr id="85045" name="Line 54"/>
          <p:cNvSpPr>
            <a:spLocks noChangeShapeType="1"/>
          </p:cNvSpPr>
          <p:nvPr/>
        </p:nvSpPr>
        <p:spPr bwMode="auto">
          <a:xfrm>
            <a:off x="2590800" y="3200400"/>
            <a:ext cx="3886200" cy="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85046" name="Text Box 55"/>
          <p:cNvSpPr txBox="1">
            <a:spLocks noChangeArrowheads="1"/>
          </p:cNvSpPr>
          <p:nvPr/>
        </p:nvSpPr>
        <p:spPr bwMode="auto">
          <a:xfrm>
            <a:off x="4454525" y="2909888"/>
            <a:ext cx="914400" cy="366712"/>
          </a:xfrm>
          <a:prstGeom prst="rect">
            <a:avLst/>
          </a:prstGeom>
          <a:noFill/>
          <a:ln w="9525">
            <a:noFill/>
            <a:miter lim="800000"/>
            <a:headEnd/>
            <a:tailEnd/>
          </a:ln>
        </p:spPr>
        <p:txBody>
          <a:bodyPr>
            <a:spAutoFit/>
          </a:bodyPr>
          <a:lstStyle/>
          <a:p>
            <a:pPr>
              <a:spcBef>
                <a:spcPct val="50000"/>
              </a:spcBef>
            </a:pPr>
            <a:r>
              <a:rPr lang="en-US" b="1"/>
              <a:t>L</a:t>
            </a:r>
          </a:p>
        </p:txBody>
      </p:sp>
      <p:sp>
        <p:nvSpPr>
          <p:cNvPr id="85047" name="Text Box 56"/>
          <p:cNvSpPr txBox="1">
            <a:spLocks noChangeArrowheads="1"/>
          </p:cNvSpPr>
          <p:nvPr/>
        </p:nvSpPr>
        <p:spPr bwMode="auto">
          <a:xfrm>
            <a:off x="7162800" y="3429000"/>
            <a:ext cx="914400" cy="457200"/>
          </a:xfrm>
          <a:prstGeom prst="rect">
            <a:avLst/>
          </a:prstGeom>
          <a:noFill/>
          <a:ln w="9525">
            <a:noFill/>
            <a:miter lim="800000"/>
            <a:headEnd/>
            <a:tailEnd/>
          </a:ln>
        </p:spPr>
        <p:txBody>
          <a:bodyPr>
            <a:spAutoFit/>
          </a:bodyPr>
          <a:lstStyle/>
          <a:p>
            <a:pPr>
              <a:spcBef>
                <a:spcPct val="50000"/>
              </a:spcBef>
            </a:pPr>
            <a:r>
              <a:rPr lang="en-US" sz="2400" b="1"/>
              <a:t>G L</a:t>
            </a:r>
          </a:p>
        </p:txBody>
      </p:sp>
      <p:sp>
        <p:nvSpPr>
          <p:cNvPr id="85048" name="Rectangle 57"/>
          <p:cNvSpPr>
            <a:spLocks noChangeArrowheads="1"/>
          </p:cNvSpPr>
          <p:nvPr/>
        </p:nvSpPr>
        <p:spPr bwMode="auto">
          <a:xfrm>
            <a:off x="1752600" y="3657600"/>
            <a:ext cx="76200" cy="2133600"/>
          </a:xfrm>
          <a:prstGeom prst="rect">
            <a:avLst/>
          </a:prstGeom>
          <a:solidFill>
            <a:srgbClr val="FF3300"/>
          </a:solidFill>
          <a:ln w="9525">
            <a:solidFill>
              <a:schemeClr val="tx1"/>
            </a:solidFill>
            <a:miter lim="800000"/>
            <a:headEnd/>
            <a:tailEnd/>
          </a:ln>
        </p:spPr>
        <p:txBody>
          <a:bodyPr wrap="none" anchor="ctr"/>
          <a:lstStyle/>
          <a:p>
            <a:endParaRPr lang="en-US"/>
          </a:p>
        </p:txBody>
      </p:sp>
      <p:sp>
        <p:nvSpPr>
          <p:cNvPr id="85049" name="Line 58"/>
          <p:cNvSpPr>
            <a:spLocks noChangeShapeType="1"/>
          </p:cNvSpPr>
          <p:nvPr/>
        </p:nvSpPr>
        <p:spPr bwMode="auto">
          <a:xfrm>
            <a:off x="2514600" y="5791200"/>
            <a:ext cx="457200" cy="0"/>
          </a:xfrm>
          <a:prstGeom prst="line">
            <a:avLst/>
          </a:prstGeom>
          <a:noFill/>
          <a:ln w="9525">
            <a:solidFill>
              <a:schemeClr val="tx1"/>
            </a:solidFill>
            <a:miter lim="800000"/>
            <a:headEnd/>
            <a:tailEnd/>
          </a:ln>
        </p:spPr>
        <p:txBody>
          <a:bodyPr wrap="none"/>
          <a:lstStyle/>
          <a:p>
            <a:endParaRPr lang="en-US"/>
          </a:p>
        </p:txBody>
      </p:sp>
      <p:sp>
        <p:nvSpPr>
          <p:cNvPr id="85050" name="Line 59"/>
          <p:cNvSpPr>
            <a:spLocks noChangeShapeType="1"/>
          </p:cNvSpPr>
          <p:nvPr/>
        </p:nvSpPr>
        <p:spPr bwMode="auto">
          <a:xfrm>
            <a:off x="2667000" y="4572000"/>
            <a:ext cx="0" cy="121920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85051" name="Text Box 60"/>
          <p:cNvSpPr txBox="1">
            <a:spLocks noChangeArrowheads="1"/>
          </p:cNvSpPr>
          <p:nvPr/>
        </p:nvSpPr>
        <p:spPr bwMode="auto">
          <a:xfrm>
            <a:off x="2673350" y="4572000"/>
            <a:ext cx="3962400" cy="1192213"/>
          </a:xfrm>
          <a:prstGeom prst="rect">
            <a:avLst/>
          </a:prstGeom>
          <a:noFill/>
          <a:ln w="9525">
            <a:noFill/>
            <a:miter lim="800000"/>
            <a:headEnd/>
            <a:tailEnd/>
          </a:ln>
        </p:spPr>
        <p:txBody>
          <a:bodyPr>
            <a:spAutoFit/>
          </a:bodyPr>
          <a:lstStyle/>
          <a:p>
            <a:pPr>
              <a:spcBef>
                <a:spcPct val="50000"/>
              </a:spcBef>
            </a:pPr>
            <a:r>
              <a:rPr lang="en-US" b="1"/>
              <a:t>D=4.5 B FOR A&lt;2 B</a:t>
            </a:r>
          </a:p>
          <a:p>
            <a:pPr>
              <a:spcBef>
                <a:spcPct val="50000"/>
              </a:spcBef>
            </a:pPr>
            <a:r>
              <a:rPr lang="en-US" b="1"/>
              <a:t>D=3 B FOR A&gt;2 B</a:t>
            </a:r>
          </a:p>
          <a:p>
            <a:pPr>
              <a:spcBef>
                <a:spcPct val="50000"/>
              </a:spcBef>
            </a:pPr>
            <a:r>
              <a:rPr lang="en-US" b="1"/>
              <a:t>D=1.5 B FOR A&gt;=4 B</a:t>
            </a:r>
          </a:p>
        </p:txBody>
      </p:sp>
      <p:sp>
        <p:nvSpPr>
          <p:cNvPr id="85052" name="Text Box 61"/>
          <p:cNvSpPr txBox="1">
            <a:spLocks noChangeArrowheads="1"/>
          </p:cNvSpPr>
          <p:nvPr/>
        </p:nvSpPr>
        <p:spPr bwMode="auto">
          <a:xfrm>
            <a:off x="1981200" y="6096000"/>
            <a:ext cx="5257800" cy="457200"/>
          </a:xfrm>
          <a:prstGeom prst="rect">
            <a:avLst/>
          </a:prstGeom>
          <a:noFill/>
          <a:ln w="9525">
            <a:noFill/>
            <a:miter lim="800000"/>
            <a:headEnd/>
            <a:tailEnd/>
          </a:ln>
        </p:spPr>
        <p:txBody>
          <a:bodyPr>
            <a:spAutoFit/>
          </a:bodyPr>
          <a:lstStyle/>
          <a:p>
            <a:pPr>
              <a:spcBef>
                <a:spcPct val="50000"/>
              </a:spcBef>
            </a:pPr>
            <a:r>
              <a:rPr lang="en-US" sz="2400" b="1">
                <a:solidFill>
                  <a:srgbClr val="0000FF"/>
                </a:solidFill>
              </a:rPr>
              <a:t>ADJACENT ROWS OF FOOTING</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7" name="Title 1"/>
          <p:cNvSpPr>
            <a:spLocks noGrp="1"/>
          </p:cNvSpPr>
          <p:nvPr>
            <p:ph type="title"/>
          </p:nvPr>
        </p:nvSpPr>
        <p:spPr/>
        <p:txBody>
          <a:bodyPr/>
          <a:lstStyle/>
          <a:p>
            <a:pPr>
              <a:spcBef>
                <a:spcPct val="50000"/>
              </a:spcBef>
            </a:pPr>
            <a:r>
              <a:rPr lang="en-US" b="1" smtClean="0">
                <a:latin typeface="Calibri" pitchFamily="34" charset="0"/>
              </a:rPr>
              <a:t>Few recent cases of failures due to lack of soil investigation</a:t>
            </a:r>
          </a:p>
        </p:txBody>
      </p:sp>
      <p:sp>
        <p:nvSpPr>
          <p:cNvPr id="21507" name="Content Placeholder 2"/>
          <p:cNvSpPr>
            <a:spLocks noGrp="1"/>
          </p:cNvSpPr>
          <p:nvPr>
            <p:ph idx="1"/>
          </p:nvPr>
        </p:nvSpPr>
        <p:spPr/>
        <p:txBody>
          <a:bodyPr>
            <a:normAutofit/>
          </a:bodyPr>
          <a:lstStyle/>
          <a:p>
            <a:pPr algn="ctr">
              <a:lnSpc>
                <a:spcPct val="90000"/>
              </a:lnSpc>
              <a:spcBef>
                <a:spcPct val="0"/>
              </a:spcBef>
            </a:pPr>
            <a:endParaRPr lang="en-US" sz="2800" smtClean="0">
              <a:latin typeface="Calibri" pitchFamily="34" charset="0"/>
            </a:endParaRPr>
          </a:p>
          <a:p>
            <a:pPr>
              <a:lnSpc>
                <a:spcPct val="90000"/>
              </a:lnSpc>
              <a:spcBef>
                <a:spcPct val="0"/>
              </a:spcBef>
              <a:buFontTx/>
              <a:buChar char="•"/>
            </a:pPr>
            <a:r>
              <a:rPr lang="en-US" sz="2800" smtClean="0">
                <a:latin typeface="Calibri" pitchFamily="34" charset="0"/>
              </a:rPr>
              <a:t> Lumding – Badarpur section, NF Railway – BG conversion project</a:t>
            </a:r>
          </a:p>
          <a:p>
            <a:pPr>
              <a:lnSpc>
                <a:spcPct val="90000"/>
              </a:lnSpc>
              <a:spcBef>
                <a:spcPct val="0"/>
              </a:spcBef>
              <a:buFontTx/>
              <a:buChar char="•"/>
            </a:pPr>
            <a:r>
              <a:rPr lang="en-US" sz="2800" smtClean="0">
                <a:latin typeface="Calibri" pitchFamily="34" charset="0"/>
              </a:rPr>
              <a:t> BG alignment is altogether different from MG</a:t>
            </a:r>
          </a:p>
          <a:p>
            <a:pPr>
              <a:lnSpc>
                <a:spcPct val="90000"/>
              </a:lnSpc>
              <a:spcBef>
                <a:spcPct val="0"/>
              </a:spcBef>
              <a:buFontTx/>
              <a:buChar char="•"/>
            </a:pPr>
            <a:r>
              <a:rPr lang="en-US" sz="2800" smtClean="0">
                <a:latin typeface="Calibri" pitchFamily="34" charset="0"/>
              </a:rPr>
              <a:t>Most of the soil cuttings failed due to steep average slope of 0.5 H : 1 V</a:t>
            </a:r>
          </a:p>
          <a:p>
            <a:pPr>
              <a:lnSpc>
                <a:spcPct val="90000"/>
              </a:lnSpc>
              <a:spcBef>
                <a:spcPct val="0"/>
              </a:spcBef>
              <a:buFontTx/>
              <a:buChar char="•"/>
            </a:pPr>
            <a:r>
              <a:rPr lang="en-US" sz="2800" smtClean="0">
                <a:latin typeface="Calibri" pitchFamily="34" charset="0"/>
              </a:rPr>
              <a:t> Cutting slope redesigned by RDSO with much flatter slope</a:t>
            </a:r>
          </a:p>
          <a:p>
            <a:pPr>
              <a:lnSpc>
                <a:spcPct val="90000"/>
              </a:lnSpc>
              <a:spcBef>
                <a:spcPct val="0"/>
              </a:spcBef>
              <a:buFontTx/>
              <a:buChar char="•"/>
            </a:pPr>
            <a:r>
              <a:rPr lang="en-US" sz="2800" smtClean="0">
                <a:latin typeface="Calibri" pitchFamily="34" charset="0"/>
              </a:rPr>
              <a:t>Flattening of cuttings slopes is very difficult and costly</a:t>
            </a:r>
            <a:endParaRPr lang="en-GB" sz="2800" smtClean="0">
              <a:latin typeface="Calibri" pitchFamily="34" charset="0"/>
            </a:endParaRP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descr="image-1"/>
          <p:cNvPicPr>
            <a:picLocks noChangeAspect="1" noChangeArrowheads="1"/>
          </p:cNvPicPr>
          <p:nvPr/>
        </p:nvPicPr>
        <p:blipFill>
          <a:blip r:embed="rId2" cstate="print"/>
          <a:srcRect/>
          <a:stretch>
            <a:fillRect/>
          </a:stretch>
        </p:blipFill>
        <p:spPr bwMode="auto">
          <a:xfrm>
            <a:off x="2411413" y="0"/>
            <a:ext cx="5043487" cy="6846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2" descr="image-2"/>
          <p:cNvPicPr>
            <a:picLocks noChangeAspect="1" noChangeArrowheads="1"/>
          </p:cNvPicPr>
          <p:nvPr/>
        </p:nvPicPr>
        <p:blipFill>
          <a:blip r:embed="rId2" cstate="print"/>
          <a:srcRect/>
          <a:stretch>
            <a:fillRect/>
          </a:stretch>
        </p:blipFill>
        <p:spPr bwMode="auto">
          <a:xfrm>
            <a:off x="1403350" y="268288"/>
            <a:ext cx="5789613" cy="6589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descr="image"/>
          <p:cNvPicPr>
            <a:picLocks noChangeAspect="1" noChangeArrowheads="1"/>
          </p:cNvPicPr>
          <p:nvPr/>
        </p:nvPicPr>
        <p:blipFill>
          <a:blip r:embed="rId2" cstate="print"/>
          <a:srcRect/>
          <a:stretch>
            <a:fillRect/>
          </a:stretch>
        </p:blipFill>
        <p:spPr bwMode="auto">
          <a:xfrm>
            <a:off x="2051050" y="0"/>
            <a:ext cx="47053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idx="1"/>
          </p:nvPr>
        </p:nvSpPr>
        <p:spPr>
          <a:xfrm>
            <a:off x="0" y="260350"/>
            <a:ext cx="8893175" cy="1081088"/>
          </a:xfrm>
        </p:spPr>
        <p:txBody>
          <a:bodyPr/>
          <a:lstStyle/>
          <a:p>
            <a:pPr marL="660400" indent="-660400">
              <a:lnSpc>
                <a:spcPct val="80000"/>
              </a:lnSpc>
              <a:buFontTx/>
              <a:buNone/>
            </a:pPr>
            <a:r>
              <a:rPr lang="en-US" sz="4000" b="1" smtClean="0">
                <a:solidFill>
                  <a:srgbClr val="CC0000"/>
                </a:solidFill>
                <a:latin typeface="Tahoma" pitchFamily="34" charset="0"/>
              </a:rPr>
              <a:t>Guide line for Depth of Boring</a:t>
            </a:r>
            <a:r>
              <a:rPr lang="en-US" sz="4000" smtClean="0">
                <a:solidFill>
                  <a:srgbClr val="CC0000"/>
                </a:solidFill>
                <a:latin typeface="Tahoma" pitchFamily="34" charset="0"/>
              </a:rPr>
              <a:t> </a:t>
            </a:r>
            <a:r>
              <a:rPr lang="en-US" sz="2000" smtClean="0">
                <a:solidFill>
                  <a:srgbClr val="CC0000"/>
                </a:solidFill>
                <a:latin typeface="Tahoma" pitchFamily="34" charset="0"/>
              </a:rPr>
              <a:t>(Contd)</a:t>
            </a:r>
          </a:p>
          <a:p>
            <a:pPr marL="660400" indent="-660400">
              <a:lnSpc>
                <a:spcPct val="80000"/>
              </a:lnSpc>
              <a:buFontTx/>
              <a:buNone/>
            </a:pPr>
            <a:endParaRPr lang="en-US" sz="2000" smtClean="0">
              <a:solidFill>
                <a:srgbClr val="CC0000"/>
              </a:solidFill>
              <a:latin typeface="Tahoma" pitchFamily="34" charset="0"/>
            </a:endParaRPr>
          </a:p>
        </p:txBody>
      </p:sp>
      <p:graphicFrame>
        <p:nvGraphicFramePr>
          <p:cNvPr id="369683" name="Group 19"/>
          <p:cNvGraphicFramePr>
            <a:graphicFrameLocks noGrp="1"/>
          </p:cNvGraphicFramePr>
          <p:nvPr/>
        </p:nvGraphicFramePr>
        <p:xfrm>
          <a:off x="381000" y="1412875"/>
          <a:ext cx="8458200" cy="3597275"/>
        </p:xfrm>
        <a:graphic>
          <a:graphicData uri="http://schemas.openxmlformats.org/drawingml/2006/table">
            <a:tbl>
              <a:tblPr/>
              <a:tblGrid>
                <a:gridCol w="2590800"/>
                <a:gridCol w="5867400"/>
              </a:tblGrid>
              <a:tr h="94504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rgbClr val="FF0000"/>
                          </a:solidFill>
                          <a:effectLst/>
                          <a:latin typeface="Tahoma" pitchFamily="34" charset="0"/>
                        </a:rPr>
                        <a:t>Type of Structure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FF0000"/>
                          </a:solidFill>
                          <a:effectLst/>
                          <a:latin typeface="Tahoma" pitchFamily="34" charset="0"/>
                        </a:rPr>
                        <a:t>Depth of Boring</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52228">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rgbClr val="0000FF"/>
                          </a:solidFill>
                          <a:effectLst/>
                          <a:latin typeface="Tahoma" pitchFamily="34" charset="0"/>
                        </a:rPr>
                        <a:t>Pile and well foundation</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FF0000"/>
                          </a:solidFill>
                          <a:effectLst/>
                          <a:latin typeface="Tahoma" pitchFamily="34" charset="0"/>
                        </a:rPr>
                        <a:t>1.5 times</a:t>
                      </a:r>
                      <a:r>
                        <a:rPr kumimoji="0" lang="en-US" sz="2800" b="0" i="0" u="none" strike="noStrike" cap="none" normalizeH="0" baseline="0" smtClean="0">
                          <a:ln>
                            <a:noFill/>
                          </a:ln>
                          <a:solidFill>
                            <a:srgbClr val="0000FF"/>
                          </a:solidFill>
                          <a:effectLst/>
                          <a:latin typeface="Tahoma" pitchFamily="34" charset="0"/>
                        </a:rPr>
                        <a:t> the width of structure from the bearing level, that is from the toe of pile or bottom of well.  If the rock is encountered, bore at least 3m into the rock to ensure that it is bed rock and not boulder.</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69683"/>
                                        </p:tgtEl>
                                        <p:attrNameLst>
                                          <p:attrName>style.visibility</p:attrName>
                                        </p:attrNameLst>
                                      </p:cBhvr>
                                      <p:to>
                                        <p:strVal val="visible"/>
                                      </p:to>
                                    </p:set>
                                    <p:animEffect transition="in" filter="diamond(in)">
                                      <p:cBhvr>
                                        <p:cTn id="7" dur="2000"/>
                                        <p:tgtEl>
                                          <p:spTgt spid="369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ChangeArrowheads="1"/>
          </p:cNvSpPr>
          <p:nvPr>
            <p:ph idx="1"/>
          </p:nvPr>
        </p:nvSpPr>
        <p:spPr>
          <a:xfrm>
            <a:off x="250825" y="0"/>
            <a:ext cx="8893175" cy="908050"/>
          </a:xfrm>
        </p:spPr>
        <p:txBody>
          <a:bodyPr/>
          <a:lstStyle/>
          <a:p>
            <a:pPr marL="660400" indent="-660400">
              <a:lnSpc>
                <a:spcPct val="80000"/>
              </a:lnSpc>
              <a:buFontTx/>
              <a:buNone/>
            </a:pPr>
            <a:r>
              <a:rPr lang="en-US" sz="4000" b="1" smtClean="0">
                <a:solidFill>
                  <a:srgbClr val="CC0000"/>
                </a:solidFill>
                <a:latin typeface="Tahoma" pitchFamily="34" charset="0"/>
              </a:rPr>
              <a:t>Guide line for Depth of Boring</a:t>
            </a:r>
            <a:r>
              <a:rPr lang="en-US" sz="4000" smtClean="0">
                <a:solidFill>
                  <a:srgbClr val="CC0000"/>
                </a:solidFill>
                <a:latin typeface="Tahoma" pitchFamily="34" charset="0"/>
              </a:rPr>
              <a:t> </a:t>
            </a:r>
            <a:r>
              <a:rPr lang="en-US" sz="2000" smtClean="0">
                <a:solidFill>
                  <a:srgbClr val="CC0000"/>
                </a:solidFill>
                <a:latin typeface="Tahoma" pitchFamily="34" charset="0"/>
              </a:rPr>
              <a:t>(Contd)</a:t>
            </a:r>
            <a:endParaRPr lang="en-US" sz="1200" smtClean="0">
              <a:solidFill>
                <a:srgbClr val="CC0000"/>
              </a:solidFill>
              <a:latin typeface="Calibri" pitchFamily="34" charset="0"/>
            </a:endParaRPr>
          </a:p>
          <a:p>
            <a:pPr marL="660400" indent="-660400">
              <a:lnSpc>
                <a:spcPct val="80000"/>
              </a:lnSpc>
              <a:buFontTx/>
              <a:buNone/>
            </a:pPr>
            <a:endParaRPr lang="en-US" sz="1200" smtClean="0">
              <a:solidFill>
                <a:srgbClr val="CC0000"/>
              </a:solidFill>
              <a:latin typeface="Calibri" pitchFamily="34" charset="0"/>
            </a:endParaRPr>
          </a:p>
        </p:txBody>
      </p:sp>
      <p:graphicFrame>
        <p:nvGraphicFramePr>
          <p:cNvPr id="370703" name="Group 15"/>
          <p:cNvGraphicFramePr>
            <a:graphicFrameLocks noGrp="1"/>
          </p:cNvGraphicFramePr>
          <p:nvPr/>
        </p:nvGraphicFramePr>
        <p:xfrm>
          <a:off x="381000" y="1341438"/>
          <a:ext cx="8458200" cy="3597275"/>
        </p:xfrm>
        <a:graphic>
          <a:graphicData uri="http://schemas.openxmlformats.org/drawingml/2006/table">
            <a:tbl>
              <a:tblPr/>
              <a:tblGrid>
                <a:gridCol w="2590800"/>
                <a:gridCol w="5867400"/>
              </a:tblGrid>
              <a:tr h="94504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00"/>
                          </a:solidFill>
                          <a:effectLst/>
                          <a:latin typeface="Tahoma" pitchFamily="34" charset="0"/>
                        </a:rPr>
                        <a:t>Type of Structure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00"/>
                          </a:solidFill>
                          <a:effectLst/>
                          <a:latin typeface="Tahoma" pitchFamily="34" charset="0"/>
                        </a:rPr>
                        <a:t>Depth of Boring</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52228">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FF"/>
                          </a:solidFill>
                          <a:effectLst/>
                          <a:latin typeface="Tahoma" pitchFamily="34" charset="0"/>
                        </a:rPr>
                        <a:t>5. Slope Stability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FF"/>
                          </a:solidFill>
                          <a:effectLst/>
                          <a:latin typeface="Tahoma" pitchFamily="34" charset="0"/>
                        </a:rPr>
                        <a:t>Extend boring below the active or potential failure surface and into hard stratum, or to a depth for which failure is unlikely because of the geometry of cross section of the slope</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70703"/>
                                        </p:tgtEl>
                                        <p:attrNameLst>
                                          <p:attrName>style.visibility</p:attrName>
                                        </p:attrNameLst>
                                      </p:cBhvr>
                                      <p:to>
                                        <p:strVal val="visible"/>
                                      </p:to>
                                    </p:set>
                                    <p:animEffect transition="in" filter="diamond(in)">
                                      <p:cBhvr>
                                        <p:cTn id="7" dur="2000"/>
                                        <p:tgtEl>
                                          <p:spTgt spid="3707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762000" y="1676400"/>
          <a:ext cx="7696200" cy="4480560"/>
        </p:xfrm>
        <a:graphic>
          <a:graphicData uri="http://schemas.openxmlformats.org/drawingml/2006/table">
            <a:tbl>
              <a:tblPr/>
              <a:tblGrid>
                <a:gridCol w="1524000"/>
                <a:gridCol w="2514600"/>
                <a:gridCol w="3657600"/>
              </a:tblGrid>
              <a:tr h="279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Calibri" pitchFamily="34" charset="0"/>
                          <a:ea typeface="ＭＳ Ｐゴシック" pitchFamily="17" charset="-128"/>
                        </a:rPr>
                        <a:t>Development </a:t>
                      </a:r>
                    </a:p>
                  </a:txBody>
                  <a:tcPr horzOverflow="overflow">
                    <a:lnL w="28575" cap="flat" cmpd="sng" algn="ctr">
                      <a:solidFill>
                        <a:srgbClr val="254061"/>
                      </a:solidFill>
                      <a:prstDash val="solid"/>
                      <a:round/>
                      <a:headEnd type="none" w="med" len="med"/>
                      <a:tailEnd type="none" w="med" len="med"/>
                    </a:lnL>
                    <a:lnR w="28575" cap="flat" cmpd="sng" algn="ctr">
                      <a:solidFill>
                        <a:srgbClr val="254061"/>
                      </a:solidFill>
                      <a:prstDash val="solid"/>
                      <a:round/>
                      <a:headEnd type="none" w="med" len="med"/>
                      <a:tailEnd type="none" w="med" len="med"/>
                    </a:lnR>
                    <a:lnT w="28575" cap="flat" cmpd="sng" algn="ctr">
                      <a:solidFill>
                        <a:srgbClr val="254061"/>
                      </a:solidFill>
                      <a:prstDash val="solid"/>
                      <a:round/>
                      <a:headEnd type="none" w="med" len="med"/>
                      <a:tailEnd type="none" w="med" len="med"/>
                    </a:lnT>
                    <a:lnB w="28575" cap="flat" cmpd="sng" algn="ctr">
                      <a:solidFill>
                        <a:srgbClr val="25406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Calibri" pitchFamily="34" charset="0"/>
                          <a:ea typeface="ＭＳ Ｐゴシック" pitchFamily="17" charset="-128"/>
                        </a:rPr>
                        <a:t>Test Spacing</a:t>
                      </a:r>
                    </a:p>
                  </a:txBody>
                  <a:tcPr horzOverflow="overflow">
                    <a:lnL w="28575" cap="flat" cmpd="sng" algn="ctr">
                      <a:solidFill>
                        <a:srgbClr val="254061"/>
                      </a:solidFill>
                      <a:prstDash val="solid"/>
                      <a:round/>
                      <a:headEnd type="none" w="med" len="med"/>
                      <a:tailEnd type="none" w="med" len="med"/>
                    </a:lnL>
                    <a:lnR w="28575" cap="flat" cmpd="sng" algn="ctr">
                      <a:solidFill>
                        <a:srgbClr val="254061"/>
                      </a:solidFill>
                      <a:prstDash val="solid"/>
                      <a:round/>
                      <a:headEnd type="none" w="med" len="med"/>
                      <a:tailEnd type="none" w="med" len="med"/>
                    </a:lnR>
                    <a:lnT w="28575" cap="flat" cmpd="sng" algn="ctr">
                      <a:solidFill>
                        <a:srgbClr val="254061"/>
                      </a:solidFill>
                      <a:prstDash val="solid"/>
                      <a:round/>
                      <a:headEnd type="none" w="med" len="med"/>
                      <a:tailEnd type="none" w="med" len="med"/>
                    </a:lnT>
                    <a:lnB w="28575" cap="flat" cmpd="sng" algn="ctr">
                      <a:solidFill>
                        <a:srgbClr val="25406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Calibri" pitchFamily="34" charset="0"/>
                          <a:ea typeface="ＭＳ Ｐゴシック" pitchFamily="17" charset="-128"/>
                        </a:rPr>
                        <a:t>Approximate Depth of Investigation</a:t>
                      </a:r>
                    </a:p>
                  </a:txBody>
                  <a:tcPr horzOverflow="overflow">
                    <a:lnL w="28575" cap="flat" cmpd="sng" algn="ctr">
                      <a:solidFill>
                        <a:srgbClr val="254061"/>
                      </a:solidFill>
                      <a:prstDash val="solid"/>
                      <a:round/>
                      <a:headEnd type="none" w="med" len="med"/>
                      <a:tailEnd type="none" w="med" len="med"/>
                    </a:lnL>
                    <a:lnR w="28575" cap="flat" cmpd="sng" algn="ctr">
                      <a:solidFill>
                        <a:srgbClr val="254061"/>
                      </a:solidFill>
                      <a:prstDash val="solid"/>
                      <a:round/>
                      <a:headEnd type="none" w="med" len="med"/>
                      <a:tailEnd type="none" w="med" len="med"/>
                    </a:lnR>
                    <a:lnT w="28575" cap="flat" cmpd="sng" algn="ctr">
                      <a:solidFill>
                        <a:srgbClr val="254061"/>
                      </a:solidFill>
                      <a:prstDash val="solid"/>
                      <a:round/>
                      <a:headEnd type="none" w="med" len="med"/>
                      <a:tailEnd type="none" w="med" len="med"/>
                    </a:lnT>
                    <a:lnB w="28575" cap="flat" cmpd="sng" algn="ctr">
                      <a:solidFill>
                        <a:srgbClr val="254061"/>
                      </a:solidFill>
                      <a:prstDash val="solid"/>
                      <a:round/>
                      <a:headEnd type="none" w="med" len="med"/>
                      <a:tailEnd type="none" w="med" len="med"/>
                    </a:lnB>
                    <a:lnTlToBr>
                      <a:noFill/>
                    </a:lnTlToBr>
                    <a:lnBlToTr>
                      <a:noFill/>
                    </a:lnBlToTr>
                    <a:solidFill>
                      <a:schemeClr val="accent1"/>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Embankments</a:t>
                      </a:r>
                    </a:p>
                  </a:txBody>
                  <a:tcPr horzOverflow="overflow">
                    <a:lnL w="28575" cap="flat" cmpd="sng" algn="ctr">
                      <a:solidFill>
                        <a:srgbClr val="254061"/>
                      </a:solidFill>
                      <a:prstDash val="solid"/>
                      <a:round/>
                      <a:headEnd type="none" w="med" len="med"/>
                      <a:tailEnd type="none" w="med" len="med"/>
                    </a:lnL>
                    <a:lnR w="28575" cap="flat" cmpd="sng" algn="ctr">
                      <a:solidFill>
                        <a:srgbClr val="254061"/>
                      </a:solidFill>
                      <a:prstDash val="solid"/>
                      <a:round/>
                      <a:headEnd type="none" w="med" len="med"/>
                      <a:tailEnd type="none" w="med" len="med"/>
                    </a:lnR>
                    <a:lnT w="28575" cap="flat" cmpd="sng" algn="ctr">
                      <a:solidFill>
                        <a:srgbClr val="254061"/>
                      </a:solidFill>
                      <a:prstDash val="solid"/>
                      <a:round/>
                      <a:headEnd type="none" w="med" len="med"/>
                      <a:tailEnd type="none" w="med" len="med"/>
                    </a:lnT>
                    <a:lnB w="28575" cap="flat" cmpd="sng" algn="ctr">
                      <a:solidFill>
                        <a:srgbClr val="25406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25m to 50m (critical areas)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100m to 500m</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Calibri" pitchFamily="34" charset="0"/>
                        <a:ea typeface="ＭＳ Ｐゴシック" pitchFamily="17" charset="-128"/>
                      </a:endParaRPr>
                    </a:p>
                  </a:txBody>
                  <a:tcPr horzOverflow="overflow">
                    <a:lnL w="28575" cap="flat" cmpd="sng" algn="ctr">
                      <a:solidFill>
                        <a:srgbClr val="254061"/>
                      </a:solidFill>
                      <a:prstDash val="solid"/>
                      <a:round/>
                      <a:headEnd type="none" w="med" len="med"/>
                      <a:tailEnd type="none" w="med" len="med"/>
                    </a:lnL>
                    <a:lnR w="28575" cap="flat" cmpd="sng" algn="ctr">
                      <a:solidFill>
                        <a:srgbClr val="254061"/>
                      </a:solidFill>
                      <a:prstDash val="solid"/>
                      <a:round/>
                      <a:headEnd type="none" w="med" len="med"/>
                      <a:tailEnd type="none" w="med" len="med"/>
                    </a:lnR>
                    <a:lnT w="28575" cap="flat" cmpd="sng" algn="ctr">
                      <a:solidFill>
                        <a:srgbClr val="254061"/>
                      </a:solidFill>
                      <a:prstDash val="solid"/>
                      <a:round/>
                      <a:headEnd type="none" w="med" len="med"/>
                      <a:tailEnd type="none" w="med" len="med"/>
                    </a:lnT>
                    <a:lnB w="28575" cap="flat" cmpd="sng" algn="ctr">
                      <a:solidFill>
                        <a:srgbClr val="25406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Calibri" pitchFamily="34" charset="0"/>
                          <a:ea typeface="ＭＳ Ｐゴシック" pitchFamily="17" charset="-128"/>
                        </a:rPr>
                        <a:t>Height of bank or 2 m below formation level, whichever is greater.</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Calibri" pitchFamily="34" charset="0"/>
                          <a:ea typeface="ＭＳ Ｐゴシック" pitchFamily="17" charset="-128"/>
                        </a:rPr>
                        <a:t>Beyond base of compressible alluvium at critical loaded/suspect areas. </a:t>
                      </a:r>
                    </a:p>
                  </a:txBody>
                  <a:tcPr horzOverflow="overflow">
                    <a:lnL w="28575" cap="flat" cmpd="sng" algn="ctr">
                      <a:solidFill>
                        <a:srgbClr val="254061"/>
                      </a:solidFill>
                      <a:prstDash val="solid"/>
                      <a:round/>
                      <a:headEnd type="none" w="med" len="med"/>
                      <a:tailEnd type="none" w="med" len="med"/>
                    </a:lnL>
                    <a:lnR w="28575" cap="flat" cmpd="sng" algn="ctr">
                      <a:solidFill>
                        <a:srgbClr val="254061"/>
                      </a:solidFill>
                      <a:prstDash val="solid"/>
                      <a:round/>
                      <a:headEnd type="none" w="med" len="med"/>
                      <a:tailEnd type="none" w="med" len="med"/>
                    </a:lnR>
                    <a:lnT w="28575" cap="flat" cmpd="sng" algn="ctr">
                      <a:solidFill>
                        <a:srgbClr val="254061"/>
                      </a:solidFill>
                      <a:prstDash val="solid"/>
                      <a:round/>
                      <a:headEnd type="none" w="med" len="med"/>
                      <a:tailEnd type="none" w="med" len="med"/>
                    </a:lnT>
                    <a:lnB w="28575" cap="flat" cmpd="sng" algn="ctr">
                      <a:solidFill>
                        <a:srgbClr val="25406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Cut Slopes</a:t>
                      </a:r>
                    </a:p>
                  </a:txBody>
                  <a:tcPr horzOverflow="overflow">
                    <a:lnL w="28575" cap="flat" cmpd="sng" algn="ctr">
                      <a:solidFill>
                        <a:srgbClr val="254061"/>
                      </a:solidFill>
                      <a:prstDash val="solid"/>
                      <a:round/>
                      <a:headEnd type="none" w="med" len="med"/>
                      <a:tailEnd type="none" w="med" len="med"/>
                    </a:lnL>
                    <a:lnR w="28575" cap="flat" cmpd="sng" algn="ctr">
                      <a:solidFill>
                        <a:srgbClr val="254061"/>
                      </a:solidFill>
                      <a:prstDash val="solid"/>
                      <a:round/>
                      <a:headEnd type="none" w="med" len="med"/>
                      <a:tailEnd type="none" w="med" len="med"/>
                    </a:lnR>
                    <a:lnT w="28575" cap="flat" cmpd="sng" algn="ctr">
                      <a:solidFill>
                        <a:srgbClr val="254061"/>
                      </a:solidFill>
                      <a:prstDash val="solid"/>
                      <a:round/>
                      <a:headEnd type="none" w="med" len="med"/>
                      <a:tailEnd type="none" w="med" len="med"/>
                    </a:lnT>
                    <a:lnB w="28575" cap="flat" cmpd="sng" algn="ctr">
                      <a:solidFill>
                        <a:srgbClr val="25406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25m to 50m for    </a:t>
                      </a:r>
                      <a:r>
                        <a:rPr kumimoji="0" lang="en-US" sz="1800" b="1" i="0" u="none" strike="noStrike" cap="none" normalizeH="0" baseline="0" smtClean="0">
                          <a:ln>
                            <a:noFill/>
                          </a:ln>
                          <a:solidFill>
                            <a:srgbClr val="000000"/>
                          </a:solidFill>
                          <a:effectLst/>
                          <a:latin typeface="Calibri" pitchFamily="34" charset="0"/>
                          <a:ea typeface="ＭＳ Ｐゴシック" pitchFamily="17" charset="-128"/>
                        </a:rPr>
                        <a:t>H </a:t>
                      </a:r>
                      <a:r>
                        <a:rPr kumimoji="0" lang="en-US" sz="1800" b="1" i="1" u="none" strike="noStrike" cap="none" normalizeH="0" baseline="0" smtClean="0">
                          <a:ln>
                            <a:noFill/>
                          </a:ln>
                          <a:solidFill>
                            <a:srgbClr val="000000"/>
                          </a:solidFill>
                          <a:effectLst/>
                          <a:latin typeface="Calibri" pitchFamily="34" charset="0"/>
                          <a:ea typeface="ＭＳ Ｐゴシック" pitchFamily="17" charset="-128"/>
                        </a:rPr>
                        <a:t>&gt;5m</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50m to 100m for  </a:t>
                      </a:r>
                      <a:r>
                        <a:rPr kumimoji="0" lang="en-US" sz="1800" b="1" i="0" u="none" strike="noStrike" cap="none" normalizeH="0" baseline="0" smtClean="0">
                          <a:ln>
                            <a:noFill/>
                          </a:ln>
                          <a:solidFill>
                            <a:srgbClr val="000000"/>
                          </a:solidFill>
                          <a:effectLst/>
                          <a:latin typeface="Calibri" pitchFamily="34" charset="0"/>
                          <a:ea typeface="ＭＳ Ｐゴシック" pitchFamily="17" charset="-128"/>
                        </a:rPr>
                        <a:t>H &lt;5m</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Calibri" pitchFamily="34" charset="0"/>
                        <a:ea typeface="ＭＳ Ｐゴシック" pitchFamily="17" charset="-128"/>
                      </a:endParaRPr>
                    </a:p>
                  </a:txBody>
                  <a:tcPr horzOverflow="overflow">
                    <a:lnL w="28575" cap="flat" cmpd="sng" algn="ctr">
                      <a:solidFill>
                        <a:srgbClr val="254061"/>
                      </a:solidFill>
                      <a:prstDash val="solid"/>
                      <a:round/>
                      <a:headEnd type="none" w="med" len="med"/>
                      <a:tailEnd type="none" w="med" len="med"/>
                    </a:lnL>
                    <a:lnR w="28575" cap="flat" cmpd="sng" algn="ctr">
                      <a:solidFill>
                        <a:srgbClr val="254061"/>
                      </a:solidFill>
                      <a:prstDash val="solid"/>
                      <a:round/>
                      <a:headEnd type="none" w="med" len="med"/>
                      <a:tailEnd type="none" w="med" len="med"/>
                    </a:lnR>
                    <a:lnT w="28575" cap="flat" cmpd="sng" algn="ctr">
                      <a:solidFill>
                        <a:srgbClr val="254061"/>
                      </a:solidFill>
                      <a:prstDash val="solid"/>
                      <a:round/>
                      <a:headEnd type="none" w="med" len="med"/>
                      <a:tailEnd type="none" w="med" len="med"/>
                    </a:lnT>
                    <a:lnB w="28575" cap="flat" cmpd="sng" algn="ctr">
                      <a:solidFill>
                        <a:srgbClr val="25406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5m below toe of slope or 3m into bedrock below toe whichever is shallower.</a:t>
                      </a:r>
                    </a:p>
                  </a:txBody>
                  <a:tcPr horzOverflow="overflow">
                    <a:lnL w="28575" cap="flat" cmpd="sng" algn="ctr">
                      <a:solidFill>
                        <a:srgbClr val="254061"/>
                      </a:solidFill>
                      <a:prstDash val="solid"/>
                      <a:round/>
                      <a:headEnd type="none" w="med" len="med"/>
                      <a:tailEnd type="none" w="med" len="med"/>
                    </a:lnL>
                    <a:lnR w="28575" cap="flat" cmpd="sng" algn="ctr">
                      <a:solidFill>
                        <a:srgbClr val="254061"/>
                      </a:solidFill>
                      <a:prstDash val="solid"/>
                      <a:round/>
                      <a:headEnd type="none" w="med" len="med"/>
                      <a:tailEnd type="none" w="med" len="med"/>
                    </a:lnR>
                    <a:lnT w="28575" cap="flat" cmpd="sng" algn="ctr">
                      <a:solidFill>
                        <a:srgbClr val="254061"/>
                      </a:solidFill>
                      <a:prstDash val="solid"/>
                      <a:round/>
                      <a:headEnd type="none" w="med" len="med"/>
                      <a:tailEnd type="none" w="med" len="med"/>
                    </a:lnT>
                    <a:lnB w="28575" cap="flat" cmpd="sng" algn="ctr">
                      <a:solidFill>
                        <a:srgbClr val="25406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Landslips</a:t>
                      </a:r>
                    </a:p>
                  </a:txBody>
                  <a:tcPr horzOverflow="overflow">
                    <a:lnL w="28575" cap="flat" cmpd="sng" algn="ctr">
                      <a:solidFill>
                        <a:srgbClr val="254061"/>
                      </a:solidFill>
                      <a:prstDash val="solid"/>
                      <a:round/>
                      <a:headEnd type="none" w="med" len="med"/>
                      <a:tailEnd type="none" w="med" len="med"/>
                    </a:lnL>
                    <a:lnR w="28575" cap="flat" cmpd="sng" algn="ctr">
                      <a:solidFill>
                        <a:srgbClr val="254061"/>
                      </a:solidFill>
                      <a:prstDash val="solid"/>
                      <a:round/>
                      <a:headEnd type="none" w="med" len="med"/>
                      <a:tailEnd type="none" w="med" len="med"/>
                    </a:lnR>
                    <a:lnT w="28575" cap="flat" cmpd="sng" algn="ctr">
                      <a:solidFill>
                        <a:srgbClr val="254061"/>
                      </a:solidFill>
                      <a:prstDash val="solid"/>
                      <a:round/>
                      <a:headEnd type="none" w="med" len="med"/>
                      <a:tailEnd type="none" w="med" len="med"/>
                    </a:lnT>
                    <a:lnB w="28575" cap="flat" cmpd="sng" algn="ctr">
                      <a:solidFill>
                        <a:srgbClr val="25406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3 BHs or test pits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minimum along critical</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section</a:t>
                      </a:r>
                    </a:p>
                  </a:txBody>
                  <a:tcPr horzOverflow="overflow">
                    <a:lnL w="28575" cap="flat" cmpd="sng" algn="ctr">
                      <a:solidFill>
                        <a:srgbClr val="254061"/>
                      </a:solidFill>
                      <a:prstDash val="solid"/>
                      <a:round/>
                      <a:headEnd type="none" w="med" len="med"/>
                      <a:tailEnd type="none" w="med" len="med"/>
                    </a:lnL>
                    <a:lnR w="28575" cap="flat" cmpd="sng" algn="ctr">
                      <a:solidFill>
                        <a:srgbClr val="254061"/>
                      </a:solidFill>
                      <a:prstDash val="solid"/>
                      <a:round/>
                      <a:headEnd type="none" w="med" len="med"/>
                      <a:tailEnd type="none" w="med" len="med"/>
                    </a:lnR>
                    <a:lnT w="28575" cap="flat" cmpd="sng" algn="ctr">
                      <a:solidFill>
                        <a:srgbClr val="254061"/>
                      </a:solidFill>
                      <a:prstDash val="solid"/>
                      <a:round/>
                      <a:headEnd type="none" w="med" len="med"/>
                      <a:tailEnd type="none" w="med" len="med"/>
                    </a:lnT>
                    <a:lnB w="28575" cap="flat" cmpd="sng" algn="ctr">
                      <a:solidFill>
                        <a:srgbClr val="25406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Below slide zone. As a guide (as the slide zone may not be known) use 2× height of slope or width of zone of movement. 5m below toe of slope or 3m into bedrock below toe whichever is shallower.</a:t>
                      </a:r>
                    </a:p>
                  </a:txBody>
                  <a:tcPr horzOverflow="overflow">
                    <a:lnL w="28575" cap="flat" cmpd="sng" algn="ctr">
                      <a:solidFill>
                        <a:srgbClr val="254061"/>
                      </a:solidFill>
                      <a:prstDash val="solid"/>
                      <a:round/>
                      <a:headEnd type="none" w="med" len="med"/>
                      <a:tailEnd type="none" w="med" len="med"/>
                    </a:lnL>
                    <a:lnR w="28575" cap="flat" cmpd="sng" algn="ctr">
                      <a:solidFill>
                        <a:srgbClr val="254061"/>
                      </a:solidFill>
                      <a:prstDash val="solid"/>
                      <a:round/>
                      <a:headEnd type="none" w="med" len="med"/>
                      <a:tailEnd type="none" w="med" len="med"/>
                    </a:lnR>
                    <a:lnT w="28575" cap="flat" cmpd="sng" algn="ctr">
                      <a:solidFill>
                        <a:srgbClr val="254061"/>
                      </a:solidFill>
                      <a:prstDash val="solid"/>
                      <a:round/>
                      <a:headEnd type="none" w="med" len="med"/>
                      <a:tailEnd type="none" w="med" len="med"/>
                    </a:lnT>
                    <a:lnB w="28575" cap="flat" cmpd="sng" algn="ctr">
                      <a:solidFill>
                        <a:srgbClr val="254061"/>
                      </a:solidFill>
                      <a:prstDash val="solid"/>
                      <a:round/>
                      <a:headEnd type="none" w="med" len="med"/>
                      <a:tailEnd type="none" w="med" len="med"/>
                    </a:lnB>
                    <a:lnTlToBr>
                      <a:noFill/>
                    </a:lnTlToBr>
                    <a:lnBlToTr>
                      <a:noFill/>
                    </a:lnBlToTr>
                    <a:solidFill>
                      <a:srgbClr val="D0D8E8"/>
                    </a:solidFill>
                  </a:tcPr>
                </a:tc>
              </a:tr>
            </a:tbl>
          </a:graphicData>
        </a:graphic>
      </p:graphicFrame>
      <p:sp>
        <p:nvSpPr>
          <p:cNvPr id="4" name="TextBox 3"/>
          <p:cNvSpPr txBox="1"/>
          <p:nvPr/>
        </p:nvSpPr>
        <p:spPr>
          <a:xfrm>
            <a:off x="990600" y="304800"/>
            <a:ext cx="7467600" cy="646113"/>
          </a:xfrm>
          <a:prstGeom prst="rect">
            <a:avLst/>
          </a:prstGeom>
          <a:solidFill>
            <a:schemeClr val="accent6">
              <a:lumMod val="50000"/>
            </a:schemeClr>
          </a:solidFill>
          <a:ln w="19050">
            <a:solidFill>
              <a:schemeClr val="tx2">
                <a:lumMod val="75000"/>
              </a:schemeClr>
            </a:solidFill>
          </a:ln>
        </p:spPr>
        <p:txBody>
          <a:bodyPr>
            <a:spAutoFit/>
          </a:bodyPr>
          <a:lstStyle/>
          <a:p>
            <a:pPr algn="ctr">
              <a:defRPr/>
            </a:pPr>
            <a:r>
              <a:rPr lang="en-US" sz="3600" b="1" dirty="0">
                <a:solidFill>
                  <a:schemeClr val="bg1"/>
                </a:solidFill>
                <a:latin typeface="Arial" charset="0"/>
                <a:ea typeface="+mn-ea"/>
                <a:cs typeface="Arial" charset="0"/>
              </a:rPr>
              <a:t> </a:t>
            </a:r>
            <a:r>
              <a:rPr lang="en-US" sz="3200" b="1" dirty="0">
                <a:solidFill>
                  <a:schemeClr val="bg1"/>
                </a:solidFill>
                <a:latin typeface="Arial" charset="0"/>
                <a:ea typeface="+mn-ea"/>
                <a:cs typeface="Arial" charset="0"/>
              </a:rPr>
              <a:t>Guideline to extent of investigation</a:t>
            </a:r>
            <a:endParaRPr lang="en-US" sz="3600" b="1" dirty="0">
              <a:solidFill>
                <a:schemeClr val="bg1"/>
              </a:solidFill>
              <a:latin typeface="Arial" charset="0"/>
              <a:ea typeface="+mn-ea"/>
              <a:cs typeface="Arial" charset="0"/>
            </a:endParaRP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Line 2"/>
          <p:cNvSpPr>
            <a:spLocks noChangeShapeType="1"/>
          </p:cNvSpPr>
          <p:nvPr/>
        </p:nvSpPr>
        <p:spPr bwMode="auto">
          <a:xfrm>
            <a:off x="3657600" y="3276600"/>
            <a:ext cx="1828800" cy="0"/>
          </a:xfrm>
          <a:prstGeom prst="line">
            <a:avLst/>
          </a:prstGeom>
          <a:noFill/>
          <a:ln w="38100">
            <a:solidFill>
              <a:schemeClr val="tx1"/>
            </a:solidFill>
            <a:miter lim="800000"/>
            <a:headEnd/>
            <a:tailEnd/>
          </a:ln>
        </p:spPr>
        <p:txBody>
          <a:bodyPr wrap="none"/>
          <a:lstStyle/>
          <a:p>
            <a:endParaRPr lang="en-US"/>
          </a:p>
        </p:txBody>
      </p:sp>
      <p:sp>
        <p:nvSpPr>
          <p:cNvPr id="93186" name="Line 3"/>
          <p:cNvSpPr>
            <a:spLocks noChangeShapeType="1"/>
          </p:cNvSpPr>
          <p:nvPr/>
        </p:nvSpPr>
        <p:spPr bwMode="auto">
          <a:xfrm flipV="1">
            <a:off x="3657600" y="2971800"/>
            <a:ext cx="0" cy="304800"/>
          </a:xfrm>
          <a:prstGeom prst="line">
            <a:avLst/>
          </a:prstGeom>
          <a:noFill/>
          <a:ln w="38100">
            <a:solidFill>
              <a:schemeClr val="tx1"/>
            </a:solidFill>
            <a:miter lim="800000"/>
            <a:headEnd/>
            <a:tailEnd/>
          </a:ln>
        </p:spPr>
        <p:txBody>
          <a:bodyPr wrap="none"/>
          <a:lstStyle/>
          <a:p>
            <a:endParaRPr lang="en-US"/>
          </a:p>
        </p:txBody>
      </p:sp>
      <p:sp>
        <p:nvSpPr>
          <p:cNvPr id="93187" name="Line 4"/>
          <p:cNvSpPr>
            <a:spLocks noChangeShapeType="1"/>
          </p:cNvSpPr>
          <p:nvPr/>
        </p:nvSpPr>
        <p:spPr bwMode="auto">
          <a:xfrm flipV="1">
            <a:off x="5486400" y="2971800"/>
            <a:ext cx="0" cy="304800"/>
          </a:xfrm>
          <a:prstGeom prst="line">
            <a:avLst/>
          </a:prstGeom>
          <a:noFill/>
          <a:ln w="38100">
            <a:solidFill>
              <a:schemeClr val="tx1"/>
            </a:solidFill>
            <a:miter lim="800000"/>
            <a:headEnd/>
            <a:tailEnd/>
          </a:ln>
        </p:spPr>
        <p:txBody>
          <a:bodyPr wrap="none"/>
          <a:lstStyle/>
          <a:p>
            <a:endParaRPr lang="en-US"/>
          </a:p>
        </p:txBody>
      </p:sp>
      <p:sp>
        <p:nvSpPr>
          <p:cNvPr id="93188" name="Line 5"/>
          <p:cNvSpPr>
            <a:spLocks noChangeShapeType="1"/>
          </p:cNvSpPr>
          <p:nvPr/>
        </p:nvSpPr>
        <p:spPr bwMode="auto">
          <a:xfrm>
            <a:off x="3657600" y="2971800"/>
            <a:ext cx="304800" cy="0"/>
          </a:xfrm>
          <a:prstGeom prst="line">
            <a:avLst/>
          </a:prstGeom>
          <a:noFill/>
          <a:ln w="38100">
            <a:solidFill>
              <a:schemeClr val="tx1"/>
            </a:solidFill>
            <a:miter lim="800000"/>
            <a:headEnd/>
            <a:tailEnd/>
          </a:ln>
        </p:spPr>
        <p:txBody>
          <a:bodyPr wrap="none"/>
          <a:lstStyle/>
          <a:p>
            <a:endParaRPr lang="en-US"/>
          </a:p>
        </p:txBody>
      </p:sp>
      <p:sp>
        <p:nvSpPr>
          <p:cNvPr id="93189" name="Line 6"/>
          <p:cNvSpPr>
            <a:spLocks noChangeShapeType="1"/>
          </p:cNvSpPr>
          <p:nvPr/>
        </p:nvSpPr>
        <p:spPr bwMode="auto">
          <a:xfrm flipH="1">
            <a:off x="4876800" y="2971800"/>
            <a:ext cx="609600" cy="0"/>
          </a:xfrm>
          <a:prstGeom prst="line">
            <a:avLst/>
          </a:prstGeom>
          <a:noFill/>
          <a:ln w="38100">
            <a:solidFill>
              <a:schemeClr val="tx1"/>
            </a:solidFill>
            <a:miter lim="800000"/>
            <a:headEnd/>
            <a:tailEnd/>
          </a:ln>
        </p:spPr>
        <p:txBody>
          <a:bodyPr wrap="none"/>
          <a:lstStyle/>
          <a:p>
            <a:endParaRPr lang="en-US"/>
          </a:p>
        </p:txBody>
      </p:sp>
      <p:sp>
        <p:nvSpPr>
          <p:cNvPr id="93190" name="Line 7"/>
          <p:cNvSpPr>
            <a:spLocks noChangeShapeType="1"/>
          </p:cNvSpPr>
          <p:nvPr/>
        </p:nvSpPr>
        <p:spPr bwMode="auto">
          <a:xfrm flipV="1">
            <a:off x="3962400" y="914400"/>
            <a:ext cx="609600" cy="2057400"/>
          </a:xfrm>
          <a:prstGeom prst="line">
            <a:avLst/>
          </a:prstGeom>
          <a:noFill/>
          <a:ln w="38100">
            <a:solidFill>
              <a:schemeClr val="tx1"/>
            </a:solidFill>
            <a:miter lim="800000"/>
            <a:headEnd/>
            <a:tailEnd/>
          </a:ln>
        </p:spPr>
        <p:txBody>
          <a:bodyPr wrap="none"/>
          <a:lstStyle/>
          <a:p>
            <a:endParaRPr lang="en-US"/>
          </a:p>
        </p:txBody>
      </p:sp>
      <p:sp>
        <p:nvSpPr>
          <p:cNvPr id="93191" name="Line 8"/>
          <p:cNvSpPr>
            <a:spLocks noChangeShapeType="1"/>
          </p:cNvSpPr>
          <p:nvPr/>
        </p:nvSpPr>
        <p:spPr bwMode="auto">
          <a:xfrm>
            <a:off x="4572000" y="914400"/>
            <a:ext cx="304800" cy="0"/>
          </a:xfrm>
          <a:prstGeom prst="line">
            <a:avLst/>
          </a:prstGeom>
          <a:noFill/>
          <a:ln w="38100">
            <a:solidFill>
              <a:schemeClr val="tx1"/>
            </a:solidFill>
            <a:miter lim="800000"/>
            <a:headEnd/>
            <a:tailEnd/>
          </a:ln>
        </p:spPr>
        <p:txBody>
          <a:bodyPr wrap="none"/>
          <a:lstStyle/>
          <a:p>
            <a:endParaRPr lang="en-US"/>
          </a:p>
        </p:txBody>
      </p:sp>
      <p:sp>
        <p:nvSpPr>
          <p:cNvPr id="93192" name="Line 9"/>
          <p:cNvSpPr>
            <a:spLocks noChangeShapeType="1"/>
          </p:cNvSpPr>
          <p:nvPr/>
        </p:nvSpPr>
        <p:spPr bwMode="auto">
          <a:xfrm>
            <a:off x="4876800" y="914400"/>
            <a:ext cx="0" cy="2057400"/>
          </a:xfrm>
          <a:prstGeom prst="line">
            <a:avLst/>
          </a:prstGeom>
          <a:noFill/>
          <a:ln w="38100">
            <a:solidFill>
              <a:schemeClr val="tx1"/>
            </a:solidFill>
            <a:miter lim="800000"/>
            <a:headEnd/>
            <a:tailEnd/>
          </a:ln>
        </p:spPr>
        <p:txBody>
          <a:bodyPr wrap="none"/>
          <a:lstStyle/>
          <a:p>
            <a:endParaRPr lang="en-US"/>
          </a:p>
        </p:txBody>
      </p:sp>
      <p:sp>
        <p:nvSpPr>
          <p:cNvPr id="93193" name="Freeform 10"/>
          <p:cNvSpPr>
            <a:spLocks/>
          </p:cNvSpPr>
          <p:nvPr/>
        </p:nvSpPr>
        <p:spPr bwMode="auto">
          <a:xfrm>
            <a:off x="2411413" y="207963"/>
            <a:ext cx="2132012" cy="733425"/>
          </a:xfrm>
          <a:custGeom>
            <a:avLst/>
            <a:gdLst>
              <a:gd name="T0" fmla="*/ 0 w 1343"/>
              <a:gd name="T1" fmla="*/ 0 h 462"/>
              <a:gd name="T2" fmla="*/ 2147483647 w 1343"/>
              <a:gd name="T3" fmla="*/ 2147483647 h 462"/>
              <a:gd name="T4" fmla="*/ 2147483647 w 1343"/>
              <a:gd name="T5" fmla="*/ 2147483647 h 462"/>
              <a:gd name="T6" fmla="*/ 2147483647 w 1343"/>
              <a:gd name="T7" fmla="*/ 2147483647 h 462"/>
              <a:gd name="T8" fmla="*/ 2147483647 w 1343"/>
              <a:gd name="T9" fmla="*/ 2147483647 h 462"/>
              <a:gd name="T10" fmla="*/ 2147483647 w 1343"/>
              <a:gd name="T11" fmla="*/ 2147483647 h 462"/>
              <a:gd name="T12" fmla="*/ 2147483647 w 1343"/>
              <a:gd name="T13" fmla="*/ 2147483647 h 462"/>
              <a:gd name="T14" fmla="*/ 2147483647 w 1343"/>
              <a:gd name="T15" fmla="*/ 2147483647 h 462"/>
              <a:gd name="T16" fmla="*/ 2147483647 w 1343"/>
              <a:gd name="T17" fmla="*/ 2147483647 h 462"/>
              <a:gd name="T18" fmla="*/ 2147483647 w 1343"/>
              <a:gd name="T19" fmla="*/ 2147483647 h 4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43"/>
              <a:gd name="T31" fmla="*/ 0 h 462"/>
              <a:gd name="T32" fmla="*/ 1343 w 1343"/>
              <a:gd name="T33" fmla="*/ 462 h 4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43" h="462">
                <a:moveTo>
                  <a:pt x="0" y="0"/>
                </a:moveTo>
                <a:cubicBezTo>
                  <a:pt x="19" y="57"/>
                  <a:pt x="71" y="81"/>
                  <a:pt x="117" y="118"/>
                </a:cubicBezTo>
                <a:cubicBezTo>
                  <a:pt x="195" y="180"/>
                  <a:pt x="282" y="202"/>
                  <a:pt x="379" y="222"/>
                </a:cubicBezTo>
                <a:cubicBezTo>
                  <a:pt x="474" y="242"/>
                  <a:pt x="539" y="264"/>
                  <a:pt x="641" y="275"/>
                </a:cubicBezTo>
                <a:cubicBezTo>
                  <a:pt x="722" y="302"/>
                  <a:pt x="807" y="320"/>
                  <a:pt x="890" y="340"/>
                </a:cubicBezTo>
                <a:cubicBezTo>
                  <a:pt x="950" y="355"/>
                  <a:pt x="1012" y="357"/>
                  <a:pt x="1073" y="366"/>
                </a:cubicBezTo>
                <a:cubicBezTo>
                  <a:pt x="1104" y="370"/>
                  <a:pt x="1165" y="380"/>
                  <a:pt x="1165" y="380"/>
                </a:cubicBezTo>
                <a:cubicBezTo>
                  <a:pt x="1191" y="389"/>
                  <a:pt x="1220" y="391"/>
                  <a:pt x="1243" y="406"/>
                </a:cubicBezTo>
                <a:cubicBezTo>
                  <a:pt x="1256" y="415"/>
                  <a:pt x="1268" y="425"/>
                  <a:pt x="1282" y="432"/>
                </a:cubicBezTo>
                <a:cubicBezTo>
                  <a:pt x="1343" y="462"/>
                  <a:pt x="1305" y="428"/>
                  <a:pt x="1335" y="458"/>
                </a:cubicBezTo>
              </a:path>
            </a:pathLst>
          </a:custGeom>
          <a:noFill/>
          <a:ln w="38100">
            <a:solidFill>
              <a:srgbClr val="006600"/>
            </a:solidFill>
            <a:miter lim="800000"/>
            <a:headEnd/>
            <a:tailEnd/>
          </a:ln>
        </p:spPr>
        <p:txBody>
          <a:bodyPr wrap="none"/>
          <a:lstStyle/>
          <a:p>
            <a:endParaRPr lang="en-US"/>
          </a:p>
        </p:txBody>
      </p:sp>
      <p:sp>
        <p:nvSpPr>
          <p:cNvPr id="93194" name="Freeform 11"/>
          <p:cNvSpPr>
            <a:spLocks/>
          </p:cNvSpPr>
          <p:nvPr/>
        </p:nvSpPr>
        <p:spPr bwMode="auto">
          <a:xfrm>
            <a:off x="1330325" y="1204913"/>
            <a:ext cx="2347913" cy="2078037"/>
          </a:xfrm>
          <a:custGeom>
            <a:avLst/>
            <a:gdLst>
              <a:gd name="T0" fmla="*/ 0 w 1479"/>
              <a:gd name="T1" fmla="*/ 0 h 1309"/>
              <a:gd name="T2" fmla="*/ 2147483647 w 1479"/>
              <a:gd name="T3" fmla="*/ 2147483647 h 1309"/>
              <a:gd name="T4" fmla="*/ 2147483647 w 1479"/>
              <a:gd name="T5" fmla="*/ 2147483647 h 1309"/>
              <a:gd name="T6" fmla="*/ 2147483647 w 1479"/>
              <a:gd name="T7" fmla="*/ 2147483647 h 1309"/>
              <a:gd name="T8" fmla="*/ 2147483647 w 1479"/>
              <a:gd name="T9" fmla="*/ 2147483647 h 1309"/>
              <a:gd name="T10" fmla="*/ 2147483647 w 1479"/>
              <a:gd name="T11" fmla="*/ 2147483647 h 1309"/>
              <a:gd name="T12" fmla="*/ 2147483647 w 1479"/>
              <a:gd name="T13" fmla="*/ 2147483647 h 1309"/>
              <a:gd name="T14" fmla="*/ 2147483647 w 1479"/>
              <a:gd name="T15" fmla="*/ 2147483647 h 1309"/>
              <a:gd name="T16" fmla="*/ 2147483647 w 1479"/>
              <a:gd name="T17" fmla="*/ 2147483647 h 1309"/>
              <a:gd name="T18" fmla="*/ 2147483647 w 1479"/>
              <a:gd name="T19" fmla="*/ 2147483647 h 1309"/>
              <a:gd name="T20" fmla="*/ 2147483647 w 1479"/>
              <a:gd name="T21" fmla="*/ 2147483647 h 1309"/>
              <a:gd name="T22" fmla="*/ 2147483647 w 1479"/>
              <a:gd name="T23" fmla="*/ 2147483647 h 1309"/>
              <a:gd name="T24" fmla="*/ 2147483647 w 1479"/>
              <a:gd name="T25" fmla="*/ 2147483647 h 1309"/>
              <a:gd name="T26" fmla="*/ 2147483647 w 1479"/>
              <a:gd name="T27" fmla="*/ 2147483647 h 1309"/>
              <a:gd name="T28" fmla="*/ 2147483647 w 1479"/>
              <a:gd name="T29" fmla="*/ 2147483647 h 1309"/>
              <a:gd name="T30" fmla="*/ 2147483647 w 1479"/>
              <a:gd name="T31" fmla="*/ 2147483647 h 1309"/>
              <a:gd name="T32" fmla="*/ 2147483647 w 1479"/>
              <a:gd name="T33" fmla="*/ 2147483647 h 1309"/>
              <a:gd name="T34" fmla="*/ 2147483647 w 1479"/>
              <a:gd name="T35" fmla="*/ 2147483647 h 13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79"/>
              <a:gd name="T55" fmla="*/ 0 h 1309"/>
              <a:gd name="T56" fmla="*/ 1479 w 1479"/>
              <a:gd name="T57" fmla="*/ 1309 h 130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79" h="1309">
                <a:moveTo>
                  <a:pt x="0" y="0"/>
                </a:moveTo>
                <a:cubicBezTo>
                  <a:pt x="58" y="39"/>
                  <a:pt x="111" y="70"/>
                  <a:pt x="170" y="105"/>
                </a:cubicBezTo>
                <a:cubicBezTo>
                  <a:pt x="197" y="121"/>
                  <a:pt x="223" y="140"/>
                  <a:pt x="249" y="157"/>
                </a:cubicBezTo>
                <a:cubicBezTo>
                  <a:pt x="259" y="164"/>
                  <a:pt x="264" y="178"/>
                  <a:pt x="275" y="184"/>
                </a:cubicBezTo>
                <a:cubicBezTo>
                  <a:pt x="299" y="196"/>
                  <a:pt x="327" y="201"/>
                  <a:pt x="353" y="210"/>
                </a:cubicBezTo>
                <a:cubicBezTo>
                  <a:pt x="366" y="214"/>
                  <a:pt x="393" y="223"/>
                  <a:pt x="393" y="223"/>
                </a:cubicBezTo>
                <a:cubicBezTo>
                  <a:pt x="454" y="264"/>
                  <a:pt x="418" y="245"/>
                  <a:pt x="510" y="275"/>
                </a:cubicBezTo>
                <a:cubicBezTo>
                  <a:pt x="523" y="279"/>
                  <a:pt x="537" y="284"/>
                  <a:pt x="550" y="288"/>
                </a:cubicBezTo>
                <a:cubicBezTo>
                  <a:pt x="563" y="292"/>
                  <a:pt x="589" y="301"/>
                  <a:pt x="589" y="301"/>
                </a:cubicBezTo>
                <a:cubicBezTo>
                  <a:pt x="637" y="351"/>
                  <a:pt x="604" y="320"/>
                  <a:pt x="694" y="380"/>
                </a:cubicBezTo>
                <a:cubicBezTo>
                  <a:pt x="707" y="389"/>
                  <a:pt x="733" y="406"/>
                  <a:pt x="733" y="406"/>
                </a:cubicBezTo>
                <a:cubicBezTo>
                  <a:pt x="780" y="547"/>
                  <a:pt x="705" y="333"/>
                  <a:pt x="772" y="485"/>
                </a:cubicBezTo>
                <a:cubicBezTo>
                  <a:pt x="791" y="527"/>
                  <a:pt x="798" y="602"/>
                  <a:pt x="825" y="642"/>
                </a:cubicBezTo>
                <a:cubicBezTo>
                  <a:pt x="875" y="717"/>
                  <a:pt x="904" y="801"/>
                  <a:pt x="955" y="877"/>
                </a:cubicBezTo>
                <a:cubicBezTo>
                  <a:pt x="996" y="939"/>
                  <a:pt x="1042" y="1023"/>
                  <a:pt x="1113" y="1048"/>
                </a:cubicBezTo>
                <a:cubicBezTo>
                  <a:pt x="1160" y="1095"/>
                  <a:pt x="1207" y="1131"/>
                  <a:pt x="1270" y="1152"/>
                </a:cubicBezTo>
                <a:cubicBezTo>
                  <a:pt x="1309" y="1178"/>
                  <a:pt x="1330" y="1203"/>
                  <a:pt x="1374" y="1218"/>
                </a:cubicBezTo>
                <a:cubicBezTo>
                  <a:pt x="1410" y="1253"/>
                  <a:pt x="1479" y="1267"/>
                  <a:pt x="1479" y="1309"/>
                </a:cubicBezTo>
              </a:path>
            </a:pathLst>
          </a:custGeom>
          <a:noFill/>
          <a:ln w="38100">
            <a:solidFill>
              <a:srgbClr val="006600"/>
            </a:solidFill>
            <a:miter lim="800000"/>
            <a:headEnd/>
            <a:tailEnd/>
          </a:ln>
        </p:spPr>
        <p:txBody>
          <a:bodyPr wrap="none"/>
          <a:lstStyle/>
          <a:p>
            <a:endParaRPr lang="en-US"/>
          </a:p>
        </p:txBody>
      </p:sp>
      <p:sp>
        <p:nvSpPr>
          <p:cNvPr id="93195" name="Line 12"/>
          <p:cNvSpPr>
            <a:spLocks noChangeShapeType="1"/>
          </p:cNvSpPr>
          <p:nvPr/>
        </p:nvSpPr>
        <p:spPr bwMode="auto">
          <a:xfrm>
            <a:off x="5486400" y="914400"/>
            <a:ext cx="457200" cy="0"/>
          </a:xfrm>
          <a:prstGeom prst="line">
            <a:avLst/>
          </a:prstGeom>
          <a:noFill/>
          <a:ln w="9525">
            <a:solidFill>
              <a:schemeClr val="tx1"/>
            </a:solidFill>
            <a:miter lim="800000"/>
            <a:headEnd/>
            <a:tailEnd/>
          </a:ln>
        </p:spPr>
        <p:txBody>
          <a:bodyPr wrap="none"/>
          <a:lstStyle/>
          <a:p>
            <a:endParaRPr lang="en-US"/>
          </a:p>
        </p:txBody>
      </p:sp>
      <p:sp>
        <p:nvSpPr>
          <p:cNvPr id="93196" name="Line 13"/>
          <p:cNvSpPr>
            <a:spLocks noChangeShapeType="1"/>
          </p:cNvSpPr>
          <p:nvPr/>
        </p:nvSpPr>
        <p:spPr bwMode="auto">
          <a:xfrm>
            <a:off x="5486400" y="3276600"/>
            <a:ext cx="457200" cy="0"/>
          </a:xfrm>
          <a:prstGeom prst="line">
            <a:avLst/>
          </a:prstGeom>
          <a:noFill/>
          <a:ln w="9525">
            <a:solidFill>
              <a:schemeClr val="tx1"/>
            </a:solidFill>
            <a:miter lim="800000"/>
            <a:headEnd/>
            <a:tailEnd/>
          </a:ln>
        </p:spPr>
        <p:txBody>
          <a:bodyPr wrap="none"/>
          <a:lstStyle/>
          <a:p>
            <a:endParaRPr lang="en-US"/>
          </a:p>
        </p:txBody>
      </p:sp>
      <p:sp>
        <p:nvSpPr>
          <p:cNvPr id="93197" name="Line 14"/>
          <p:cNvSpPr>
            <a:spLocks noChangeShapeType="1"/>
          </p:cNvSpPr>
          <p:nvPr/>
        </p:nvSpPr>
        <p:spPr bwMode="auto">
          <a:xfrm>
            <a:off x="5791200" y="914400"/>
            <a:ext cx="0" cy="2362200"/>
          </a:xfrm>
          <a:prstGeom prst="line">
            <a:avLst/>
          </a:prstGeom>
          <a:noFill/>
          <a:ln w="28575">
            <a:solidFill>
              <a:schemeClr val="tx1"/>
            </a:solidFill>
            <a:miter lim="800000"/>
            <a:headEnd type="triangle" w="med" len="med"/>
            <a:tailEnd type="triangle" w="med" len="med"/>
          </a:ln>
        </p:spPr>
        <p:txBody>
          <a:bodyPr wrap="none"/>
          <a:lstStyle/>
          <a:p>
            <a:endParaRPr lang="en-US"/>
          </a:p>
        </p:txBody>
      </p:sp>
      <p:sp>
        <p:nvSpPr>
          <p:cNvPr id="93198" name="Text Box 15"/>
          <p:cNvSpPr txBox="1">
            <a:spLocks noChangeArrowheads="1"/>
          </p:cNvSpPr>
          <p:nvPr/>
        </p:nvSpPr>
        <p:spPr bwMode="auto">
          <a:xfrm>
            <a:off x="5867400" y="2057400"/>
            <a:ext cx="457200" cy="366713"/>
          </a:xfrm>
          <a:prstGeom prst="rect">
            <a:avLst/>
          </a:prstGeom>
          <a:noFill/>
          <a:ln w="9525">
            <a:noFill/>
            <a:miter lim="800000"/>
            <a:headEnd/>
            <a:tailEnd/>
          </a:ln>
        </p:spPr>
        <p:txBody>
          <a:bodyPr>
            <a:spAutoFit/>
          </a:bodyPr>
          <a:lstStyle/>
          <a:p>
            <a:pPr>
              <a:spcBef>
                <a:spcPct val="50000"/>
              </a:spcBef>
            </a:pPr>
            <a:r>
              <a:rPr lang="en-US" b="1"/>
              <a:t>H</a:t>
            </a:r>
          </a:p>
        </p:txBody>
      </p:sp>
      <p:sp>
        <p:nvSpPr>
          <p:cNvPr id="93199" name="Line 16"/>
          <p:cNvSpPr>
            <a:spLocks noChangeShapeType="1"/>
          </p:cNvSpPr>
          <p:nvPr/>
        </p:nvSpPr>
        <p:spPr bwMode="auto">
          <a:xfrm>
            <a:off x="3657600" y="3429000"/>
            <a:ext cx="0" cy="381000"/>
          </a:xfrm>
          <a:prstGeom prst="line">
            <a:avLst/>
          </a:prstGeom>
          <a:noFill/>
          <a:ln w="9525">
            <a:solidFill>
              <a:schemeClr val="tx1"/>
            </a:solidFill>
            <a:miter lim="800000"/>
            <a:headEnd/>
            <a:tailEnd/>
          </a:ln>
        </p:spPr>
        <p:txBody>
          <a:bodyPr wrap="none"/>
          <a:lstStyle/>
          <a:p>
            <a:endParaRPr lang="en-US"/>
          </a:p>
        </p:txBody>
      </p:sp>
      <p:sp>
        <p:nvSpPr>
          <p:cNvPr id="93200" name="Line 17"/>
          <p:cNvSpPr>
            <a:spLocks noChangeShapeType="1"/>
          </p:cNvSpPr>
          <p:nvPr/>
        </p:nvSpPr>
        <p:spPr bwMode="auto">
          <a:xfrm>
            <a:off x="5486400" y="3429000"/>
            <a:ext cx="0" cy="381000"/>
          </a:xfrm>
          <a:prstGeom prst="line">
            <a:avLst/>
          </a:prstGeom>
          <a:noFill/>
          <a:ln w="9525">
            <a:solidFill>
              <a:schemeClr val="tx1"/>
            </a:solidFill>
            <a:miter lim="800000"/>
            <a:headEnd/>
            <a:tailEnd/>
          </a:ln>
        </p:spPr>
        <p:txBody>
          <a:bodyPr wrap="none"/>
          <a:lstStyle/>
          <a:p>
            <a:endParaRPr lang="en-US"/>
          </a:p>
        </p:txBody>
      </p:sp>
      <p:sp>
        <p:nvSpPr>
          <p:cNvPr id="93201" name="Line 18"/>
          <p:cNvSpPr>
            <a:spLocks noChangeShapeType="1"/>
          </p:cNvSpPr>
          <p:nvPr/>
        </p:nvSpPr>
        <p:spPr bwMode="auto">
          <a:xfrm>
            <a:off x="3657600" y="3733800"/>
            <a:ext cx="1828800" cy="0"/>
          </a:xfrm>
          <a:prstGeom prst="line">
            <a:avLst/>
          </a:prstGeom>
          <a:noFill/>
          <a:ln w="28575">
            <a:solidFill>
              <a:schemeClr val="tx1"/>
            </a:solidFill>
            <a:miter lim="800000"/>
            <a:headEnd type="triangle" w="med" len="med"/>
            <a:tailEnd type="triangle" w="med" len="med"/>
          </a:ln>
        </p:spPr>
        <p:txBody>
          <a:bodyPr wrap="none"/>
          <a:lstStyle/>
          <a:p>
            <a:endParaRPr lang="en-US"/>
          </a:p>
        </p:txBody>
      </p:sp>
      <p:sp>
        <p:nvSpPr>
          <p:cNvPr id="93202" name="Text Box 19"/>
          <p:cNvSpPr txBox="1">
            <a:spLocks noChangeArrowheads="1"/>
          </p:cNvSpPr>
          <p:nvPr/>
        </p:nvSpPr>
        <p:spPr bwMode="auto">
          <a:xfrm>
            <a:off x="4419600" y="3367088"/>
            <a:ext cx="457200" cy="366712"/>
          </a:xfrm>
          <a:prstGeom prst="rect">
            <a:avLst/>
          </a:prstGeom>
          <a:noFill/>
          <a:ln w="9525">
            <a:noFill/>
            <a:miter lim="800000"/>
            <a:headEnd/>
            <a:tailEnd/>
          </a:ln>
        </p:spPr>
        <p:txBody>
          <a:bodyPr>
            <a:spAutoFit/>
          </a:bodyPr>
          <a:lstStyle/>
          <a:p>
            <a:pPr>
              <a:spcBef>
                <a:spcPct val="50000"/>
              </a:spcBef>
            </a:pPr>
            <a:r>
              <a:rPr lang="en-US" b="1"/>
              <a:t>B</a:t>
            </a:r>
          </a:p>
        </p:txBody>
      </p:sp>
      <p:sp>
        <p:nvSpPr>
          <p:cNvPr id="93203" name="Rectangle 20"/>
          <p:cNvSpPr>
            <a:spLocks noChangeArrowheads="1"/>
          </p:cNvSpPr>
          <p:nvPr/>
        </p:nvSpPr>
        <p:spPr bwMode="auto">
          <a:xfrm>
            <a:off x="3962400" y="3276600"/>
            <a:ext cx="76200" cy="2133600"/>
          </a:xfrm>
          <a:prstGeom prst="rect">
            <a:avLst/>
          </a:prstGeom>
          <a:solidFill>
            <a:srgbClr val="FF3300"/>
          </a:solidFill>
          <a:ln w="9525">
            <a:solidFill>
              <a:schemeClr val="tx1"/>
            </a:solidFill>
            <a:miter lim="800000"/>
            <a:headEnd/>
            <a:tailEnd/>
          </a:ln>
        </p:spPr>
        <p:txBody>
          <a:bodyPr wrap="none" anchor="ctr"/>
          <a:lstStyle/>
          <a:p>
            <a:endParaRPr lang="en-US"/>
          </a:p>
        </p:txBody>
      </p:sp>
      <p:sp>
        <p:nvSpPr>
          <p:cNvPr id="93204" name="Line 21"/>
          <p:cNvSpPr>
            <a:spLocks noChangeShapeType="1"/>
          </p:cNvSpPr>
          <p:nvPr/>
        </p:nvSpPr>
        <p:spPr bwMode="auto">
          <a:xfrm>
            <a:off x="4191000" y="5410200"/>
            <a:ext cx="381000" cy="0"/>
          </a:xfrm>
          <a:prstGeom prst="line">
            <a:avLst/>
          </a:prstGeom>
          <a:noFill/>
          <a:ln w="9525">
            <a:solidFill>
              <a:schemeClr val="tx1"/>
            </a:solidFill>
            <a:miter lim="800000"/>
            <a:headEnd/>
            <a:tailEnd/>
          </a:ln>
        </p:spPr>
        <p:txBody>
          <a:bodyPr wrap="none"/>
          <a:lstStyle/>
          <a:p>
            <a:endParaRPr lang="en-US"/>
          </a:p>
        </p:txBody>
      </p:sp>
      <p:sp>
        <p:nvSpPr>
          <p:cNvPr id="93205" name="Line 22"/>
          <p:cNvSpPr>
            <a:spLocks noChangeShapeType="1"/>
          </p:cNvSpPr>
          <p:nvPr/>
        </p:nvSpPr>
        <p:spPr bwMode="auto">
          <a:xfrm>
            <a:off x="4267200" y="3276600"/>
            <a:ext cx="0" cy="2133600"/>
          </a:xfrm>
          <a:prstGeom prst="line">
            <a:avLst/>
          </a:prstGeom>
          <a:noFill/>
          <a:ln w="28575">
            <a:solidFill>
              <a:schemeClr val="tx1"/>
            </a:solidFill>
            <a:miter lim="800000"/>
            <a:headEnd type="triangle" w="med" len="med"/>
            <a:tailEnd type="triangle" w="med" len="med"/>
          </a:ln>
        </p:spPr>
        <p:txBody>
          <a:bodyPr wrap="none"/>
          <a:lstStyle/>
          <a:p>
            <a:endParaRPr lang="en-US"/>
          </a:p>
        </p:txBody>
      </p:sp>
      <p:sp>
        <p:nvSpPr>
          <p:cNvPr id="93206" name="Text Box 23"/>
          <p:cNvSpPr txBox="1">
            <a:spLocks noChangeArrowheads="1"/>
          </p:cNvSpPr>
          <p:nvPr/>
        </p:nvSpPr>
        <p:spPr bwMode="auto">
          <a:xfrm>
            <a:off x="4267200" y="4114800"/>
            <a:ext cx="3505200" cy="779463"/>
          </a:xfrm>
          <a:prstGeom prst="rect">
            <a:avLst/>
          </a:prstGeom>
          <a:noFill/>
          <a:ln w="9525">
            <a:noFill/>
            <a:miter lim="800000"/>
            <a:headEnd/>
            <a:tailEnd/>
          </a:ln>
        </p:spPr>
        <p:txBody>
          <a:bodyPr>
            <a:spAutoFit/>
          </a:bodyPr>
          <a:lstStyle/>
          <a:p>
            <a:pPr>
              <a:spcBef>
                <a:spcPct val="50000"/>
              </a:spcBef>
            </a:pPr>
            <a:r>
              <a:rPr lang="en-US" b="1"/>
              <a:t>D=1.5 B or 1.5 H</a:t>
            </a:r>
          </a:p>
          <a:p>
            <a:pPr>
              <a:spcBef>
                <a:spcPct val="50000"/>
              </a:spcBef>
            </a:pPr>
            <a:r>
              <a:rPr lang="en-US" b="1"/>
              <a:t>WHICHEVER IS GREATER</a:t>
            </a:r>
          </a:p>
        </p:txBody>
      </p:sp>
      <p:sp>
        <p:nvSpPr>
          <p:cNvPr id="93207" name="Text Box 24"/>
          <p:cNvSpPr txBox="1">
            <a:spLocks noChangeArrowheads="1"/>
          </p:cNvSpPr>
          <p:nvPr/>
        </p:nvSpPr>
        <p:spPr bwMode="auto">
          <a:xfrm>
            <a:off x="3048000" y="6019800"/>
            <a:ext cx="3200400" cy="457200"/>
          </a:xfrm>
          <a:prstGeom prst="rect">
            <a:avLst/>
          </a:prstGeom>
          <a:noFill/>
          <a:ln w="9525">
            <a:noFill/>
            <a:miter lim="800000"/>
            <a:headEnd/>
            <a:tailEnd/>
          </a:ln>
        </p:spPr>
        <p:txBody>
          <a:bodyPr>
            <a:spAutoFit/>
          </a:bodyPr>
          <a:lstStyle/>
          <a:p>
            <a:pPr>
              <a:spcBef>
                <a:spcPct val="50000"/>
              </a:spcBef>
            </a:pPr>
            <a:r>
              <a:rPr lang="en-US" sz="2400" b="1">
                <a:solidFill>
                  <a:srgbClr val="0000FF"/>
                </a:solidFill>
              </a:rPr>
              <a:t>RETAINING WALL</a:t>
            </a: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Freeform 2"/>
          <p:cNvSpPr>
            <a:spLocks/>
          </p:cNvSpPr>
          <p:nvPr/>
        </p:nvSpPr>
        <p:spPr bwMode="auto">
          <a:xfrm>
            <a:off x="873125" y="3179763"/>
            <a:ext cx="7127875" cy="173037"/>
          </a:xfrm>
          <a:custGeom>
            <a:avLst/>
            <a:gdLst>
              <a:gd name="T0" fmla="*/ 0 w 4490"/>
              <a:gd name="T1" fmla="*/ 2147483647 h 196"/>
              <a:gd name="T2" fmla="*/ 2147483647 w 4490"/>
              <a:gd name="T3" fmla="*/ 2147483647 h 196"/>
              <a:gd name="T4" fmla="*/ 2147483647 w 4490"/>
              <a:gd name="T5" fmla="*/ 2147483647 h 196"/>
              <a:gd name="T6" fmla="*/ 2147483647 w 4490"/>
              <a:gd name="T7" fmla="*/ 2147483647 h 196"/>
              <a:gd name="T8" fmla="*/ 2147483647 w 4490"/>
              <a:gd name="T9" fmla="*/ 2147483647 h 196"/>
              <a:gd name="T10" fmla="*/ 2147483647 w 4490"/>
              <a:gd name="T11" fmla="*/ 2147483647 h 196"/>
              <a:gd name="T12" fmla="*/ 2147483647 w 4490"/>
              <a:gd name="T13" fmla="*/ 0 h 196"/>
              <a:gd name="T14" fmla="*/ 2147483647 w 4490"/>
              <a:gd name="T15" fmla="*/ 2147483647 h 196"/>
              <a:gd name="T16" fmla="*/ 2147483647 w 4490"/>
              <a:gd name="T17" fmla="*/ 2147483647 h 196"/>
              <a:gd name="T18" fmla="*/ 2147483647 w 4490"/>
              <a:gd name="T19" fmla="*/ 2147483647 h 196"/>
              <a:gd name="T20" fmla="*/ 2147483647 w 4490"/>
              <a:gd name="T21" fmla="*/ 2147483647 h 1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90"/>
              <a:gd name="T34" fmla="*/ 0 h 196"/>
              <a:gd name="T35" fmla="*/ 4490 w 4490"/>
              <a:gd name="T36" fmla="*/ 196 h 19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90" h="196">
                <a:moveTo>
                  <a:pt x="0" y="78"/>
                </a:moveTo>
                <a:cubicBezTo>
                  <a:pt x="300" y="178"/>
                  <a:pt x="1000" y="117"/>
                  <a:pt x="1047" y="118"/>
                </a:cubicBezTo>
                <a:cubicBezTo>
                  <a:pt x="1190" y="166"/>
                  <a:pt x="1322" y="122"/>
                  <a:pt x="1466" y="118"/>
                </a:cubicBezTo>
                <a:cubicBezTo>
                  <a:pt x="1789" y="110"/>
                  <a:pt x="2112" y="109"/>
                  <a:pt x="2435" y="104"/>
                </a:cubicBezTo>
                <a:cubicBezTo>
                  <a:pt x="2498" y="91"/>
                  <a:pt x="2557" y="72"/>
                  <a:pt x="2618" y="52"/>
                </a:cubicBezTo>
                <a:cubicBezTo>
                  <a:pt x="2633" y="47"/>
                  <a:pt x="2643" y="33"/>
                  <a:pt x="2657" y="26"/>
                </a:cubicBezTo>
                <a:cubicBezTo>
                  <a:pt x="2675" y="17"/>
                  <a:pt x="2734" y="4"/>
                  <a:pt x="2749" y="0"/>
                </a:cubicBezTo>
                <a:cubicBezTo>
                  <a:pt x="3225" y="28"/>
                  <a:pt x="3687" y="157"/>
                  <a:pt x="4163" y="196"/>
                </a:cubicBezTo>
                <a:cubicBezTo>
                  <a:pt x="4228" y="192"/>
                  <a:pt x="4294" y="190"/>
                  <a:pt x="4359" y="183"/>
                </a:cubicBezTo>
                <a:cubicBezTo>
                  <a:pt x="4401" y="178"/>
                  <a:pt x="4424" y="144"/>
                  <a:pt x="4464" y="131"/>
                </a:cubicBezTo>
                <a:cubicBezTo>
                  <a:pt x="4473" y="122"/>
                  <a:pt x="4490" y="104"/>
                  <a:pt x="4490" y="104"/>
                </a:cubicBezTo>
              </a:path>
            </a:pathLst>
          </a:custGeom>
          <a:noFill/>
          <a:ln w="57150">
            <a:solidFill>
              <a:srgbClr val="006600"/>
            </a:solidFill>
            <a:miter lim="800000"/>
            <a:headEnd/>
            <a:tailEnd/>
          </a:ln>
        </p:spPr>
        <p:txBody>
          <a:bodyPr wrap="none"/>
          <a:lstStyle/>
          <a:p>
            <a:endParaRPr lang="en-US"/>
          </a:p>
        </p:txBody>
      </p:sp>
      <p:sp>
        <p:nvSpPr>
          <p:cNvPr id="95234" name="Line 3"/>
          <p:cNvSpPr>
            <a:spLocks noChangeShapeType="1"/>
          </p:cNvSpPr>
          <p:nvPr/>
        </p:nvSpPr>
        <p:spPr bwMode="auto">
          <a:xfrm flipV="1">
            <a:off x="1828800" y="1752600"/>
            <a:ext cx="1828800" cy="1524000"/>
          </a:xfrm>
          <a:prstGeom prst="line">
            <a:avLst/>
          </a:prstGeom>
          <a:noFill/>
          <a:ln w="38100">
            <a:solidFill>
              <a:schemeClr val="tx1"/>
            </a:solidFill>
            <a:miter lim="800000"/>
            <a:headEnd/>
            <a:tailEnd/>
          </a:ln>
        </p:spPr>
        <p:txBody>
          <a:bodyPr wrap="none"/>
          <a:lstStyle/>
          <a:p>
            <a:endParaRPr lang="en-US"/>
          </a:p>
        </p:txBody>
      </p:sp>
      <p:sp>
        <p:nvSpPr>
          <p:cNvPr id="95235" name="Line 4"/>
          <p:cNvSpPr>
            <a:spLocks noChangeShapeType="1"/>
          </p:cNvSpPr>
          <p:nvPr/>
        </p:nvSpPr>
        <p:spPr bwMode="auto">
          <a:xfrm>
            <a:off x="5486400" y="1752600"/>
            <a:ext cx="1828800" cy="1524000"/>
          </a:xfrm>
          <a:prstGeom prst="line">
            <a:avLst/>
          </a:prstGeom>
          <a:noFill/>
          <a:ln w="38100">
            <a:solidFill>
              <a:schemeClr val="tx1"/>
            </a:solidFill>
            <a:miter lim="800000"/>
            <a:headEnd/>
            <a:tailEnd/>
          </a:ln>
        </p:spPr>
        <p:txBody>
          <a:bodyPr wrap="none"/>
          <a:lstStyle/>
          <a:p>
            <a:endParaRPr lang="en-US"/>
          </a:p>
        </p:txBody>
      </p:sp>
      <p:sp>
        <p:nvSpPr>
          <p:cNvPr id="95236" name="Line 5"/>
          <p:cNvSpPr>
            <a:spLocks noChangeShapeType="1"/>
          </p:cNvSpPr>
          <p:nvPr/>
        </p:nvSpPr>
        <p:spPr bwMode="auto">
          <a:xfrm>
            <a:off x="3657600" y="1752600"/>
            <a:ext cx="1828800" cy="0"/>
          </a:xfrm>
          <a:prstGeom prst="line">
            <a:avLst/>
          </a:prstGeom>
          <a:noFill/>
          <a:ln w="38100">
            <a:solidFill>
              <a:schemeClr val="tx1"/>
            </a:solidFill>
            <a:miter lim="800000"/>
            <a:headEnd/>
            <a:tailEnd/>
          </a:ln>
        </p:spPr>
        <p:txBody>
          <a:bodyPr wrap="none"/>
          <a:lstStyle/>
          <a:p>
            <a:endParaRPr lang="en-US"/>
          </a:p>
        </p:txBody>
      </p:sp>
      <p:sp>
        <p:nvSpPr>
          <p:cNvPr id="95237" name="Line 6"/>
          <p:cNvSpPr>
            <a:spLocks noChangeShapeType="1"/>
          </p:cNvSpPr>
          <p:nvPr/>
        </p:nvSpPr>
        <p:spPr bwMode="auto">
          <a:xfrm>
            <a:off x="4191000" y="1752600"/>
            <a:ext cx="0" cy="1524000"/>
          </a:xfrm>
          <a:prstGeom prst="line">
            <a:avLst/>
          </a:prstGeom>
          <a:noFill/>
          <a:ln w="28575">
            <a:solidFill>
              <a:schemeClr val="tx1"/>
            </a:solidFill>
            <a:miter lim="800000"/>
            <a:headEnd type="triangle" w="med" len="med"/>
            <a:tailEnd type="triangle" w="med" len="med"/>
          </a:ln>
        </p:spPr>
        <p:txBody>
          <a:bodyPr wrap="none"/>
          <a:lstStyle/>
          <a:p>
            <a:endParaRPr lang="en-US"/>
          </a:p>
        </p:txBody>
      </p:sp>
      <p:sp>
        <p:nvSpPr>
          <p:cNvPr id="95238" name="Text Box 7"/>
          <p:cNvSpPr txBox="1">
            <a:spLocks noChangeArrowheads="1"/>
          </p:cNvSpPr>
          <p:nvPr/>
        </p:nvSpPr>
        <p:spPr bwMode="auto">
          <a:xfrm>
            <a:off x="3886200" y="2362200"/>
            <a:ext cx="381000" cy="366713"/>
          </a:xfrm>
          <a:prstGeom prst="rect">
            <a:avLst/>
          </a:prstGeom>
          <a:noFill/>
          <a:ln w="9525">
            <a:noFill/>
            <a:miter lim="800000"/>
            <a:headEnd/>
            <a:tailEnd/>
          </a:ln>
        </p:spPr>
        <p:txBody>
          <a:bodyPr>
            <a:spAutoFit/>
          </a:bodyPr>
          <a:lstStyle/>
          <a:p>
            <a:pPr>
              <a:spcBef>
                <a:spcPct val="50000"/>
              </a:spcBef>
            </a:pPr>
            <a:r>
              <a:rPr lang="en-US" b="1"/>
              <a:t>X</a:t>
            </a:r>
          </a:p>
        </p:txBody>
      </p:sp>
      <p:sp>
        <p:nvSpPr>
          <p:cNvPr id="95239" name="Rectangle 8"/>
          <p:cNvSpPr>
            <a:spLocks noChangeArrowheads="1"/>
          </p:cNvSpPr>
          <p:nvPr/>
        </p:nvSpPr>
        <p:spPr bwMode="auto">
          <a:xfrm>
            <a:off x="2438400" y="3276600"/>
            <a:ext cx="76200" cy="1981200"/>
          </a:xfrm>
          <a:prstGeom prst="rect">
            <a:avLst/>
          </a:prstGeom>
          <a:solidFill>
            <a:srgbClr val="FF3300"/>
          </a:solidFill>
          <a:ln w="9525">
            <a:solidFill>
              <a:schemeClr val="tx1"/>
            </a:solidFill>
            <a:miter lim="800000"/>
            <a:headEnd/>
            <a:tailEnd/>
          </a:ln>
        </p:spPr>
        <p:txBody>
          <a:bodyPr wrap="none" anchor="ctr"/>
          <a:lstStyle/>
          <a:p>
            <a:endParaRPr lang="en-US"/>
          </a:p>
        </p:txBody>
      </p:sp>
      <p:sp>
        <p:nvSpPr>
          <p:cNvPr id="95240" name="Text Box 9"/>
          <p:cNvSpPr txBox="1">
            <a:spLocks noChangeArrowheads="1"/>
          </p:cNvSpPr>
          <p:nvPr/>
        </p:nvSpPr>
        <p:spPr bwMode="auto">
          <a:xfrm>
            <a:off x="2971800" y="4114800"/>
            <a:ext cx="5029200" cy="366713"/>
          </a:xfrm>
          <a:prstGeom prst="rect">
            <a:avLst/>
          </a:prstGeom>
          <a:noFill/>
          <a:ln w="9525">
            <a:noFill/>
            <a:miter lim="800000"/>
            <a:headEnd/>
            <a:tailEnd/>
          </a:ln>
        </p:spPr>
        <p:txBody>
          <a:bodyPr>
            <a:spAutoFit/>
          </a:bodyPr>
          <a:lstStyle/>
          <a:p>
            <a:pPr>
              <a:spcBef>
                <a:spcPct val="50000"/>
              </a:spcBef>
            </a:pPr>
            <a:r>
              <a:rPr lang="en-US" b="1"/>
              <a:t>D=2m OR X WHICH EVER IS GREATER</a:t>
            </a:r>
          </a:p>
        </p:txBody>
      </p:sp>
      <p:sp>
        <p:nvSpPr>
          <p:cNvPr id="95241" name="Line 10"/>
          <p:cNvSpPr>
            <a:spLocks noChangeShapeType="1"/>
          </p:cNvSpPr>
          <p:nvPr/>
        </p:nvSpPr>
        <p:spPr bwMode="auto">
          <a:xfrm>
            <a:off x="2743200" y="5257800"/>
            <a:ext cx="381000" cy="0"/>
          </a:xfrm>
          <a:prstGeom prst="line">
            <a:avLst/>
          </a:prstGeom>
          <a:noFill/>
          <a:ln w="9525">
            <a:solidFill>
              <a:schemeClr val="tx1"/>
            </a:solidFill>
            <a:miter lim="800000"/>
            <a:headEnd/>
            <a:tailEnd/>
          </a:ln>
        </p:spPr>
        <p:txBody>
          <a:bodyPr wrap="none"/>
          <a:lstStyle/>
          <a:p>
            <a:endParaRPr lang="en-US"/>
          </a:p>
        </p:txBody>
      </p:sp>
      <p:sp>
        <p:nvSpPr>
          <p:cNvPr id="95242" name="Line 11"/>
          <p:cNvSpPr>
            <a:spLocks noChangeShapeType="1"/>
          </p:cNvSpPr>
          <p:nvPr/>
        </p:nvSpPr>
        <p:spPr bwMode="auto">
          <a:xfrm>
            <a:off x="2819400" y="3276600"/>
            <a:ext cx="0" cy="1981200"/>
          </a:xfrm>
          <a:prstGeom prst="line">
            <a:avLst/>
          </a:prstGeom>
          <a:noFill/>
          <a:ln w="38100">
            <a:solidFill>
              <a:schemeClr val="tx1"/>
            </a:solidFill>
            <a:miter lim="800000"/>
            <a:headEnd type="triangle" w="med" len="med"/>
            <a:tailEnd type="triangle" w="med" len="med"/>
          </a:ln>
        </p:spPr>
        <p:txBody>
          <a:bodyPr wrap="none"/>
          <a:lstStyle/>
          <a:p>
            <a:endParaRPr lang="en-US"/>
          </a:p>
        </p:txBody>
      </p:sp>
      <p:sp>
        <p:nvSpPr>
          <p:cNvPr id="95243" name="Text Box 12"/>
          <p:cNvSpPr txBox="1">
            <a:spLocks noChangeArrowheads="1"/>
          </p:cNvSpPr>
          <p:nvPr/>
        </p:nvSpPr>
        <p:spPr bwMode="auto">
          <a:xfrm>
            <a:off x="3810000" y="5715000"/>
            <a:ext cx="1981200" cy="457200"/>
          </a:xfrm>
          <a:prstGeom prst="rect">
            <a:avLst/>
          </a:prstGeom>
          <a:noFill/>
          <a:ln w="9525">
            <a:noFill/>
            <a:miter lim="800000"/>
            <a:headEnd/>
            <a:tailEnd/>
          </a:ln>
        </p:spPr>
        <p:txBody>
          <a:bodyPr>
            <a:spAutoFit/>
          </a:bodyPr>
          <a:lstStyle/>
          <a:p>
            <a:pPr>
              <a:spcBef>
                <a:spcPct val="50000"/>
              </a:spcBef>
            </a:pPr>
            <a:r>
              <a:rPr lang="en-US" sz="2400" b="1">
                <a:solidFill>
                  <a:srgbClr val="0000FF"/>
                </a:solidFill>
              </a:rPr>
              <a:t>FILLIING</a:t>
            </a:r>
          </a:p>
        </p:txBody>
      </p:sp>
      <p:sp>
        <p:nvSpPr>
          <p:cNvPr id="95244" name="Text Box 13"/>
          <p:cNvSpPr txBox="1">
            <a:spLocks noChangeArrowheads="1"/>
          </p:cNvSpPr>
          <p:nvPr/>
        </p:nvSpPr>
        <p:spPr bwMode="auto">
          <a:xfrm>
            <a:off x="7315200" y="2819400"/>
            <a:ext cx="914400" cy="457200"/>
          </a:xfrm>
          <a:prstGeom prst="rect">
            <a:avLst/>
          </a:prstGeom>
          <a:noFill/>
          <a:ln w="9525">
            <a:noFill/>
            <a:miter lim="800000"/>
            <a:headEnd/>
            <a:tailEnd/>
          </a:ln>
        </p:spPr>
        <p:txBody>
          <a:bodyPr>
            <a:spAutoFit/>
          </a:bodyPr>
          <a:lstStyle/>
          <a:p>
            <a:pPr>
              <a:spcBef>
                <a:spcPct val="50000"/>
              </a:spcBef>
            </a:pPr>
            <a:r>
              <a:rPr lang="en-US" sz="2400" b="1"/>
              <a:t>G L</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Freeform 2"/>
          <p:cNvSpPr>
            <a:spLocks/>
          </p:cNvSpPr>
          <p:nvPr/>
        </p:nvSpPr>
        <p:spPr bwMode="auto">
          <a:xfrm>
            <a:off x="1219200" y="685800"/>
            <a:ext cx="7113588" cy="2971800"/>
          </a:xfrm>
          <a:custGeom>
            <a:avLst/>
            <a:gdLst>
              <a:gd name="T0" fmla="*/ 0 w 3874"/>
              <a:gd name="T1" fmla="*/ 0 h 1610"/>
              <a:gd name="T2" fmla="*/ 2147483647 w 3874"/>
              <a:gd name="T3" fmla="*/ 2147483647 h 1610"/>
              <a:gd name="T4" fmla="*/ 2147483647 w 3874"/>
              <a:gd name="T5" fmla="*/ 2147483647 h 1610"/>
              <a:gd name="T6" fmla="*/ 2147483647 w 3874"/>
              <a:gd name="T7" fmla="*/ 2147483647 h 1610"/>
              <a:gd name="T8" fmla="*/ 2147483647 w 3874"/>
              <a:gd name="T9" fmla="*/ 2147483647 h 1610"/>
              <a:gd name="T10" fmla="*/ 2147483647 w 3874"/>
              <a:gd name="T11" fmla="*/ 2147483647 h 1610"/>
              <a:gd name="T12" fmla="*/ 2147483647 w 3874"/>
              <a:gd name="T13" fmla="*/ 2147483647 h 1610"/>
              <a:gd name="T14" fmla="*/ 2147483647 w 3874"/>
              <a:gd name="T15" fmla="*/ 2147483647 h 1610"/>
              <a:gd name="T16" fmla="*/ 2147483647 w 3874"/>
              <a:gd name="T17" fmla="*/ 2147483647 h 1610"/>
              <a:gd name="T18" fmla="*/ 2147483647 w 3874"/>
              <a:gd name="T19" fmla="*/ 2147483647 h 1610"/>
              <a:gd name="T20" fmla="*/ 2147483647 w 3874"/>
              <a:gd name="T21" fmla="*/ 2147483647 h 1610"/>
              <a:gd name="T22" fmla="*/ 2147483647 w 3874"/>
              <a:gd name="T23" fmla="*/ 2147483647 h 1610"/>
              <a:gd name="T24" fmla="*/ 2147483647 w 3874"/>
              <a:gd name="T25" fmla="*/ 2147483647 h 1610"/>
              <a:gd name="T26" fmla="*/ 2147483647 w 3874"/>
              <a:gd name="T27" fmla="*/ 2147483647 h 1610"/>
              <a:gd name="T28" fmla="*/ 2147483647 w 3874"/>
              <a:gd name="T29" fmla="*/ 2147483647 h 1610"/>
              <a:gd name="T30" fmla="*/ 2147483647 w 3874"/>
              <a:gd name="T31" fmla="*/ 2147483647 h 1610"/>
              <a:gd name="T32" fmla="*/ 2147483647 w 3874"/>
              <a:gd name="T33" fmla="*/ 2147483647 h 1610"/>
              <a:gd name="T34" fmla="*/ 2147483647 w 3874"/>
              <a:gd name="T35" fmla="*/ 2147483647 h 1610"/>
              <a:gd name="T36" fmla="*/ 2147483647 w 3874"/>
              <a:gd name="T37" fmla="*/ 2147483647 h 1610"/>
              <a:gd name="T38" fmla="*/ 2147483647 w 3874"/>
              <a:gd name="T39" fmla="*/ 2147483647 h 1610"/>
              <a:gd name="T40" fmla="*/ 2147483647 w 3874"/>
              <a:gd name="T41" fmla="*/ 2147483647 h 1610"/>
              <a:gd name="T42" fmla="*/ 2147483647 w 3874"/>
              <a:gd name="T43" fmla="*/ 2147483647 h 1610"/>
              <a:gd name="T44" fmla="*/ 2147483647 w 3874"/>
              <a:gd name="T45" fmla="*/ 2147483647 h 1610"/>
              <a:gd name="T46" fmla="*/ 2147483647 w 3874"/>
              <a:gd name="T47" fmla="*/ 2147483647 h 1610"/>
              <a:gd name="T48" fmla="*/ 2147483647 w 3874"/>
              <a:gd name="T49" fmla="*/ 2147483647 h 1610"/>
              <a:gd name="T50" fmla="*/ 2147483647 w 3874"/>
              <a:gd name="T51" fmla="*/ 2147483647 h 1610"/>
              <a:gd name="T52" fmla="*/ 2147483647 w 3874"/>
              <a:gd name="T53" fmla="*/ 2147483647 h 1610"/>
              <a:gd name="T54" fmla="*/ 2147483647 w 3874"/>
              <a:gd name="T55" fmla="*/ 2147483647 h 1610"/>
              <a:gd name="T56" fmla="*/ 2147483647 w 3874"/>
              <a:gd name="T57" fmla="*/ 2147483647 h 161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74"/>
              <a:gd name="T88" fmla="*/ 0 h 1610"/>
              <a:gd name="T89" fmla="*/ 3874 w 3874"/>
              <a:gd name="T90" fmla="*/ 1610 h 161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74" h="1610">
                <a:moveTo>
                  <a:pt x="0" y="0"/>
                </a:moveTo>
                <a:cubicBezTo>
                  <a:pt x="94" y="94"/>
                  <a:pt x="179" y="123"/>
                  <a:pt x="301" y="157"/>
                </a:cubicBezTo>
                <a:cubicBezTo>
                  <a:pt x="406" y="187"/>
                  <a:pt x="507" y="214"/>
                  <a:pt x="615" y="235"/>
                </a:cubicBezTo>
                <a:cubicBezTo>
                  <a:pt x="769" y="266"/>
                  <a:pt x="929" y="250"/>
                  <a:pt x="1086" y="262"/>
                </a:cubicBezTo>
                <a:cubicBezTo>
                  <a:pt x="1158" y="274"/>
                  <a:pt x="1223" y="291"/>
                  <a:pt x="1296" y="301"/>
                </a:cubicBezTo>
                <a:cubicBezTo>
                  <a:pt x="1348" y="318"/>
                  <a:pt x="1401" y="336"/>
                  <a:pt x="1453" y="353"/>
                </a:cubicBezTo>
                <a:cubicBezTo>
                  <a:pt x="1502" y="369"/>
                  <a:pt x="1549" y="400"/>
                  <a:pt x="1597" y="419"/>
                </a:cubicBezTo>
                <a:cubicBezTo>
                  <a:pt x="1635" y="434"/>
                  <a:pt x="1680" y="436"/>
                  <a:pt x="1714" y="458"/>
                </a:cubicBezTo>
                <a:cubicBezTo>
                  <a:pt x="1759" y="487"/>
                  <a:pt x="1793" y="497"/>
                  <a:pt x="1845" y="510"/>
                </a:cubicBezTo>
                <a:cubicBezTo>
                  <a:pt x="1897" y="545"/>
                  <a:pt x="1957" y="570"/>
                  <a:pt x="2016" y="589"/>
                </a:cubicBezTo>
                <a:cubicBezTo>
                  <a:pt x="2029" y="598"/>
                  <a:pt x="2041" y="608"/>
                  <a:pt x="2055" y="615"/>
                </a:cubicBezTo>
                <a:cubicBezTo>
                  <a:pt x="2067" y="621"/>
                  <a:pt x="2082" y="621"/>
                  <a:pt x="2094" y="628"/>
                </a:cubicBezTo>
                <a:cubicBezTo>
                  <a:pt x="2135" y="651"/>
                  <a:pt x="2167" y="692"/>
                  <a:pt x="2212" y="707"/>
                </a:cubicBezTo>
                <a:cubicBezTo>
                  <a:pt x="2238" y="716"/>
                  <a:pt x="2290" y="733"/>
                  <a:pt x="2290" y="733"/>
                </a:cubicBezTo>
                <a:cubicBezTo>
                  <a:pt x="2323" y="765"/>
                  <a:pt x="2359" y="769"/>
                  <a:pt x="2395" y="798"/>
                </a:cubicBezTo>
                <a:cubicBezTo>
                  <a:pt x="2438" y="833"/>
                  <a:pt x="2402" y="822"/>
                  <a:pt x="2461" y="851"/>
                </a:cubicBezTo>
                <a:cubicBezTo>
                  <a:pt x="2473" y="857"/>
                  <a:pt x="2488" y="857"/>
                  <a:pt x="2500" y="864"/>
                </a:cubicBezTo>
                <a:cubicBezTo>
                  <a:pt x="2527" y="879"/>
                  <a:pt x="2548" y="909"/>
                  <a:pt x="2578" y="916"/>
                </a:cubicBezTo>
                <a:cubicBezTo>
                  <a:pt x="2644" y="932"/>
                  <a:pt x="2614" y="923"/>
                  <a:pt x="2670" y="942"/>
                </a:cubicBezTo>
                <a:cubicBezTo>
                  <a:pt x="2704" y="977"/>
                  <a:pt x="2767" y="1005"/>
                  <a:pt x="2814" y="1021"/>
                </a:cubicBezTo>
                <a:cubicBezTo>
                  <a:pt x="2847" y="1070"/>
                  <a:pt x="2896" y="1106"/>
                  <a:pt x="2945" y="1139"/>
                </a:cubicBezTo>
                <a:cubicBezTo>
                  <a:pt x="2995" y="1214"/>
                  <a:pt x="2942" y="1146"/>
                  <a:pt x="3010" y="1204"/>
                </a:cubicBezTo>
                <a:cubicBezTo>
                  <a:pt x="3107" y="1288"/>
                  <a:pt x="3185" y="1353"/>
                  <a:pt x="3312" y="1387"/>
                </a:cubicBezTo>
                <a:cubicBezTo>
                  <a:pt x="3393" y="1409"/>
                  <a:pt x="3343" y="1394"/>
                  <a:pt x="3442" y="1427"/>
                </a:cubicBezTo>
                <a:cubicBezTo>
                  <a:pt x="3455" y="1431"/>
                  <a:pt x="3482" y="1440"/>
                  <a:pt x="3482" y="1440"/>
                </a:cubicBezTo>
                <a:cubicBezTo>
                  <a:pt x="3556" y="1489"/>
                  <a:pt x="3647" y="1503"/>
                  <a:pt x="3730" y="1531"/>
                </a:cubicBezTo>
                <a:cubicBezTo>
                  <a:pt x="3743" y="1536"/>
                  <a:pt x="3757" y="1540"/>
                  <a:pt x="3770" y="1545"/>
                </a:cubicBezTo>
                <a:cubicBezTo>
                  <a:pt x="3783" y="1549"/>
                  <a:pt x="3809" y="1558"/>
                  <a:pt x="3809" y="1558"/>
                </a:cubicBezTo>
                <a:cubicBezTo>
                  <a:pt x="3855" y="1604"/>
                  <a:pt x="3832" y="1589"/>
                  <a:pt x="3874" y="1610"/>
                </a:cubicBezTo>
              </a:path>
            </a:pathLst>
          </a:custGeom>
          <a:noFill/>
          <a:ln w="57150">
            <a:solidFill>
              <a:srgbClr val="006600"/>
            </a:solidFill>
            <a:miter lim="800000"/>
            <a:headEnd/>
            <a:tailEnd/>
          </a:ln>
        </p:spPr>
        <p:txBody>
          <a:bodyPr wrap="none"/>
          <a:lstStyle/>
          <a:p>
            <a:endParaRPr lang="en-US"/>
          </a:p>
        </p:txBody>
      </p:sp>
      <p:sp>
        <p:nvSpPr>
          <p:cNvPr id="97282" name="Line 3"/>
          <p:cNvSpPr>
            <a:spLocks noChangeShapeType="1"/>
          </p:cNvSpPr>
          <p:nvPr/>
        </p:nvSpPr>
        <p:spPr bwMode="auto">
          <a:xfrm>
            <a:off x="3657600" y="3276600"/>
            <a:ext cx="1828800" cy="0"/>
          </a:xfrm>
          <a:prstGeom prst="line">
            <a:avLst/>
          </a:prstGeom>
          <a:noFill/>
          <a:ln w="38100">
            <a:solidFill>
              <a:schemeClr val="tx1"/>
            </a:solidFill>
            <a:miter lim="800000"/>
            <a:headEnd/>
            <a:tailEnd/>
          </a:ln>
        </p:spPr>
        <p:txBody>
          <a:bodyPr wrap="none"/>
          <a:lstStyle/>
          <a:p>
            <a:endParaRPr lang="en-US"/>
          </a:p>
        </p:txBody>
      </p:sp>
      <p:sp>
        <p:nvSpPr>
          <p:cNvPr id="97283" name="Line 4"/>
          <p:cNvSpPr>
            <a:spLocks noChangeShapeType="1"/>
          </p:cNvSpPr>
          <p:nvPr/>
        </p:nvSpPr>
        <p:spPr bwMode="auto">
          <a:xfrm flipH="1" flipV="1">
            <a:off x="2362200" y="1143000"/>
            <a:ext cx="1295400" cy="2133600"/>
          </a:xfrm>
          <a:prstGeom prst="line">
            <a:avLst/>
          </a:prstGeom>
          <a:noFill/>
          <a:ln w="38100">
            <a:solidFill>
              <a:schemeClr val="tx1"/>
            </a:solidFill>
            <a:miter lim="800000"/>
            <a:headEnd/>
            <a:tailEnd/>
          </a:ln>
        </p:spPr>
        <p:txBody>
          <a:bodyPr wrap="none"/>
          <a:lstStyle/>
          <a:p>
            <a:endParaRPr lang="en-US"/>
          </a:p>
        </p:txBody>
      </p:sp>
      <p:sp>
        <p:nvSpPr>
          <p:cNvPr id="97284" name="Line 5"/>
          <p:cNvSpPr>
            <a:spLocks noChangeShapeType="1"/>
          </p:cNvSpPr>
          <p:nvPr/>
        </p:nvSpPr>
        <p:spPr bwMode="auto">
          <a:xfrm flipV="1">
            <a:off x="5486400" y="2362200"/>
            <a:ext cx="381000" cy="914400"/>
          </a:xfrm>
          <a:prstGeom prst="line">
            <a:avLst/>
          </a:prstGeom>
          <a:noFill/>
          <a:ln w="38100">
            <a:solidFill>
              <a:schemeClr val="tx1"/>
            </a:solidFill>
            <a:miter lim="800000"/>
            <a:headEnd/>
            <a:tailEnd/>
          </a:ln>
        </p:spPr>
        <p:txBody>
          <a:bodyPr wrap="none"/>
          <a:lstStyle/>
          <a:p>
            <a:endParaRPr lang="en-US"/>
          </a:p>
        </p:txBody>
      </p:sp>
      <p:sp>
        <p:nvSpPr>
          <p:cNvPr id="97285" name="Line 6"/>
          <p:cNvSpPr>
            <a:spLocks noChangeShapeType="1"/>
          </p:cNvSpPr>
          <p:nvPr/>
        </p:nvSpPr>
        <p:spPr bwMode="auto">
          <a:xfrm>
            <a:off x="2174875" y="3276600"/>
            <a:ext cx="228600" cy="0"/>
          </a:xfrm>
          <a:prstGeom prst="line">
            <a:avLst/>
          </a:prstGeom>
          <a:noFill/>
          <a:ln w="9525">
            <a:solidFill>
              <a:schemeClr val="tx1"/>
            </a:solidFill>
            <a:miter lim="800000"/>
            <a:headEnd/>
            <a:tailEnd/>
          </a:ln>
        </p:spPr>
        <p:txBody>
          <a:bodyPr wrap="none"/>
          <a:lstStyle/>
          <a:p>
            <a:endParaRPr lang="en-US"/>
          </a:p>
        </p:txBody>
      </p:sp>
      <p:sp>
        <p:nvSpPr>
          <p:cNvPr id="97286" name="Line 7"/>
          <p:cNvSpPr>
            <a:spLocks noChangeShapeType="1"/>
          </p:cNvSpPr>
          <p:nvPr/>
        </p:nvSpPr>
        <p:spPr bwMode="auto">
          <a:xfrm flipV="1">
            <a:off x="2286000" y="1143000"/>
            <a:ext cx="0" cy="2133600"/>
          </a:xfrm>
          <a:prstGeom prst="line">
            <a:avLst/>
          </a:prstGeom>
          <a:noFill/>
          <a:ln w="38100">
            <a:solidFill>
              <a:schemeClr val="tx1"/>
            </a:solidFill>
            <a:miter lim="800000"/>
            <a:headEnd type="triangle" w="med" len="med"/>
            <a:tailEnd type="triangle" w="med" len="med"/>
          </a:ln>
        </p:spPr>
        <p:txBody>
          <a:bodyPr wrap="none"/>
          <a:lstStyle/>
          <a:p>
            <a:endParaRPr lang="en-US"/>
          </a:p>
        </p:txBody>
      </p:sp>
      <p:sp>
        <p:nvSpPr>
          <p:cNvPr id="97287" name="Line 8"/>
          <p:cNvSpPr>
            <a:spLocks noChangeShapeType="1"/>
          </p:cNvSpPr>
          <p:nvPr/>
        </p:nvSpPr>
        <p:spPr bwMode="auto">
          <a:xfrm flipV="1">
            <a:off x="3657600" y="2819400"/>
            <a:ext cx="0" cy="381000"/>
          </a:xfrm>
          <a:prstGeom prst="line">
            <a:avLst/>
          </a:prstGeom>
          <a:noFill/>
          <a:ln w="9525">
            <a:solidFill>
              <a:schemeClr val="tx1"/>
            </a:solidFill>
            <a:miter lim="800000"/>
            <a:headEnd/>
            <a:tailEnd/>
          </a:ln>
        </p:spPr>
        <p:txBody>
          <a:bodyPr wrap="none"/>
          <a:lstStyle/>
          <a:p>
            <a:endParaRPr lang="en-US"/>
          </a:p>
        </p:txBody>
      </p:sp>
      <p:sp>
        <p:nvSpPr>
          <p:cNvPr id="97288" name="Line 9"/>
          <p:cNvSpPr>
            <a:spLocks noChangeShapeType="1"/>
          </p:cNvSpPr>
          <p:nvPr/>
        </p:nvSpPr>
        <p:spPr bwMode="auto">
          <a:xfrm flipV="1">
            <a:off x="5445125" y="2819400"/>
            <a:ext cx="0" cy="381000"/>
          </a:xfrm>
          <a:prstGeom prst="line">
            <a:avLst/>
          </a:prstGeom>
          <a:noFill/>
          <a:ln w="9525">
            <a:solidFill>
              <a:schemeClr val="tx1"/>
            </a:solidFill>
            <a:miter lim="800000"/>
            <a:headEnd/>
            <a:tailEnd/>
          </a:ln>
        </p:spPr>
        <p:txBody>
          <a:bodyPr wrap="none"/>
          <a:lstStyle/>
          <a:p>
            <a:endParaRPr lang="en-US"/>
          </a:p>
        </p:txBody>
      </p:sp>
      <p:sp>
        <p:nvSpPr>
          <p:cNvPr id="97289" name="Line 10"/>
          <p:cNvSpPr>
            <a:spLocks noChangeShapeType="1"/>
          </p:cNvSpPr>
          <p:nvPr/>
        </p:nvSpPr>
        <p:spPr bwMode="auto">
          <a:xfrm>
            <a:off x="3657600" y="3048000"/>
            <a:ext cx="1828800" cy="0"/>
          </a:xfrm>
          <a:prstGeom prst="line">
            <a:avLst/>
          </a:prstGeom>
          <a:noFill/>
          <a:ln w="38100">
            <a:solidFill>
              <a:schemeClr val="tx1"/>
            </a:solidFill>
            <a:miter lim="800000"/>
            <a:headEnd type="triangle" w="med" len="med"/>
            <a:tailEnd type="triangle" w="med" len="med"/>
          </a:ln>
        </p:spPr>
        <p:txBody>
          <a:bodyPr wrap="none"/>
          <a:lstStyle/>
          <a:p>
            <a:endParaRPr lang="en-US"/>
          </a:p>
        </p:txBody>
      </p:sp>
      <p:sp>
        <p:nvSpPr>
          <p:cNvPr id="97290" name="Text Box 11"/>
          <p:cNvSpPr txBox="1">
            <a:spLocks noChangeArrowheads="1"/>
          </p:cNvSpPr>
          <p:nvPr/>
        </p:nvSpPr>
        <p:spPr bwMode="auto">
          <a:xfrm>
            <a:off x="4402138" y="2673350"/>
            <a:ext cx="381000" cy="366713"/>
          </a:xfrm>
          <a:prstGeom prst="rect">
            <a:avLst/>
          </a:prstGeom>
          <a:noFill/>
          <a:ln w="9525">
            <a:noFill/>
            <a:miter lim="800000"/>
            <a:headEnd/>
            <a:tailEnd/>
          </a:ln>
        </p:spPr>
        <p:txBody>
          <a:bodyPr>
            <a:spAutoFit/>
          </a:bodyPr>
          <a:lstStyle/>
          <a:p>
            <a:pPr>
              <a:spcBef>
                <a:spcPct val="50000"/>
              </a:spcBef>
            </a:pPr>
            <a:r>
              <a:rPr lang="en-US" b="1"/>
              <a:t>B</a:t>
            </a:r>
          </a:p>
        </p:txBody>
      </p:sp>
      <p:sp>
        <p:nvSpPr>
          <p:cNvPr id="97291" name="Text Box 12"/>
          <p:cNvSpPr txBox="1">
            <a:spLocks noChangeArrowheads="1"/>
          </p:cNvSpPr>
          <p:nvPr/>
        </p:nvSpPr>
        <p:spPr bwMode="auto">
          <a:xfrm>
            <a:off x="1903413" y="2057400"/>
            <a:ext cx="381000" cy="366713"/>
          </a:xfrm>
          <a:prstGeom prst="rect">
            <a:avLst/>
          </a:prstGeom>
          <a:noFill/>
          <a:ln w="9525">
            <a:noFill/>
            <a:miter lim="800000"/>
            <a:headEnd/>
            <a:tailEnd/>
          </a:ln>
        </p:spPr>
        <p:txBody>
          <a:bodyPr>
            <a:spAutoFit/>
          </a:bodyPr>
          <a:lstStyle/>
          <a:p>
            <a:pPr>
              <a:spcBef>
                <a:spcPct val="50000"/>
              </a:spcBef>
            </a:pPr>
            <a:r>
              <a:rPr lang="en-US" b="1"/>
              <a:t>H</a:t>
            </a:r>
          </a:p>
        </p:txBody>
      </p:sp>
      <p:sp>
        <p:nvSpPr>
          <p:cNvPr id="97292" name="Rectangle 13"/>
          <p:cNvSpPr>
            <a:spLocks noChangeArrowheads="1"/>
          </p:cNvSpPr>
          <p:nvPr/>
        </p:nvSpPr>
        <p:spPr bwMode="auto">
          <a:xfrm>
            <a:off x="3657600" y="3276600"/>
            <a:ext cx="76200" cy="1981200"/>
          </a:xfrm>
          <a:prstGeom prst="rect">
            <a:avLst/>
          </a:prstGeom>
          <a:solidFill>
            <a:srgbClr val="FF3300"/>
          </a:solidFill>
          <a:ln w="9525">
            <a:solidFill>
              <a:schemeClr val="tx1"/>
            </a:solidFill>
            <a:miter lim="800000"/>
            <a:headEnd/>
            <a:tailEnd/>
          </a:ln>
        </p:spPr>
        <p:txBody>
          <a:bodyPr wrap="none" anchor="ctr"/>
          <a:lstStyle/>
          <a:p>
            <a:endParaRPr lang="en-US"/>
          </a:p>
        </p:txBody>
      </p:sp>
      <p:sp>
        <p:nvSpPr>
          <p:cNvPr id="97293" name="Line 14"/>
          <p:cNvSpPr>
            <a:spLocks noChangeShapeType="1"/>
          </p:cNvSpPr>
          <p:nvPr/>
        </p:nvSpPr>
        <p:spPr bwMode="auto">
          <a:xfrm>
            <a:off x="3962400" y="5257800"/>
            <a:ext cx="304800" cy="0"/>
          </a:xfrm>
          <a:prstGeom prst="line">
            <a:avLst/>
          </a:prstGeom>
          <a:noFill/>
          <a:ln w="9525">
            <a:solidFill>
              <a:schemeClr val="tx1"/>
            </a:solidFill>
            <a:miter lim="800000"/>
            <a:headEnd/>
            <a:tailEnd/>
          </a:ln>
        </p:spPr>
        <p:txBody>
          <a:bodyPr wrap="none"/>
          <a:lstStyle/>
          <a:p>
            <a:endParaRPr lang="en-US"/>
          </a:p>
        </p:txBody>
      </p:sp>
      <p:sp>
        <p:nvSpPr>
          <p:cNvPr id="97294" name="Line 15"/>
          <p:cNvSpPr>
            <a:spLocks noChangeShapeType="1"/>
          </p:cNvSpPr>
          <p:nvPr/>
        </p:nvSpPr>
        <p:spPr bwMode="auto">
          <a:xfrm>
            <a:off x="4038600" y="3276600"/>
            <a:ext cx="0" cy="1981200"/>
          </a:xfrm>
          <a:prstGeom prst="line">
            <a:avLst/>
          </a:prstGeom>
          <a:noFill/>
          <a:ln w="28575">
            <a:solidFill>
              <a:schemeClr val="tx1"/>
            </a:solidFill>
            <a:miter lim="800000"/>
            <a:headEnd type="triangle" w="med" len="med"/>
            <a:tailEnd type="triangle" w="med" len="med"/>
          </a:ln>
        </p:spPr>
        <p:txBody>
          <a:bodyPr wrap="none"/>
          <a:lstStyle/>
          <a:p>
            <a:endParaRPr lang="en-US"/>
          </a:p>
        </p:txBody>
      </p:sp>
      <p:sp>
        <p:nvSpPr>
          <p:cNvPr id="97295" name="Text Box 16"/>
          <p:cNvSpPr txBox="1">
            <a:spLocks noChangeArrowheads="1"/>
          </p:cNvSpPr>
          <p:nvPr/>
        </p:nvSpPr>
        <p:spPr bwMode="auto">
          <a:xfrm>
            <a:off x="4267200" y="3886200"/>
            <a:ext cx="3886200" cy="646113"/>
          </a:xfrm>
          <a:prstGeom prst="rect">
            <a:avLst/>
          </a:prstGeom>
          <a:noFill/>
          <a:ln w="9525">
            <a:noFill/>
            <a:miter lim="800000"/>
            <a:headEnd/>
            <a:tailEnd/>
          </a:ln>
        </p:spPr>
        <p:txBody>
          <a:bodyPr>
            <a:spAutoFit/>
          </a:bodyPr>
          <a:lstStyle/>
          <a:p>
            <a:pPr>
              <a:spcBef>
                <a:spcPct val="50000"/>
              </a:spcBef>
            </a:pPr>
            <a:r>
              <a:rPr lang="en-US" b="1"/>
              <a:t>D = 5 m below toe of slope or 3 m into bedrock whichever is less</a:t>
            </a:r>
          </a:p>
        </p:txBody>
      </p:sp>
      <p:sp>
        <p:nvSpPr>
          <p:cNvPr id="97296" name="Text Box 17"/>
          <p:cNvSpPr txBox="1">
            <a:spLocks noChangeArrowheads="1"/>
          </p:cNvSpPr>
          <p:nvPr/>
        </p:nvSpPr>
        <p:spPr bwMode="auto">
          <a:xfrm>
            <a:off x="7315200" y="2895600"/>
            <a:ext cx="762000" cy="457200"/>
          </a:xfrm>
          <a:prstGeom prst="rect">
            <a:avLst/>
          </a:prstGeom>
          <a:noFill/>
          <a:ln w="9525">
            <a:noFill/>
            <a:miter lim="800000"/>
            <a:headEnd/>
            <a:tailEnd/>
          </a:ln>
        </p:spPr>
        <p:txBody>
          <a:bodyPr>
            <a:spAutoFit/>
          </a:bodyPr>
          <a:lstStyle/>
          <a:p>
            <a:pPr>
              <a:spcBef>
                <a:spcPct val="50000"/>
              </a:spcBef>
            </a:pPr>
            <a:r>
              <a:rPr lang="en-US" sz="2400" b="1"/>
              <a:t>GL</a:t>
            </a:r>
          </a:p>
        </p:txBody>
      </p:sp>
      <p:sp>
        <p:nvSpPr>
          <p:cNvPr id="97297" name="Text Box 18"/>
          <p:cNvSpPr txBox="1">
            <a:spLocks noChangeArrowheads="1"/>
          </p:cNvSpPr>
          <p:nvPr/>
        </p:nvSpPr>
        <p:spPr bwMode="auto">
          <a:xfrm>
            <a:off x="3733800" y="6019800"/>
            <a:ext cx="2209800" cy="457200"/>
          </a:xfrm>
          <a:prstGeom prst="rect">
            <a:avLst/>
          </a:prstGeom>
          <a:noFill/>
          <a:ln w="9525">
            <a:noFill/>
            <a:miter lim="800000"/>
            <a:headEnd/>
            <a:tailEnd/>
          </a:ln>
        </p:spPr>
        <p:txBody>
          <a:bodyPr>
            <a:spAutoFit/>
          </a:bodyPr>
          <a:lstStyle/>
          <a:p>
            <a:pPr>
              <a:spcBef>
                <a:spcPct val="50000"/>
              </a:spcBef>
            </a:pPr>
            <a:r>
              <a:rPr lang="en-US" sz="2400" b="1">
                <a:solidFill>
                  <a:srgbClr val="0000FF"/>
                </a:solidFill>
              </a:rPr>
              <a:t>CUTTINGS</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762000" y="1752600"/>
          <a:ext cx="7696200" cy="4594860"/>
        </p:xfrm>
        <a:graphic>
          <a:graphicData uri="http://schemas.openxmlformats.org/drawingml/2006/table">
            <a:tbl>
              <a:tblPr/>
              <a:tblGrid>
                <a:gridCol w="1905000"/>
                <a:gridCol w="1752600"/>
                <a:gridCol w="4038600"/>
              </a:tblGrid>
              <a:tr h="279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Calibri" pitchFamily="34" charset="0"/>
                          <a:ea typeface="ＭＳ Ｐゴシック" pitchFamily="17" charset="-128"/>
                        </a:rPr>
                        <a:t>Development </a:t>
                      </a:r>
                    </a:p>
                  </a:txBody>
                  <a:tcPr horzOverflow="overflow">
                    <a:lnL w="28575" cap="flat" cmpd="sng" algn="ctr">
                      <a:solidFill>
                        <a:srgbClr val="254061"/>
                      </a:solidFill>
                      <a:prstDash val="solid"/>
                      <a:round/>
                      <a:headEnd type="none" w="med" len="med"/>
                      <a:tailEnd type="none" w="med" len="med"/>
                    </a:lnL>
                    <a:lnR w="28575" cap="flat" cmpd="sng" algn="ctr">
                      <a:solidFill>
                        <a:srgbClr val="254061"/>
                      </a:solidFill>
                      <a:prstDash val="solid"/>
                      <a:round/>
                      <a:headEnd type="none" w="med" len="med"/>
                      <a:tailEnd type="none" w="med" len="med"/>
                    </a:lnR>
                    <a:lnT w="28575" cap="flat" cmpd="sng" algn="ctr">
                      <a:solidFill>
                        <a:srgbClr val="254061"/>
                      </a:solidFill>
                      <a:prstDash val="solid"/>
                      <a:round/>
                      <a:headEnd type="none" w="med" len="med"/>
                      <a:tailEnd type="none" w="med" len="med"/>
                    </a:lnT>
                    <a:lnB w="28575" cap="flat" cmpd="sng" algn="ctr">
                      <a:solidFill>
                        <a:srgbClr val="25406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Calibri" pitchFamily="34" charset="0"/>
                          <a:ea typeface="ＭＳ Ｐゴシック" pitchFamily="17" charset="-128"/>
                        </a:rPr>
                        <a:t>Test Spacing</a:t>
                      </a:r>
                    </a:p>
                  </a:txBody>
                  <a:tcPr horzOverflow="overflow">
                    <a:lnL w="28575" cap="flat" cmpd="sng" algn="ctr">
                      <a:solidFill>
                        <a:srgbClr val="254061"/>
                      </a:solidFill>
                      <a:prstDash val="solid"/>
                      <a:round/>
                      <a:headEnd type="none" w="med" len="med"/>
                      <a:tailEnd type="none" w="med" len="med"/>
                    </a:lnL>
                    <a:lnR w="28575" cap="flat" cmpd="sng" algn="ctr">
                      <a:solidFill>
                        <a:srgbClr val="254061"/>
                      </a:solidFill>
                      <a:prstDash val="solid"/>
                      <a:round/>
                      <a:headEnd type="none" w="med" len="med"/>
                      <a:tailEnd type="none" w="med" len="med"/>
                    </a:lnR>
                    <a:lnT w="28575" cap="flat" cmpd="sng" algn="ctr">
                      <a:solidFill>
                        <a:srgbClr val="254061"/>
                      </a:solidFill>
                      <a:prstDash val="solid"/>
                      <a:round/>
                      <a:headEnd type="none" w="med" len="med"/>
                      <a:tailEnd type="none" w="med" len="med"/>
                    </a:lnT>
                    <a:lnB w="28575" cap="flat" cmpd="sng" algn="ctr">
                      <a:solidFill>
                        <a:srgbClr val="25406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Calibri" pitchFamily="34" charset="0"/>
                          <a:ea typeface="ＭＳ Ｐゴシック" pitchFamily="17" charset="-128"/>
                        </a:rPr>
                        <a:t>Approximate Depth of Investigation</a:t>
                      </a:r>
                    </a:p>
                  </a:txBody>
                  <a:tcPr horzOverflow="overflow">
                    <a:lnL w="28575" cap="flat" cmpd="sng" algn="ctr">
                      <a:solidFill>
                        <a:srgbClr val="254061"/>
                      </a:solidFill>
                      <a:prstDash val="solid"/>
                      <a:round/>
                      <a:headEnd type="none" w="med" len="med"/>
                      <a:tailEnd type="none" w="med" len="med"/>
                    </a:lnL>
                    <a:lnR w="28575" cap="flat" cmpd="sng" algn="ctr">
                      <a:solidFill>
                        <a:srgbClr val="254061"/>
                      </a:solidFill>
                      <a:prstDash val="solid"/>
                      <a:round/>
                      <a:headEnd type="none" w="med" len="med"/>
                      <a:tailEnd type="none" w="med" len="med"/>
                    </a:lnR>
                    <a:lnT w="28575" cap="flat" cmpd="sng" algn="ctr">
                      <a:solidFill>
                        <a:srgbClr val="254061"/>
                      </a:solidFill>
                      <a:prstDash val="solid"/>
                      <a:round/>
                      <a:headEnd type="none" w="med" len="med"/>
                      <a:tailEnd type="none" w="med" len="med"/>
                    </a:lnT>
                    <a:lnB w="28575" cap="flat" cmpd="sng" algn="ctr">
                      <a:solidFill>
                        <a:srgbClr val="254061"/>
                      </a:solidFill>
                      <a:prstDash val="solid"/>
                      <a:round/>
                      <a:headEnd type="none" w="med" len="med"/>
                      <a:tailEnd type="none" w="med" len="med"/>
                    </a:lnB>
                    <a:lnTlToBr>
                      <a:noFill/>
                    </a:lnTlToBr>
                    <a:lnBlToTr>
                      <a:noFill/>
                    </a:lnBlToTr>
                    <a:solidFill>
                      <a:schemeClr val="accent1"/>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Pavements/roads</a:t>
                      </a:r>
                    </a:p>
                  </a:txBody>
                  <a:tcPr horzOverflow="overflow">
                    <a:lnL w="28575" cap="flat" cmpd="sng" algn="ctr">
                      <a:solidFill>
                        <a:srgbClr val="254061"/>
                      </a:solidFill>
                      <a:prstDash val="solid"/>
                      <a:round/>
                      <a:headEnd type="none" w="med" len="med"/>
                      <a:tailEnd type="none" w="med" len="med"/>
                    </a:lnL>
                    <a:lnR w="28575" cap="flat" cmpd="sng" algn="ctr">
                      <a:solidFill>
                        <a:srgbClr val="254061"/>
                      </a:solidFill>
                      <a:prstDash val="solid"/>
                      <a:round/>
                      <a:headEnd type="none" w="med" len="med"/>
                      <a:tailEnd type="none" w="med" len="med"/>
                    </a:lnR>
                    <a:lnT w="28575" cap="flat" cmpd="sng" algn="ctr">
                      <a:solidFill>
                        <a:srgbClr val="254061"/>
                      </a:solidFill>
                      <a:prstDash val="solid"/>
                      <a:round/>
                      <a:headEnd type="none" w="med" len="med"/>
                      <a:tailEnd type="none" w="med" len="med"/>
                    </a:lnT>
                    <a:lnB w="28575" cap="flat" cmpd="sng" algn="ctr">
                      <a:solidFill>
                        <a:srgbClr val="25406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250m to 500m</a:t>
                      </a:r>
                    </a:p>
                  </a:txBody>
                  <a:tcPr horzOverflow="overflow">
                    <a:lnL w="28575" cap="flat" cmpd="sng" algn="ctr">
                      <a:solidFill>
                        <a:srgbClr val="254061"/>
                      </a:solidFill>
                      <a:prstDash val="solid"/>
                      <a:round/>
                      <a:headEnd type="none" w="med" len="med"/>
                      <a:tailEnd type="none" w="med" len="med"/>
                    </a:lnL>
                    <a:lnR w="28575" cap="flat" cmpd="sng" algn="ctr">
                      <a:solidFill>
                        <a:srgbClr val="254061"/>
                      </a:solidFill>
                      <a:prstDash val="solid"/>
                      <a:round/>
                      <a:headEnd type="none" w="med" len="med"/>
                      <a:tailEnd type="none" w="med" len="med"/>
                    </a:lnR>
                    <a:lnT w="28575" cap="flat" cmpd="sng" algn="ctr">
                      <a:solidFill>
                        <a:srgbClr val="254061"/>
                      </a:solidFill>
                      <a:prstDash val="solid"/>
                      <a:round/>
                      <a:headEnd type="none" w="med" len="med"/>
                      <a:tailEnd type="none" w="med" len="med"/>
                    </a:lnT>
                    <a:lnB w="28575" cap="flat" cmpd="sng" algn="ctr">
                      <a:solidFill>
                        <a:srgbClr val="25406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2m below formation level.</a:t>
                      </a:r>
                    </a:p>
                  </a:txBody>
                  <a:tcPr horzOverflow="overflow">
                    <a:lnL w="28575" cap="flat" cmpd="sng" algn="ctr">
                      <a:solidFill>
                        <a:srgbClr val="254061"/>
                      </a:solidFill>
                      <a:prstDash val="solid"/>
                      <a:round/>
                      <a:headEnd type="none" w="med" len="med"/>
                      <a:tailEnd type="none" w="med" len="med"/>
                    </a:lnL>
                    <a:lnR w="28575" cap="flat" cmpd="sng" algn="ctr">
                      <a:solidFill>
                        <a:srgbClr val="254061"/>
                      </a:solidFill>
                      <a:prstDash val="solid"/>
                      <a:round/>
                      <a:headEnd type="none" w="med" len="med"/>
                      <a:tailEnd type="none" w="med" len="med"/>
                    </a:lnR>
                    <a:lnT w="28575" cap="flat" cmpd="sng" algn="ctr">
                      <a:solidFill>
                        <a:srgbClr val="254061"/>
                      </a:solidFill>
                      <a:prstDash val="solid"/>
                      <a:round/>
                      <a:headEnd type="none" w="med" len="med"/>
                      <a:tailEnd type="none" w="med" len="med"/>
                    </a:lnT>
                    <a:lnB w="28575" cap="flat" cmpd="sng" algn="ctr">
                      <a:solidFill>
                        <a:srgbClr val="25406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Local roads</a:t>
                      </a:r>
                      <a:r>
                        <a:rPr kumimoji="0" lang="en-US" sz="1800" b="0" i="1" u="none" strike="noStrike" cap="none" normalizeH="0" baseline="0" smtClean="0">
                          <a:ln>
                            <a:noFill/>
                          </a:ln>
                          <a:solidFill>
                            <a:srgbClr val="000000"/>
                          </a:solidFill>
                          <a:effectLst/>
                          <a:latin typeface="Calibri" pitchFamily="34" charset="0"/>
                          <a:ea typeface="ＭＳ Ｐゴシック" pitchFamily="17" charset="-128"/>
                        </a:rPr>
                        <a:t>&lt;150m</a:t>
                      </a:r>
                    </a:p>
                  </a:txBody>
                  <a:tcPr horzOverflow="overflow">
                    <a:lnL w="28575" cap="flat" cmpd="sng" algn="ctr">
                      <a:solidFill>
                        <a:srgbClr val="254061"/>
                      </a:solidFill>
                      <a:prstDash val="solid"/>
                      <a:round/>
                      <a:headEnd type="none" w="med" len="med"/>
                      <a:tailEnd type="none" w="med" len="med"/>
                    </a:lnL>
                    <a:lnR w="28575" cap="flat" cmpd="sng" algn="ctr">
                      <a:solidFill>
                        <a:srgbClr val="254061"/>
                      </a:solidFill>
                      <a:prstDash val="solid"/>
                      <a:round/>
                      <a:headEnd type="none" w="med" len="med"/>
                      <a:tailEnd type="none" w="med" len="med"/>
                    </a:lnR>
                    <a:lnT w="28575" cap="flat" cmpd="sng" algn="ctr">
                      <a:solidFill>
                        <a:srgbClr val="254061"/>
                      </a:solidFill>
                      <a:prstDash val="solid"/>
                      <a:round/>
                      <a:headEnd type="none" w="med" len="med"/>
                      <a:tailEnd type="none" w="med" len="med"/>
                    </a:lnT>
                    <a:lnB w="28575" cap="flat" cmpd="sng" algn="ctr">
                      <a:solidFill>
                        <a:srgbClr val="25406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2 to 3 locations</a:t>
                      </a:r>
                    </a:p>
                  </a:txBody>
                  <a:tcPr horzOverflow="overflow">
                    <a:lnL w="28575" cap="flat" cmpd="sng" algn="ctr">
                      <a:solidFill>
                        <a:srgbClr val="254061"/>
                      </a:solidFill>
                      <a:prstDash val="solid"/>
                      <a:round/>
                      <a:headEnd type="none" w="med" len="med"/>
                      <a:tailEnd type="none" w="med" len="med"/>
                    </a:lnL>
                    <a:lnR w="28575" cap="flat" cmpd="sng" algn="ctr">
                      <a:solidFill>
                        <a:srgbClr val="254061"/>
                      </a:solidFill>
                      <a:prstDash val="solid"/>
                      <a:round/>
                      <a:headEnd type="none" w="med" len="med"/>
                      <a:tailEnd type="none" w="med" len="med"/>
                    </a:lnR>
                    <a:lnT w="28575" cap="flat" cmpd="sng" algn="ctr">
                      <a:solidFill>
                        <a:srgbClr val="254061"/>
                      </a:solidFill>
                      <a:prstDash val="solid"/>
                      <a:round/>
                      <a:headEnd type="none" w="med" len="med"/>
                      <a:tailEnd type="none" w="med" len="med"/>
                    </a:lnT>
                    <a:lnB w="28575" cap="flat" cmpd="sng" algn="ctr">
                      <a:solidFill>
                        <a:srgbClr val="25406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Calibri" pitchFamily="34" charset="0"/>
                        <a:ea typeface="ＭＳ Ｐゴシック" pitchFamily="17" charset="-128"/>
                      </a:endParaRPr>
                    </a:p>
                  </a:txBody>
                  <a:tcPr horzOverflow="overflow">
                    <a:lnL w="28575" cap="flat" cmpd="sng" algn="ctr">
                      <a:solidFill>
                        <a:srgbClr val="254061"/>
                      </a:solidFill>
                      <a:prstDash val="solid"/>
                      <a:round/>
                      <a:headEnd type="none" w="med" len="med"/>
                      <a:tailEnd type="none" w="med" len="med"/>
                    </a:lnL>
                    <a:lnR w="28575" cap="flat" cmpd="sng" algn="ctr">
                      <a:solidFill>
                        <a:srgbClr val="254061"/>
                      </a:solidFill>
                      <a:prstDash val="solid"/>
                      <a:round/>
                      <a:headEnd type="none" w="med" len="med"/>
                      <a:tailEnd type="none" w="med" len="med"/>
                    </a:lnR>
                    <a:lnT w="28575" cap="flat" cmpd="sng" algn="ctr">
                      <a:solidFill>
                        <a:srgbClr val="254061"/>
                      </a:solidFill>
                      <a:prstDash val="solid"/>
                      <a:round/>
                      <a:headEnd type="none" w="med" len="med"/>
                      <a:tailEnd type="none" w="med" len="med"/>
                    </a:lnT>
                    <a:lnB w="28575" cap="flat" cmpd="sng" algn="ctr">
                      <a:solidFill>
                        <a:srgbClr val="25406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Local roads</a:t>
                      </a:r>
                      <a:r>
                        <a:rPr kumimoji="0" lang="en-US" sz="1800" b="0" i="1" u="none" strike="noStrike" cap="none" normalizeH="0" baseline="0" smtClean="0">
                          <a:ln>
                            <a:noFill/>
                          </a:ln>
                          <a:solidFill>
                            <a:srgbClr val="000000"/>
                          </a:solidFill>
                          <a:effectLst/>
                          <a:latin typeface="Calibri" pitchFamily="34" charset="0"/>
                          <a:ea typeface="ＭＳ Ｐゴシック" pitchFamily="17" charset="-128"/>
                        </a:rPr>
                        <a:t>&gt;150m</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Calibri" pitchFamily="34" charset="0"/>
                        <a:ea typeface="ＭＳ Ｐゴシック" pitchFamily="17" charset="-128"/>
                      </a:endParaRPr>
                    </a:p>
                  </a:txBody>
                  <a:tcPr horzOverflow="overflow">
                    <a:lnL w="28575" cap="flat" cmpd="sng" algn="ctr">
                      <a:solidFill>
                        <a:srgbClr val="254061"/>
                      </a:solidFill>
                      <a:prstDash val="solid"/>
                      <a:round/>
                      <a:headEnd type="none" w="med" len="med"/>
                      <a:tailEnd type="none" w="med" len="med"/>
                    </a:lnL>
                    <a:lnR w="28575" cap="flat" cmpd="sng" algn="ctr">
                      <a:solidFill>
                        <a:srgbClr val="254061"/>
                      </a:solidFill>
                      <a:prstDash val="solid"/>
                      <a:round/>
                      <a:headEnd type="none" w="med" len="med"/>
                      <a:tailEnd type="none" w="med" len="med"/>
                    </a:lnR>
                    <a:lnT w="28575" cap="flat" cmpd="sng" algn="ctr">
                      <a:solidFill>
                        <a:srgbClr val="254061"/>
                      </a:solidFill>
                      <a:prstDash val="solid"/>
                      <a:round/>
                      <a:headEnd type="none" w="med" len="med"/>
                      <a:tailEnd type="none" w="med" len="med"/>
                    </a:lnT>
                    <a:lnB w="28575" cap="flat" cmpd="sng" algn="ctr">
                      <a:solidFill>
                        <a:srgbClr val="25406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50m to 100m</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(3 minimum)</a:t>
                      </a:r>
                    </a:p>
                  </a:txBody>
                  <a:tcPr horzOverflow="overflow">
                    <a:lnL w="28575" cap="flat" cmpd="sng" algn="ctr">
                      <a:solidFill>
                        <a:srgbClr val="254061"/>
                      </a:solidFill>
                      <a:prstDash val="solid"/>
                      <a:round/>
                      <a:headEnd type="none" w="med" len="med"/>
                      <a:tailEnd type="none" w="med" len="med"/>
                    </a:lnL>
                    <a:lnR w="28575" cap="flat" cmpd="sng" algn="ctr">
                      <a:solidFill>
                        <a:srgbClr val="254061"/>
                      </a:solidFill>
                      <a:prstDash val="solid"/>
                      <a:round/>
                      <a:headEnd type="none" w="med" len="med"/>
                      <a:tailEnd type="none" w="med" len="med"/>
                    </a:lnR>
                    <a:lnT w="28575" cap="flat" cmpd="sng" algn="ctr">
                      <a:solidFill>
                        <a:srgbClr val="254061"/>
                      </a:solidFill>
                      <a:prstDash val="solid"/>
                      <a:round/>
                      <a:headEnd type="none" w="med" len="med"/>
                      <a:tailEnd type="none" w="med" len="med"/>
                    </a:lnT>
                    <a:lnB w="28575" cap="flat" cmpd="sng" algn="ctr">
                      <a:solidFill>
                        <a:srgbClr val="25406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Calibri" pitchFamily="34" charset="0"/>
                        <a:ea typeface="ＭＳ Ｐゴシック" pitchFamily="17" charset="-128"/>
                      </a:endParaRPr>
                    </a:p>
                  </a:txBody>
                  <a:tcPr horzOverflow="overflow">
                    <a:lnL w="28575" cap="flat" cmpd="sng" algn="ctr">
                      <a:solidFill>
                        <a:srgbClr val="254061"/>
                      </a:solidFill>
                      <a:prstDash val="solid"/>
                      <a:round/>
                      <a:headEnd type="none" w="med" len="med"/>
                      <a:tailEnd type="none" w="med" len="med"/>
                    </a:lnL>
                    <a:lnR w="28575" cap="flat" cmpd="sng" algn="ctr">
                      <a:solidFill>
                        <a:srgbClr val="254061"/>
                      </a:solidFill>
                      <a:prstDash val="solid"/>
                      <a:round/>
                      <a:headEnd type="none" w="med" len="med"/>
                      <a:tailEnd type="none" w="med" len="med"/>
                    </a:lnR>
                    <a:lnT w="28575" cap="flat" cmpd="sng" algn="ctr">
                      <a:solidFill>
                        <a:srgbClr val="254061"/>
                      </a:solidFill>
                      <a:prstDash val="solid"/>
                      <a:round/>
                      <a:headEnd type="none" w="med" len="med"/>
                      <a:tailEnd type="none" w="med" len="med"/>
                    </a:lnT>
                    <a:lnB w="28575" cap="flat" cmpd="sng" algn="ctr">
                      <a:solidFill>
                        <a:srgbClr val="25406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Runways</a:t>
                      </a:r>
                    </a:p>
                  </a:txBody>
                  <a:tcPr horzOverflow="overflow">
                    <a:lnL w="28575" cap="flat" cmpd="sng" algn="ctr">
                      <a:solidFill>
                        <a:srgbClr val="254061"/>
                      </a:solidFill>
                      <a:prstDash val="solid"/>
                      <a:round/>
                      <a:headEnd type="none" w="med" len="med"/>
                      <a:tailEnd type="none" w="med" len="med"/>
                    </a:lnL>
                    <a:lnR w="28575" cap="flat" cmpd="sng" algn="ctr">
                      <a:solidFill>
                        <a:srgbClr val="254061"/>
                      </a:solidFill>
                      <a:prstDash val="solid"/>
                      <a:round/>
                      <a:headEnd type="none" w="med" len="med"/>
                      <a:tailEnd type="none" w="med" len="med"/>
                    </a:lnR>
                    <a:lnT w="28575" cap="flat" cmpd="sng" algn="ctr">
                      <a:solidFill>
                        <a:srgbClr val="254061"/>
                      </a:solidFill>
                      <a:prstDash val="solid"/>
                      <a:round/>
                      <a:headEnd type="none" w="med" len="med"/>
                      <a:tailEnd type="none" w="med" len="med"/>
                    </a:lnT>
                    <a:lnB w="28575" cap="flat" cmpd="sng" algn="ctr">
                      <a:solidFill>
                        <a:srgbClr val="25406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250m to 500m</a:t>
                      </a:r>
                    </a:p>
                  </a:txBody>
                  <a:tcPr horzOverflow="overflow">
                    <a:lnL w="28575" cap="flat" cmpd="sng" algn="ctr">
                      <a:solidFill>
                        <a:srgbClr val="254061"/>
                      </a:solidFill>
                      <a:prstDash val="solid"/>
                      <a:round/>
                      <a:headEnd type="none" w="med" len="med"/>
                      <a:tailEnd type="none" w="med" len="med"/>
                    </a:lnL>
                    <a:lnR w="28575" cap="flat" cmpd="sng" algn="ctr">
                      <a:solidFill>
                        <a:srgbClr val="254061"/>
                      </a:solidFill>
                      <a:prstDash val="solid"/>
                      <a:round/>
                      <a:headEnd type="none" w="med" len="med"/>
                      <a:tailEnd type="none" w="med" len="med"/>
                    </a:lnR>
                    <a:lnT w="28575" cap="flat" cmpd="sng" algn="ctr">
                      <a:solidFill>
                        <a:srgbClr val="254061"/>
                      </a:solidFill>
                      <a:prstDash val="solid"/>
                      <a:round/>
                      <a:headEnd type="none" w="med" len="med"/>
                      <a:tailEnd type="none" w="med" len="med"/>
                    </a:lnT>
                    <a:lnB w="28575" cap="flat" cmpd="sng" algn="ctr">
                      <a:solidFill>
                        <a:srgbClr val="25406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3m below formation level.</a:t>
                      </a:r>
                    </a:p>
                  </a:txBody>
                  <a:tcPr horzOverflow="overflow">
                    <a:lnL w="28575" cap="flat" cmpd="sng" algn="ctr">
                      <a:solidFill>
                        <a:srgbClr val="254061"/>
                      </a:solidFill>
                      <a:prstDash val="solid"/>
                      <a:round/>
                      <a:headEnd type="none" w="med" len="med"/>
                      <a:tailEnd type="none" w="med" len="med"/>
                    </a:lnL>
                    <a:lnR w="28575" cap="flat" cmpd="sng" algn="ctr">
                      <a:solidFill>
                        <a:srgbClr val="254061"/>
                      </a:solidFill>
                      <a:prstDash val="solid"/>
                      <a:round/>
                      <a:headEnd type="none" w="med" len="med"/>
                      <a:tailEnd type="none" w="med" len="med"/>
                    </a:lnR>
                    <a:lnT w="28575" cap="flat" cmpd="sng" algn="ctr">
                      <a:solidFill>
                        <a:srgbClr val="254061"/>
                      </a:solidFill>
                      <a:prstDash val="solid"/>
                      <a:round/>
                      <a:headEnd type="none" w="med" len="med"/>
                      <a:tailEnd type="none" w="med" len="med"/>
                    </a:lnT>
                    <a:lnB w="28575" cap="flat" cmpd="sng" algn="ctr">
                      <a:solidFill>
                        <a:srgbClr val="25406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Pipelines</a:t>
                      </a:r>
                    </a:p>
                  </a:txBody>
                  <a:tcPr horzOverflow="overflow">
                    <a:lnL w="28575" cap="flat" cmpd="sng" algn="ctr">
                      <a:solidFill>
                        <a:srgbClr val="254061"/>
                      </a:solidFill>
                      <a:prstDash val="solid"/>
                      <a:round/>
                      <a:headEnd type="none" w="med" len="med"/>
                      <a:tailEnd type="none" w="med" len="med"/>
                    </a:lnL>
                    <a:lnR w="28575" cap="flat" cmpd="sng" algn="ctr">
                      <a:solidFill>
                        <a:srgbClr val="254061"/>
                      </a:solidFill>
                      <a:prstDash val="solid"/>
                      <a:round/>
                      <a:headEnd type="none" w="med" len="med"/>
                      <a:tailEnd type="none" w="med" len="med"/>
                    </a:lnR>
                    <a:lnT w="28575" cap="flat" cmpd="sng" algn="ctr">
                      <a:solidFill>
                        <a:srgbClr val="254061"/>
                      </a:solidFill>
                      <a:prstDash val="solid"/>
                      <a:round/>
                      <a:headEnd type="none" w="med" len="med"/>
                      <a:tailEnd type="none" w="med" len="med"/>
                    </a:lnT>
                    <a:lnB w="28575" cap="flat" cmpd="sng" algn="ctr">
                      <a:solidFill>
                        <a:srgbClr val="25406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250m to 500m</a:t>
                      </a:r>
                    </a:p>
                  </a:txBody>
                  <a:tcPr horzOverflow="overflow">
                    <a:lnL w="28575" cap="flat" cmpd="sng" algn="ctr">
                      <a:solidFill>
                        <a:srgbClr val="254061"/>
                      </a:solidFill>
                      <a:prstDash val="solid"/>
                      <a:round/>
                      <a:headEnd type="none" w="med" len="med"/>
                      <a:tailEnd type="none" w="med" len="med"/>
                    </a:lnL>
                    <a:lnR w="28575" cap="flat" cmpd="sng" algn="ctr">
                      <a:solidFill>
                        <a:srgbClr val="254061"/>
                      </a:solidFill>
                      <a:prstDash val="solid"/>
                      <a:round/>
                      <a:headEnd type="none" w="med" len="med"/>
                      <a:tailEnd type="none" w="med" len="med"/>
                    </a:lnR>
                    <a:lnT w="28575" cap="flat" cmpd="sng" algn="ctr">
                      <a:solidFill>
                        <a:srgbClr val="254061"/>
                      </a:solidFill>
                      <a:prstDash val="solid"/>
                      <a:round/>
                      <a:headEnd type="none" w="med" len="med"/>
                      <a:tailEnd type="none" w="med" len="med"/>
                    </a:lnT>
                    <a:lnB w="28575" cap="flat" cmpd="sng" algn="ctr">
                      <a:solidFill>
                        <a:srgbClr val="25406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1m below invert level.</a:t>
                      </a:r>
                    </a:p>
                  </a:txBody>
                  <a:tcPr horzOverflow="overflow">
                    <a:lnL w="28575" cap="flat" cmpd="sng" algn="ctr">
                      <a:solidFill>
                        <a:srgbClr val="254061"/>
                      </a:solidFill>
                      <a:prstDash val="solid"/>
                      <a:round/>
                      <a:headEnd type="none" w="med" len="med"/>
                      <a:tailEnd type="none" w="med" len="med"/>
                    </a:lnL>
                    <a:lnR w="28575" cap="flat" cmpd="sng" algn="ctr">
                      <a:solidFill>
                        <a:srgbClr val="254061"/>
                      </a:solidFill>
                      <a:prstDash val="solid"/>
                      <a:round/>
                      <a:headEnd type="none" w="med" len="med"/>
                      <a:tailEnd type="none" w="med" len="med"/>
                    </a:lnR>
                    <a:lnT w="28575" cap="flat" cmpd="sng" algn="ctr">
                      <a:solidFill>
                        <a:srgbClr val="254061"/>
                      </a:solidFill>
                      <a:prstDash val="solid"/>
                      <a:round/>
                      <a:headEnd type="none" w="med" len="med"/>
                      <a:tailEnd type="none" w="med" len="med"/>
                    </a:lnT>
                    <a:lnB w="28575" cap="flat" cmpd="sng" algn="ctr">
                      <a:solidFill>
                        <a:srgbClr val="25406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Tunnel</a:t>
                      </a:r>
                    </a:p>
                  </a:txBody>
                  <a:tcPr horzOverflow="overflow">
                    <a:lnL w="28575" cap="flat" cmpd="sng" algn="ctr">
                      <a:solidFill>
                        <a:srgbClr val="254061"/>
                      </a:solidFill>
                      <a:prstDash val="solid"/>
                      <a:round/>
                      <a:headEnd type="none" w="med" len="med"/>
                      <a:tailEnd type="none" w="med" len="med"/>
                    </a:lnL>
                    <a:lnR w="28575" cap="flat" cmpd="sng" algn="ctr">
                      <a:solidFill>
                        <a:srgbClr val="254061"/>
                      </a:solidFill>
                      <a:prstDash val="solid"/>
                      <a:round/>
                      <a:headEnd type="none" w="med" len="med"/>
                      <a:tailEnd type="none" w="med" len="med"/>
                    </a:lnR>
                    <a:lnT w="28575" cap="flat" cmpd="sng" algn="ctr">
                      <a:solidFill>
                        <a:srgbClr val="254061"/>
                      </a:solidFill>
                      <a:prstDash val="solid"/>
                      <a:round/>
                      <a:headEnd type="none" w="med" len="med"/>
                      <a:tailEnd type="none" w="med" len="med"/>
                    </a:lnT>
                    <a:lnB w="28575" cap="flat" cmpd="sng" algn="ctr">
                      <a:solidFill>
                        <a:srgbClr val="25406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25m to 50m</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Calibri" pitchFamily="34" charset="0"/>
                        <a:ea typeface="ＭＳ Ｐゴシック" pitchFamily="17" charset="-128"/>
                      </a:endParaRPr>
                    </a:p>
                  </a:txBody>
                  <a:tcPr horzOverflow="overflow">
                    <a:lnL w="28575" cap="flat" cmpd="sng" algn="ctr">
                      <a:solidFill>
                        <a:srgbClr val="254061"/>
                      </a:solidFill>
                      <a:prstDash val="solid"/>
                      <a:round/>
                      <a:headEnd type="none" w="med" len="med"/>
                      <a:tailEnd type="none" w="med" len="med"/>
                    </a:lnL>
                    <a:lnR w="28575" cap="flat" cmpd="sng" algn="ctr">
                      <a:solidFill>
                        <a:srgbClr val="254061"/>
                      </a:solidFill>
                      <a:prstDash val="solid"/>
                      <a:round/>
                      <a:headEnd type="none" w="med" len="med"/>
                      <a:tailEnd type="none" w="med" len="med"/>
                    </a:lnR>
                    <a:lnT w="28575" cap="flat" cmpd="sng" algn="ctr">
                      <a:solidFill>
                        <a:srgbClr val="254061"/>
                      </a:solidFill>
                      <a:prstDash val="solid"/>
                      <a:round/>
                      <a:headEnd type="none" w="med" len="med"/>
                      <a:tailEnd type="none" w="med" len="med"/>
                    </a:lnT>
                    <a:lnB w="28575" cap="flat" cmpd="sng" algn="ctr">
                      <a:solidFill>
                        <a:srgbClr val="25406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3m below invert level or 1 tunnel</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diameter, whichever is deeper: greater</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depths where contiguous piles for retentions.</a:t>
                      </a:r>
                    </a:p>
                  </a:txBody>
                  <a:tcPr horzOverflow="overflow">
                    <a:lnL w="28575" cap="flat" cmpd="sng" algn="ctr">
                      <a:solidFill>
                        <a:srgbClr val="254061"/>
                      </a:solidFill>
                      <a:prstDash val="solid"/>
                      <a:round/>
                      <a:headEnd type="none" w="med" len="med"/>
                      <a:tailEnd type="none" w="med" len="med"/>
                    </a:lnL>
                    <a:lnR w="28575" cap="flat" cmpd="sng" algn="ctr">
                      <a:solidFill>
                        <a:srgbClr val="254061"/>
                      </a:solidFill>
                      <a:prstDash val="solid"/>
                      <a:round/>
                      <a:headEnd type="none" w="med" len="med"/>
                      <a:tailEnd type="none" w="med" len="med"/>
                    </a:lnR>
                    <a:lnT w="28575" cap="flat" cmpd="sng" algn="ctr">
                      <a:solidFill>
                        <a:srgbClr val="254061"/>
                      </a:solidFill>
                      <a:prstDash val="solid"/>
                      <a:round/>
                      <a:headEnd type="none" w="med" len="med"/>
                      <a:tailEnd type="none" w="med" len="med"/>
                    </a:lnT>
                    <a:lnB w="28575" cap="flat" cmpd="sng" algn="ctr">
                      <a:solidFill>
                        <a:srgbClr val="25406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Deep tunnels need special consideration</a:t>
                      </a:r>
                    </a:p>
                  </a:txBody>
                  <a:tcPr horzOverflow="overflow">
                    <a:lnL w="28575" cap="flat" cmpd="sng" algn="ctr">
                      <a:solidFill>
                        <a:srgbClr val="254061"/>
                      </a:solidFill>
                      <a:prstDash val="solid"/>
                      <a:round/>
                      <a:headEnd type="none" w="med" len="med"/>
                      <a:tailEnd type="none" w="med" len="med"/>
                    </a:lnL>
                    <a:lnR w="28575" cap="flat" cmpd="sng" algn="ctr">
                      <a:solidFill>
                        <a:srgbClr val="254061"/>
                      </a:solidFill>
                      <a:prstDash val="solid"/>
                      <a:round/>
                      <a:headEnd type="none" w="med" len="med"/>
                      <a:tailEnd type="none" w="med" len="med"/>
                    </a:lnR>
                    <a:lnT w="28575" cap="flat" cmpd="sng" algn="ctr">
                      <a:solidFill>
                        <a:srgbClr val="254061"/>
                      </a:solidFill>
                      <a:prstDash val="solid"/>
                      <a:round/>
                      <a:headEnd type="none" w="med" len="med"/>
                      <a:tailEnd type="none" w="med" len="med"/>
                    </a:lnT>
                    <a:lnB w="28575" cap="flat" cmpd="sng" algn="ctr">
                      <a:solidFill>
                        <a:srgbClr val="25406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Calibri" pitchFamily="34" charset="0"/>
                        <a:ea typeface="ＭＳ Ｐゴシック" pitchFamily="17" charset="-128"/>
                      </a:endParaRPr>
                    </a:p>
                  </a:txBody>
                  <a:tcPr horzOverflow="overflow">
                    <a:lnL w="28575" cap="flat" cmpd="sng" algn="ctr">
                      <a:solidFill>
                        <a:srgbClr val="254061"/>
                      </a:solidFill>
                      <a:prstDash val="solid"/>
                      <a:round/>
                      <a:headEnd type="none" w="med" len="med"/>
                      <a:tailEnd type="none" w="med" len="med"/>
                    </a:lnL>
                    <a:lnR w="28575" cap="flat" cmpd="sng" algn="ctr">
                      <a:solidFill>
                        <a:srgbClr val="254061"/>
                      </a:solidFill>
                      <a:prstDash val="solid"/>
                      <a:round/>
                      <a:headEnd type="none" w="med" len="med"/>
                      <a:tailEnd type="none" w="med" len="med"/>
                    </a:lnR>
                    <a:lnT w="28575" cap="flat" cmpd="sng" algn="ctr">
                      <a:solidFill>
                        <a:srgbClr val="254061"/>
                      </a:solidFill>
                      <a:prstDash val="solid"/>
                      <a:round/>
                      <a:headEnd type="none" w="med" len="med"/>
                      <a:tailEnd type="none" w="med" len="med"/>
                    </a:lnT>
                    <a:lnB w="28575" cap="flat" cmpd="sng" algn="ctr">
                      <a:solidFill>
                        <a:srgbClr val="25406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Target 0.5–1.5 linear m drilling per route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meter of alignment. Lower figure over water or difficult to access urban areas.</a:t>
                      </a:r>
                    </a:p>
                  </a:txBody>
                  <a:tcPr horzOverflow="overflow">
                    <a:lnL w="28575" cap="flat" cmpd="sng" algn="ctr">
                      <a:solidFill>
                        <a:srgbClr val="254061"/>
                      </a:solidFill>
                      <a:prstDash val="solid"/>
                      <a:round/>
                      <a:headEnd type="none" w="med" len="med"/>
                      <a:tailEnd type="none" w="med" len="med"/>
                    </a:lnL>
                    <a:lnR w="28575" cap="flat" cmpd="sng" algn="ctr">
                      <a:solidFill>
                        <a:srgbClr val="254061"/>
                      </a:solidFill>
                      <a:prstDash val="solid"/>
                      <a:round/>
                      <a:headEnd type="none" w="med" len="med"/>
                      <a:tailEnd type="none" w="med" len="med"/>
                    </a:lnR>
                    <a:lnT w="28575" cap="flat" cmpd="sng" algn="ctr">
                      <a:solidFill>
                        <a:srgbClr val="254061"/>
                      </a:solidFill>
                      <a:prstDash val="solid"/>
                      <a:round/>
                      <a:headEnd type="none" w="med" len="med"/>
                      <a:tailEnd type="none" w="med" len="med"/>
                    </a:lnT>
                    <a:lnB w="28575" cap="flat" cmpd="sng" algn="ctr">
                      <a:solidFill>
                        <a:srgbClr val="254061"/>
                      </a:solidFill>
                      <a:prstDash val="solid"/>
                      <a:round/>
                      <a:headEnd type="none" w="med" len="med"/>
                      <a:tailEnd type="none" w="med" len="med"/>
                    </a:lnB>
                    <a:lnTlToBr>
                      <a:noFill/>
                    </a:lnTlToBr>
                    <a:lnBlToTr>
                      <a:noFill/>
                    </a:lnBlToTr>
                    <a:solidFill>
                      <a:srgbClr val="D0D8E8"/>
                    </a:solidFill>
                  </a:tcPr>
                </a:tc>
              </a:tr>
            </a:tbl>
          </a:graphicData>
        </a:graphic>
      </p:graphicFrame>
      <p:sp>
        <p:nvSpPr>
          <p:cNvPr id="4" name="TextBox 3"/>
          <p:cNvSpPr txBox="1"/>
          <p:nvPr/>
        </p:nvSpPr>
        <p:spPr>
          <a:xfrm>
            <a:off x="990600" y="304800"/>
            <a:ext cx="7467600" cy="646113"/>
          </a:xfrm>
          <a:prstGeom prst="rect">
            <a:avLst/>
          </a:prstGeom>
          <a:solidFill>
            <a:schemeClr val="accent6">
              <a:lumMod val="50000"/>
            </a:schemeClr>
          </a:solidFill>
          <a:ln w="19050">
            <a:solidFill>
              <a:schemeClr val="tx2">
                <a:lumMod val="75000"/>
              </a:schemeClr>
            </a:solidFill>
          </a:ln>
        </p:spPr>
        <p:txBody>
          <a:bodyPr>
            <a:spAutoFit/>
          </a:bodyPr>
          <a:lstStyle/>
          <a:p>
            <a:pPr algn="ctr">
              <a:defRPr/>
            </a:pPr>
            <a:r>
              <a:rPr lang="en-US" sz="3600" b="1" dirty="0">
                <a:solidFill>
                  <a:schemeClr val="bg1"/>
                </a:solidFill>
                <a:latin typeface="Arial" charset="0"/>
                <a:ea typeface="+mn-ea"/>
                <a:cs typeface="Arial" charset="0"/>
              </a:rPr>
              <a:t> </a:t>
            </a:r>
            <a:r>
              <a:rPr lang="en-US" sz="3200" b="1" dirty="0">
                <a:solidFill>
                  <a:schemeClr val="bg1"/>
                </a:solidFill>
                <a:latin typeface="Arial" charset="0"/>
                <a:ea typeface="+mn-ea"/>
                <a:cs typeface="Arial" charset="0"/>
              </a:rPr>
              <a:t>Guideline to extent of investigation</a:t>
            </a:r>
            <a:endParaRPr lang="en-US" sz="3600" b="1" dirty="0">
              <a:solidFill>
                <a:schemeClr val="bg1"/>
              </a:solidFill>
              <a:latin typeface="Arial" charset="0"/>
              <a:ea typeface="+mn-ea"/>
              <a:cs typeface="Arial"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1" name="Title 1"/>
          <p:cNvSpPr>
            <a:spLocks noGrp="1"/>
          </p:cNvSpPr>
          <p:nvPr>
            <p:ph type="title"/>
          </p:nvPr>
        </p:nvSpPr>
        <p:spPr/>
        <p:txBody>
          <a:bodyPr/>
          <a:lstStyle/>
          <a:p>
            <a:pPr>
              <a:spcBef>
                <a:spcPct val="50000"/>
              </a:spcBef>
            </a:pPr>
            <a:r>
              <a:rPr lang="en-US" b="1" smtClean="0">
                <a:latin typeface="Calibri" pitchFamily="34" charset="0"/>
              </a:rPr>
              <a:t>Few recent cases of failures due to lack of soil investigation</a:t>
            </a:r>
          </a:p>
        </p:txBody>
      </p:sp>
      <p:sp>
        <p:nvSpPr>
          <p:cNvPr id="22531" name="Content Placeholder 2"/>
          <p:cNvSpPr>
            <a:spLocks noGrp="1"/>
          </p:cNvSpPr>
          <p:nvPr>
            <p:ph idx="1"/>
          </p:nvPr>
        </p:nvSpPr>
        <p:spPr/>
        <p:txBody>
          <a:bodyPr>
            <a:normAutofit/>
          </a:bodyPr>
          <a:lstStyle/>
          <a:p>
            <a:pPr>
              <a:lnSpc>
                <a:spcPct val="90000"/>
              </a:lnSpc>
              <a:spcBef>
                <a:spcPct val="0"/>
              </a:spcBef>
              <a:buFontTx/>
              <a:buChar char="•"/>
            </a:pPr>
            <a:r>
              <a:rPr lang="en-US" sz="2200" smtClean="0">
                <a:latin typeface="Calibri" pitchFamily="34" charset="0"/>
              </a:rPr>
              <a:t>MRTS Chennai  – Case of construction over soft marine clay</a:t>
            </a:r>
          </a:p>
          <a:p>
            <a:pPr>
              <a:lnSpc>
                <a:spcPct val="90000"/>
              </a:lnSpc>
              <a:spcBef>
                <a:spcPct val="0"/>
              </a:spcBef>
              <a:buFontTx/>
              <a:buChar char="•"/>
            </a:pPr>
            <a:r>
              <a:rPr lang="en-US" sz="2200" smtClean="0">
                <a:latin typeface="Calibri" pitchFamily="34" charset="0"/>
              </a:rPr>
              <a:t> Most of the portion of track is on elevated structure.</a:t>
            </a:r>
          </a:p>
          <a:p>
            <a:pPr>
              <a:lnSpc>
                <a:spcPct val="90000"/>
              </a:lnSpc>
              <a:spcBef>
                <a:spcPct val="0"/>
              </a:spcBef>
              <a:buFontTx/>
              <a:buChar char="•"/>
            </a:pPr>
            <a:r>
              <a:rPr lang="en-US" sz="2200" smtClean="0">
                <a:latin typeface="Calibri" pitchFamily="34" charset="0"/>
              </a:rPr>
              <a:t>About 1.5 to 2 km is on embankment of height 4 to 8 m.</a:t>
            </a:r>
          </a:p>
          <a:p>
            <a:pPr>
              <a:lnSpc>
                <a:spcPct val="90000"/>
              </a:lnSpc>
              <a:spcBef>
                <a:spcPct val="0"/>
              </a:spcBef>
              <a:buFontTx/>
              <a:buChar char="•"/>
            </a:pPr>
            <a:r>
              <a:rPr lang="en-US" sz="2200" smtClean="0">
                <a:latin typeface="Calibri" pitchFamily="34" charset="0"/>
              </a:rPr>
              <a:t> Soft strata of 8 to 10 m depth. </a:t>
            </a:r>
          </a:p>
          <a:p>
            <a:pPr>
              <a:lnSpc>
                <a:spcPct val="90000"/>
              </a:lnSpc>
              <a:spcBef>
                <a:spcPct val="0"/>
              </a:spcBef>
              <a:buFontTx/>
              <a:buChar char="•"/>
            </a:pPr>
            <a:r>
              <a:rPr lang="en-US" sz="2200" smtClean="0">
                <a:latin typeface="Calibri" pitchFamily="34" charset="0"/>
              </a:rPr>
              <a:t>Bank failed during construction &amp; sub-banks of 15 m width were constructed on both side.</a:t>
            </a:r>
          </a:p>
          <a:p>
            <a:pPr>
              <a:lnSpc>
                <a:spcPct val="90000"/>
              </a:lnSpc>
              <a:spcBef>
                <a:spcPct val="0"/>
              </a:spcBef>
              <a:buFontTx/>
              <a:buChar char="•"/>
            </a:pPr>
            <a:r>
              <a:rPr lang="en-US" sz="2200" smtClean="0">
                <a:latin typeface="Calibri" pitchFamily="34" charset="0"/>
              </a:rPr>
              <a:t>Settlement of bank continues &amp; likely to continue for long duration.</a:t>
            </a:r>
          </a:p>
          <a:p>
            <a:pPr>
              <a:lnSpc>
                <a:spcPct val="90000"/>
              </a:lnSpc>
              <a:spcBef>
                <a:spcPct val="0"/>
              </a:spcBef>
              <a:buFontTx/>
              <a:buChar char="•"/>
            </a:pPr>
            <a:r>
              <a:rPr lang="en-US" sz="2200" smtClean="0">
                <a:latin typeface="Calibri" pitchFamily="34" charset="0"/>
              </a:rPr>
              <a:t> MRTS is again planning to construct elevated structure in this portion also. This leads to delay of project and huge expenditure. </a:t>
            </a:r>
          </a:p>
          <a:p>
            <a:pPr>
              <a:lnSpc>
                <a:spcPct val="90000"/>
              </a:lnSpc>
              <a:spcBef>
                <a:spcPct val="0"/>
              </a:spcBef>
              <a:buFontTx/>
              <a:buChar char="•"/>
            </a:pPr>
            <a:r>
              <a:rPr lang="en-US" sz="2200" smtClean="0">
                <a:latin typeface="Calibri" pitchFamily="34" charset="0"/>
              </a:rPr>
              <a:t> This could have been avoided by proper soil investigation and ground improvement by expediting drainage for early consolidation before construction of embankment.</a:t>
            </a: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ChangeArrowheads="1"/>
          </p:cNvSpPr>
          <p:nvPr>
            <p:ph type="title"/>
          </p:nvPr>
        </p:nvSpPr>
        <p:spPr>
          <a:xfrm>
            <a:off x="685800" y="304800"/>
            <a:ext cx="7772400" cy="747713"/>
          </a:xfrm>
        </p:spPr>
        <p:txBody>
          <a:bodyPr/>
          <a:lstStyle/>
          <a:p>
            <a:r>
              <a:rPr lang="en-US" b="1" smtClean="0">
                <a:latin typeface="Tahoma" pitchFamily="34" charset="0"/>
              </a:rPr>
              <a:t>Sampling</a:t>
            </a:r>
          </a:p>
        </p:txBody>
      </p:sp>
      <p:sp>
        <p:nvSpPr>
          <p:cNvPr id="100354" name="Rectangle 3"/>
          <p:cNvSpPr>
            <a:spLocks noGrp="1" noChangeArrowheads="1"/>
          </p:cNvSpPr>
          <p:nvPr>
            <p:ph idx="1"/>
          </p:nvPr>
        </p:nvSpPr>
        <p:spPr>
          <a:xfrm>
            <a:off x="685800" y="2133600"/>
            <a:ext cx="7772400" cy="3962400"/>
          </a:xfrm>
        </p:spPr>
        <p:txBody>
          <a:bodyPr/>
          <a:lstStyle/>
          <a:p>
            <a:pPr marL="660400" indent="-660400">
              <a:buFontTx/>
              <a:buNone/>
            </a:pPr>
            <a:r>
              <a:rPr lang="en-US" b="1" smtClean="0">
                <a:latin typeface="Tahoma" pitchFamily="34" charset="0"/>
              </a:rPr>
              <a:t>    </a:t>
            </a:r>
            <a:r>
              <a:rPr lang="en-US" smtClean="0">
                <a:latin typeface="Tahoma" pitchFamily="34" charset="0"/>
              </a:rPr>
              <a:t>Type of samples</a:t>
            </a:r>
          </a:p>
          <a:p>
            <a:pPr marL="660400" indent="-660400">
              <a:buFontTx/>
              <a:buAutoNum type="romanLcParenBoth"/>
            </a:pPr>
            <a:r>
              <a:rPr lang="en-US" smtClean="0">
                <a:latin typeface="Tahoma" pitchFamily="34" charset="0"/>
              </a:rPr>
              <a:t>Disturbed sample</a:t>
            </a:r>
          </a:p>
          <a:p>
            <a:pPr marL="660400" indent="-660400">
              <a:buFontTx/>
              <a:buAutoNum type="romanLcParenBoth"/>
            </a:pPr>
            <a:r>
              <a:rPr lang="en-US" smtClean="0">
                <a:latin typeface="Tahoma" pitchFamily="34" charset="0"/>
              </a:rPr>
              <a:t>Undisturbed sample</a:t>
            </a: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ChangeArrowheads="1"/>
          </p:cNvSpPr>
          <p:nvPr>
            <p:ph type="title"/>
          </p:nvPr>
        </p:nvSpPr>
        <p:spPr>
          <a:xfrm>
            <a:off x="685800" y="304800"/>
            <a:ext cx="7772400" cy="457200"/>
          </a:xfrm>
        </p:spPr>
        <p:txBody>
          <a:bodyPr/>
          <a:lstStyle/>
          <a:p>
            <a:r>
              <a:rPr lang="en-US" b="1" smtClean="0">
                <a:latin typeface="Tahoma" pitchFamily="34" charset="0"/>
              </a:rPr>
              <a:t>Sampling</a:t>
            </a:r>
            <a:r>
              <a:rPr lang="en-US" sz="2400" b="1" smtClean="0">
                <a:latin typeface="Tahoma" pitchFamily="34" charset="0"/>
              </a:rPr>
              <a:t> (Contd)</a:t>
            </a:r>
            <a:endParaRPr lang="en-US" sz="2400" b="1" smtClean="0">
              <a:latin typeface="Calibri" pitchFamily="34" charset="0"/>
            </a:endParaRPr>
          </a:p>
        </p:txBody>
      </p:sp>
      <p:sp>
        <p:nvSpPr>
          <p:cNvPr id="93187" name="Rectangle 3"/>
          <p:cNvSpPr>
            <a:spLocks noGrp="1" noChangeArrowheads="1"/>
          </p:cNvSpPr>
          <p:nvPr>
            <p:ph idx="1"/>
          </p:nvPr>
        </p:nvSpPr>
        <p:spPr>
          <a:xfrm>
            <a:off x="323850" y="1412875"/>
            <a:ext cx="8569325" cy="5111750"/>
          </a:xfrm>
        </p:spPr>
        <p:txBody>
          <a:bodyPr rtlCol="0">
            <a:normAutofit lnSpcReduction="10000"/>
          </a:bodyPr>
          <a:lstStyle/>
          <a:p>
            <a:pPr marL="660400" indent="-660400" fontAlgn="auto">
              <a:lnSpc>
                <a:spcPct val="90000"/>
              </a:lnSpc>
              <a:spcAft>
                <a:spcPts val="0"/>
              </a:spcAft>
              <a:buClr>
                <a:schemeClr val="accent1">
                  <a:lumMod val="60000"/>
                  <a:lumOff val="40000"/>
                </a:schemeClr>
              </a:buClr>
              <a:defRPr/>
            </a:pPr>
            <a:r>
              <a:rPr lang="en-US" sz="2800">
                <a:solidFill>
                  <a:schemeClr val="tx1">
                    <a:lumMod val="65000"/>
                    <a:lumOff val="35000"/>
                  </a:schemeClr>
                </a:solidFill>
                <a:latin typeface="Tahoma" charset="0"/>
                <a:ea typeface="+mn-ea"/>
              </a:rPr>
              <a:t>Disturbed samples are used for :</a:t>
            </a:r>
          </a:p>
          <a:p>
            <a:pPr marL="660400" indent="-660400" fontAlgn="auto">
              <a:lnSpc>
                <a:spcPct val="90000"/>
              </a:lnSpc>
              <a:spcAft>
                <a:spcPts val="0"/>
              </a:spcAft>
              <a:buClr>
                <a:schemeClr val="accent1">
                  <a:lumMod val="60000"/>
                  <a:lumOff val="40000"/>
                </a:schemeClr>
              </a:buClr>
              <a:buFontTx/>
              <a:buAutoNum type="alphaLcParenR"/>
              <a:defRPr/>
            </a:pPr>
            <a:r>
              <a:rPr lang="en-US" sz="2800">
                <a:solidFill>
                  <a:schemeClr val="tx1">
                    <a:lumMod val="65000"/>
                    <a:lumOff val="35000"/>
                  </a:schemeClr>
                </a:solidFill>
                <a:latin typeface="Tahoma" charset="0"/>
                <a:ea typeface="+mn-ea"/>
              </a:rPr>
              <a:t>Identification tests such as visual classification, natural moisture content, grain size analysis, Atterberg limit tests, and for specific gravity test.</a:t>
            </a:r>
          </a:p>
          <a:p>
            <a:pPr marL="660400" indent="-660400" fontAlgn="auto">
              <a:lnSpc>
                <a:spcPct val="90000"/>
              </a:lnSpc>
              <a:spcAft>
                <a:spcPts val="0"/>
              </a:spcAft>
              <a:buClr>
                <a:schemeClr val="accent1">
                  <a:lumMod val="60000"/>
                  <a:lumOff val="40000"/>
                </a:schemeClr>
              </a:buClr>
              <a:buFontTx/>
              <a:buAutoNum type="alphaLcParenR"/>
              <a:defRPr/>
            </a:pPr>
            <a:r>
              <a:rPr lang="en-US" sz="2800">
                <a:solidFill>
                  <a:schemeClr val="tx1">
                    <a:lumMod val="65000"/>
                    <a:lumOff val="35000"/>
                  </a:schemeClr>
                </a:solidFill>
                <a:latin typeface="Tahoma" charset="0"/>
                <a:ea typeface="+mn-ea"/>
              </a:rPr>
              <a:t>Compaction test on borrow material to be used in earth structures, shear and compressibility tests for use in earth structures</a:t>
            </a:r>
          </a:p>
          <a:p>
            <a:pPr marL="660400" indent="-660400" fontAlgn="auto">
              <a:lnSpc>
                <a:spcPct val="90000"/>
              </a:lnSpc>
              <a:spcAft>
                <a:spcPts val="0"/>
              </a:spcAft>
              <a:buClr>
                <a:schemeClr val="accent1">
                  <a:lumMod val="60000"/>
                  <a:lumOff val="40000"/>
                </a:schemeClr>
              </a:buClr>
              <a:buFontTx/>
              <a:buAutoNum type="alphaLcParenR"/>
              <a:defRPr/>
            </a:pPr>
            <a:r>
              <a:rPr lang="en-US" sz="2800">
                <a:solidFill>
                  <a:schemeClr val="tx1">
                    <a:lumMod val="65000"/>
                    <a:lumOff val="35000"/>
                  </a:schemeClr>
                </a:solidFill>
                <a:latin typeface="Tahoma" charset="0"/>
                <a:ea typeface="+mn-ea"/>
              </a:rPr>
              <a:t>Hole logging to detect critical layers.  </a:t>
            </a:r>
          </a:p>
          <a:p>
            <a:pPr marL="660400" indent="-660400" fontAlgn="auto">
              <a:lnSpc>
                <a:spcPct val="90000"/>
              </a:lnSpc>
              <a:spcAft>
                <a:spcPts val="0"/>
              </a:spcAft>
              <a:buClr>
                <a:schemeClr val="accent1">
                  <a:lumMod val="60000"/>
                  <a:lumOff val="40000"/>
                </a:schemeClr>
              </a:buClr>
              <a:buFontTx/>
              <a:buNone/>
              <a:defRPr/>
            </a:pPr>
            <a:r>
              <a:rPr lang="en-US" sz="2800">
                <a:solidFill>
                  <a:schemeClr val="tx1">
                    <a:lumMod val="65000"/>
                    <a:lumOff val="35000"/>
                  </a:schemeClr>
                </a:solidFill>
                <a:latin typeface="Tahoma" charset="0"/>
                <a:ea typeface="+mn-ea"/>
              </a:rPr>
              <a:t>	Disturbed samples should be taken at vertical intervals of not less than 1.5m, and at every change of stratum.</a:t>
            </a:r>
          </a:p>
          <a:p>
            <a:pPr marL="660400" indent="-660400" fontAlgn="auto">
              <a:lnSpc>
                <a:spcPct val="90000"/>
              </a:lnSpc>
              <a:spcAft>
                <a:spcPts val="0"/>
              </a:spcAft>
              <a:buClr>
                <a:schemeClr val="accent1">
                  <a:lumMod val="60000"/>
                  <a:lumOff val="40000"/>
                </a:schemeClr>
              </a:buClr>
              <a:buFontTx/>
              <a:buAutoNum type="alphaLcParenR"/>
              <a:defRPr/>
            </a:pPr>
            <a:endParaRPr lang="en-US" sz="2800">
              <a:solidFill>
                <a:schemeClr val="tx1">
                  <a:lumMod val="65000"/>
                  <a:lumOff val="35000"/>
                </a:schemeClr>
              </a:solidFill>
              <a:latin typeface="Tahoma" charset="0"/>
              <a:ea typeface="+mn-ea"/>
            </a:endParaRPr>
          </a:p>
          <a:p>
            <a:pPr marL="660400" indent="-660400" fontAlgn="auto">
              <a:lnSpc>
                <a:spcPct val="90000"/>
              </a:lnSpc>
              <a:spcAft>
                <a:spcPts val="0"/>
              </a:spcAft>
              <a:buClr>
                <a:schemeClr val="accent1">
                  <a:lumMod val="60000"/>
                  <a:lumOff val="40000"/>
                </a:schemeClr>
              </a:buClr>
              <a:buFontTx/>
              <a:buAutoNum type="alphaLcParenR"/>
              <a:defRPr/>
            </a:pPr>
            <a:endParaRPr lang="en-US" sz="2800" b="1">
              <a:solidFill>
                <a:schemeClr val="tx1">
                  <a:lumMod val="65000"/>
                  <a:lumOff val="35000"/>
                </a:schemeClr>
              </a:solidFill>
              <a:latin typeface="Tahoma" charset="0"/>
              <a:ea typeface="+mn-ea"/>
            </a:endParaRPr>
          </a:p>
          <a:p>
            <a:pPr marL="660400" indent="-660400" fontAlgn="auto">
              <a:lnSpc>
                <a:spcPct val="90000"/>
              </a:lnSpc>
              <a:spcAft>
                <a:spcPts val="0"/>
              </a:spcAft>
              <a:buClr>
                <a:schemeClr val="accent1">
                  <a:lumMod val="60000"/>
                  <a:lumOff val="40000"/>
                </a:schemeClr>
              </a:buClr>
              <a:buFontTx/>
              <a:buNone/>
              <a:defRPr/>
            </a:pPr>
            <a:endParaRPr lang="en-US" sz="2800" b="1">
              <a:solidFill>
                <a:schemeClr val="tx1">
                  <a:lumMod val="65000"/>
                  <a:lumOff val="35000"/>
                </a:schemeClr>
              </a:solidFill>
              <a:latin typeface="Tahoma" charset="0"/>
              <a:ea typeface="+mn-ea"/>
            </a:endParaRP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ChangeArrowheads="1"/>
          </p:cNvSpPr>
          <p:nvPr>
            <p:ph idx="1"/>
          </p:nvPr>
        </p:nvSpPr>
        <p:spPr>
          <a:xfrm>
            <a:off x="228600" y="260350"/>
            <a:ext cx="8520113" cy="936625"/>
          </a:xfrm>
        </p:spPr>
        <p:txBody>
          <a:bodyPr/>
          <a:lstStyle/>
          <a:p>
            <a:pPr>
              <a:buFontTx/>
              <a:buNone/>
            </a:pPr>
            <a:r>
              <a:rPr lang="en-US" sz="2800" smtClean="0">
                <a:latin typeface="Calibri" pitchFamily="34" charset="0"/>
              </a:rPr>
              <a:t>   </a:t>
            </a:r>
            <a:r>
              <a:rPr lang="en-US" sz="4000" b="1" smtClean="0">
                <a:latin typeface="Tahoma" pitchFamily="34" charset="0"/>
              </a:rPr>
              <a:t>Methods of Disturbed Sampling</a:t>
            </a:r>
          </a:p>
          <a:p>
            <a:pPr>
              <a:buFontTx/>
              <a:buNone/>
            </a:pPr>
            <a:endParaRPr lang="en-US" sz="4400" smtClean="0">
              <a:solidFill>
                <a:srgbClr val="CC00FF"/>
              </a:solidFill>
              <a:latin typeface="Tahoma" pitchFamily="34" charset="0"/>
            </a:endParaRPr>
          </a:p>
        </p:txBody>
      </p:sp>
      <p:graphicFrame>
        <p:nvGraphicFramePr>
          <p:cNvPr id="395281" name="Group 17"/>
          <p:cNvGraphicFramePr>
            <a:graphicFrameLocks noGrp="1"/>
          </p:cNvGraphicFramePr>
          <p:nvPr/>
        </p:nvGraphicFramePr>
        <p:xfrm>
          <a:off x="381000" y="2060575"/>
          <a:ext cx="8229600" cy="4211638"/>
        </p:xfrm>
        <a:graphic>
          <a:graphicData uri="http://schemas.openxmlformats.org/drawingml/2006/table">
            <a:tbl>
              <a:tblPr/>
              <a:tblGrid>
                <a:gridCol w="2438400"/>
                <a:gridCol w="5791200"/>
              </a:tblGrid>
              <a:tr h="51816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ahoma" pitchFamily="34" charset="0"/>
                        </a:rPr>
                        <a:t>Method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ahoma" pitchFamily="34" charset="0"/>
                        </a:rPr>
                        <a:t>Applicability and Limitations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250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ahoma" pitchFamily="34" charset="0"/>
                        </a:rPr>
                        <a:t>1. Auger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ahoma" pitchFamily="34" charset="0"/>
                        </a:rPr>
                        <a:t>Hand augers are useful to take disturbed samples in all types of soils except in cohesion less soils below the water table and in hard or cemented soils.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68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ahoma" pitchFamily="34" charset="0"/>
                        </a:rPr>
                        <a:t>2. Percussion drilling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ahoma" pitchFamily="34" charset="0"/>
                        </a:rPr>
                        <a:t>Used for sampling in rock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ChangeArrowheads="1"/>
          </p:cNvSpPr>
          <p:nvPr>
            <p:ph idx="1"/>
          </p:nvPr>
        </p:nvSpPr>
        <p:spPr>
          <a:xfrm>
            <a:off x="228600" y="304800"/>
            <a:ext cx="8610600" cy="5791200"/>
          </a:xfrm>
        </p:spPr>
        <p:txBody>
          <a:bodyPr/>
          <a:lstStyle/>
          <a:p>
            <a:pPr>
              <a:buFontTx/>
              <a:buNone/>
            </a:pPr>
            <a:r>
              <a:rPr lang="en-US" b="1" smtClean="0">
                <a:solidFill>
                  <a:srgbClr val="CC00FF"/>
                </a:solidFill>
                <a:latin typeface="Tahoma" pitchFamily="34" charset="0"/>
              </a:rPr>
              <a:t>  </a:t>
            </a:r>
            <a:r>
              <a:rPr lang="en-US" sz="4000" b="1" smtClean="0">
                <a:latin typeface="Tahoma" pitchFamily="34" charset="0"/>
              </a:rPr>
              <a:t>Methods of Disturbed Sampling </a:t>
            </a:r>
          </a:p>
        </p:txBody>
      </p:sp>
      <p:graphicFrame>
        <p:nvGraphicFramePr>
          <p:cNvPr id="396306" name="Group 18"/>
          <p:cNvGraphicFramePr>
            <a:graphicFrameLocks noGrp="1"/>
          </p:cNvGraphicFramePr>
          <p:nvPr/>
        </p:nvGraphicFramePr>
        <p:xfrm>
          <a:off x="381000" y="1916113"/>
          <a:ext cx="8229600" cy="3310144"/>
        </p:xfrm>
        <a:graphic>
          <a:graphicData uri="http://schemas.openxmlformats.org/drawingml/2006/table">
            <a:tbl>
              <a:tblPr/>
              <a:tblGrid>
                <a:gridCol w="2971800"/>
                <a:gridCol w="5257800"/>
              </a:tblGrid>
              <a:tr h="99368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chemeClr val="tx1"/>
                          </a:solidFill>
                          <a:effectLst/>
                          <a:latin typeface="Tahoma" pitchFamily="34" charset="0"/>
                        </a:rPr>
                        <a:t>Method</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smtClean="0">
                          <a:ln>
                            <a:noFill/>
                          </a:ln>
                          <a:solidFill>
                            <a:schemeClr val="tx1"/>
                          </a:solidFill>
                          <a:effectLst/>
                          <a:latin typeface="Tahoma" pitchFamily="34" charset="0"/>
                        </a:rPr>
                        <a:t>Applicability and Limitations</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4478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ahoma" pitchFamily="34" charset="0"/>
                        </a:rPr>
                        <a:t>3. Rotary Drilling</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ahoma" pitchFamily="34" charset="0"/>
                        </a:rPr>
                        <a:t>May be satisfactory for identification of sand/rock type.</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7146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ahoma" pitchFamily="34" charset="0"/>
                        </a:rPr>
                        <a:t>4. Standard penetration test (SPT)</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ahoma" pitchFamily="34" charset="0"/>
                        </a:rPr>
                        <a:t>Applicable in all types of soils except in soils having large size gravels and boulders.</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title"/>
          </p:nvPr>
        </p:nvSpPr>
        <p:spPr>
          <a:xfrm>
            <a:off x="762000" y="457200"/>
            <a:ext cx="7772400" cy="838200"/>
          </a:xfrm>
          <a:solidFill>
            <a:schemeClr val="bg1"/>
          </a:solidFill>
          <a:ln>
            <a:solidFill>
              <a:schemeClr val="bg1"/>
            </a:solidFill>
          </a:ln>
        </p:spPr>
        <p:txBody>
          <a:bodyPr/>
          <a:lstStyle/>
          <a:p>
            <a:pPr algn="l"/>
            <a:r>
              <a:rPr lang="en-US" b="1" smtClean="0">
                <a:latin typeface="Tahoma" pitchFamily="34" charset="0"/>
              </a:rPr>
              <a:t>Undisturbed Sampling</a:t>
            </a:r>
          </a:p>
        </p:txBody>
      </p:sp>
      <p:sp>
        <p:nvSpPr>
          <p:cNvPr id="104450" name="Rectangle 3"/>
          <p:cNvSpPr>
            <a:spLocks noGrp="1" noChangeArrowheads="1"/>
          </p:cNvSpPr>
          <p:nvPr>
            <p:ph idx="1"/>
          </p:nvPr>
        </p:nvSpPr>
        <p:spPr>
          <a:xfrm>
            <a:off x="609600" y="1524000"/>
            <a:ext cx="7848600" cy="4572000"/>
          </a:xfrm>
        </p:spPr>
        <p:txBody>
          <a:bodyPr/>
          <a:lstStyle/>
          <a:p>
            <a:pPr>
              <a:lnSpc>
                <a:spcPct val="90000"/>
              </a:lnSpc>
            </a:pPr>
            <a:r>
              <a:rPr lang="en-US" sz="2800" smtClean="0">
                <a:latin typeface="Tahoma" pitchFamily="34" charset="0"/>
              </a:rPr>
              <a:t>The most important step in testing the soil is to obtain a soil sample with as little a disturbance as possible.</a:t>
            </a:r>
          </a:p>
          <a:p>
            <a:pPr>
              <a:lnSpc>
                <a:spcPct val="90000"/>
              </a:lnSpc>
            </a:pPr>
            <a:r>
              <a:rPr lang="en-US" sz="2800" smtClean="0">
                <a:latin typeface="Tahoma" pitchFamily="34" charset="0"/>
              </a:rPr>
              <a:t>The best undisturbed samples are those in which the water content remains unchanged, and the void ratio and structure are changed as little as possible.</a:t>
            </a:r>
          </a:p>
          <a:p>
            <a:pPr>
              <a:lnSpc>
                <a:spcPct val="90000"/>
              </a:lnSpc>
            </a:pPr>
            <a:r>
              <a:rPr lang="en-US" sz="2800" smtClean="0">
                <a:latin typeface="Tahoma" pitchFamily="34" charset="0"/>
              </a:rPr>
              <a:t>Required to get stress history of soil, undrained strength of soil, initial void ratio etc.</a:t>
            </a: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ChangeArrowheads="1"/>
          </p:cNvSpPr>
          <p:nvPr>
            <p:ph type="title"/>
          </p:nvPr>
        </p:nvSpPr>
        <p:spPr>
          <a:xfrm>
            <a:off x="827088" y="260350"/>
            <a:ext cx="7772400" cy="457200"/>
          </a:xfrm>
        </p:spPr>
        <p:txBody>
          <a:bodyPr/>
          <a:lstStyle/>
          <a:p>
            <a:pPr algn="l"/>
            <a:r>
              <a:rPr lang="en-US" sz="4000" b="1" smtClean="0">
                <a:latin typeface="Tahoma" pitchFamily="34" charset="0"/>
              </a:rPr>
              <a:t>Undisturbed Sampling</a:t>
            </a:r>
            <a:endParaRPr lang="en-US" sz="2400" b="1" smtClean="0">
              <a:latin typeface="Tahoma" pitchFamily="34" charset="0"/>
            </a:endParaRPr>
          </a:p>
        </p:txBody>
      </p:sp>
      <p:sp>
        <p:nvSpPr>
          <p:cNvPr id="105474" name="Rectangle 3"/>
          <p:cNvSpPr>
            <a:spLocks noGrp="1" noChangeArrowheads="1"/>
          </p:cNvSpPr>
          <p:nvPr>
            <p:ph idx="1"/>
          </p:nvPr>
        </p:nvSpPr>
        <p:spPr>
          <a:xfrm>
            <a:off x="250825" y="1196975"/>
            <a:ext cx="8569325" cy="5040313"/>
          </a:xfrm>
        </p:spPr>
        <p:txBody>
          <a:bodyPr/>
          <a:lstStyle/>
          <a:p>
            <a:pPr marL="660400" indent="-660400"/>
            <a:r>
              <a:rPr lang="en-US" sz="2800" smtClean="0">
                <a:latin typeface="Tahoma" pitchFamily="34" charset="0"/>
              </a:rPr>
              <a:t>Undisturbed soil samples may also be used for all those tests for which disturbed samples are used.</a:t>
            </a:r>
          </a:p>
          <a:p>
            <a:pPr marL="660400" indent="-660400"/>
            <a:r>
              <a:rPr lang="en-US" sz="2800" smtClean="0">
                <a:latin typeface="Tahoma" pitchFamily="34" charset="0"/>
              </a:rPr>
              <a:t>Undisturbed samples should be taken at vertical intervals of not more than 1.5m and also at every change of stratum (IS 10108-1982).</a:t>
            </a:r>
          </a:p>
          <a:p>
            <a:pPr marL="660400" indent="-660400"/>
            <a:r>
              <a:rPr lang="en-US" sz="2800" smtClean="0">
                <a:latin typeface="Tahoma" pitchFamily="34" charset="0"/>
              </a:rPr>
              <a:t>Two methods of collecting undisturbed samples .</a:t>
            </a:r>
          </a:p>
          <a:p>
            <a:pPr marL="1035050" lvl="1" indent="-577850" algn="just">
              <a:buFontTx/>
              <a:buAutoNum type="romanLcParenBoth"/>
            </a:pPr>
            <a:r>
              <a:rPr lang="en-US" smtClean="0">
                <a:latin typeface="Tahoma" pitchFamily="34" charset="0"/>
              </a:rPr>
              <a:t>Chunk samples and tube samples from test pits or trenches</a:t>
            </a:r>
          </a:p>
          <a:p>
            <a:pPr marL="1035050" lvl="1" indent="-577850" algn="just">
              <a:buFontTx/>
              <a:buAutoNum type="romanLcParenBoth"/>
            </a:pPr>
            <a:r>
              <a:rPr lang="en-US" smtClean="0">
                <a:latin typeface="Tahoma" pitchFamily="34" charset="0"/>
              </a:rPr>
              <a:t>Tube samples by samplers</a:t>
            </a:r>
          </a:p>
          <a:p>
            <a:pPr marL="660400" indent="-660400"/>
            <a:endParaRPr lang="en-US" sz="2800" smtClean="0">
              <a:latin typeface="Tahoma" pitchFamily="34" charset="0"/>
            </a:endParaRP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a:xfrm>
            <a:off x="685800" y="381000"/>
            <a:ext cx="7772400" cy="914400"/>
          </a:xfrm>
        </p:spPr>
        <p:txBody>
          <a:bodyPr/>
          <a:lstStyle/>
          <a:p>
            <a:pPr algn="l"/>
            <a:r>
              <a:rPr lang="en-US" b="1" smtClean="0">
                <a:latin typeface="Tahoma" pitchFamily="34" charset="0"/>
              </a:rPr>
              <a:t>Undisturbed Sampling</a:t>
            </a:r>
            <a:endParaRPr lang="en-US" sz="2800" b="1" smtClean="0">
              <a:latin typeface="Tahoma" pitchFamily="34" charset="0"/>
            </a:endParaRPr>
          </a:p>
        </p:txBody>
      </p:sp>
      <p:sp>
        <p:nvSpPr>
          <p:cNvPr id="98307" name="Rectangle 3"/>
          <p:cNvSpPr>
            <a:spLocks noGrp="1" noChangeArrowheads="1"/>
          </p:cNvSpPr>
          <p:nvPr>
            <p:ph idx="1"/>
          </p:nvPr>
        </p:nvSpPr>
        <p:spPr>
          <a:xfrm>
            <a:off x="395288" y="1844675"/>
            <a:ext cx="8382000" cy="3997325"/>
          </a:xfrm>
        </p:spPr>
        <p:txBody>
          <a:bodyPr rtlCol="0">
            <a:normAutofit lnSpcReduction="10000"/>
          </a:bodyPr>
          <a:lstStyle/>
          <a:p>
            <a:pPr fontAlgn="auto">
              <a:lnSpc>
                <a:spcPct val="90000"/>
              </a:lnSpc>
              <a:spcAft>
                <a:spcPts val="0"/>
              </a:spcAft>
              <a:buClr>
                <a:schemeClr val="accent1">
                  <a:lumMod val="60000"/>
                  <a:lumOff val="40000"/>
                </a:schemeClr>
              </a:buClr>
              <a:defRPr/>
            </a:pPr>
            <a:r>
              <a:rPr lang="en-US" sz="2800">
                <a:solidFill>
                  <a:schemeClr val="tx1">
                    <a:lumMod val="65000"/>
                    <a:lumOff val="35000"/>
                  </a:schemeClr>
                </a:solidFill>
                <a:latin typeface="Tahoma" charset="0"/>
                <a:ea typeface="+mn-ea"/>
              </a:rPr>
              <a:t>Taking of undisturbed tube samples in cohesive and semi-cohesive soils requires a thin-walled tube sampler with proper clearance at the cutting edge.</a:t>
            </a:r>
          </a:p>
          <a:p>
            <a:pPr fontAlgn="auto">
              <a:lnSpc>
                <a:spcPct val="90000"/>
              </a:lnSpc>
              <a:spcAft>
                <a:spcPts val="0"/>
              </a:spcAft>
              <a:buClr>
                <a:schemeClr val="accent1">
                  <a:lumMod val="60000"/>
                  <a:lumOff val="40000"/>
                </a:schemeClr>
              </a:buClr>
              <a:defRPr/>
            </a:pPr>
            <a:r>
              <a:rPr lang="en-US" sz="2800">
                <a:solidFill>
                  <a:schemeClr val="tx1">
                    <a:lumMod val="65000"/>
                    <a:lumOff val="35000"/>
                  </a:schemeClr>
                </a:solidFill>
                <a:latin typeface="Tahoma" charset="0"/>
                <a:ea typeface="+mn-ea"/>
              </a:rPr>
              <a:t>A tube is said to be thin walled when the area ratio of the tube does not exceed 10%</a:t>
            </a:r>
          </a:p>
          <a:p>
            <a:pPr fontAlgn="auto">
              <a:lnSpc>
                <a:spcPct val="90000"/>
              </a:lnSpc>
              <a:spcAft>
                <a:spcPts val="0"/>
              </a:spcAft>
              <a:buClr>
                <a:schemeClr val="accent1">
                  <a:lumMod val="60000"/>
                  <a:lumOff val="40000"/>
                </a:schemeClr>
              </a:buClr>
              <a:defRPr/>
            </a:pPr>
            <a:r>
              <a:rPr lang="en-US" sz="2800">
                <a:solidFill>
                  <a:schemeClr val="tx1">
                    <a:lumMod val="65000"/>
                    <a:lumOff val="35000"/>
                  </a:schemeClr>
                </a:solidFill>
                <a:latin typeface="Tahoma" charset="0"/>
                <a:ea typeface="+mn-ea"/>
              </a:rPr>
              <a:t>Area ratio is the cross-sectional area of the wall of the sampling tube divided by the cross sectional area of the soil sample.</a:t>
            </a: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ChangeArrowheads="1"/>
          </p:cNvSpPr>
          <p:nvPr>
            <p:ph type="title"/>
          </p:nvPr>
        </p:nvSpPr>
        <p:spPr/>
        <p:txBody>
          <a:bodyPr/>
          <a:lstStyle/>
          <a:p>
            <a:r>
              <a:rPr lang="en-US" smtClean="0">
                <a:latin typeface="Tahoma" pitchFamily="34" charset="0"/>
              </a:rPr>
              <a:t>Sampler</a:t>
            </a:r>
          </a:p>
        </p:txBody>
      </p:sp>
      <p:graphicFrame>
        <p:nvGraphicFramePr>
          <p:cNvPr id="107522" name="Object 3"/>
          <p:cNvGraphicFramePr>
            <a:graphicFrameLocks noChangeAspect="1"/>
          </p:cNvGraphicFramePr>
          <p:nvPr/>
        </p:nvGraphicFramePr>
        <p:xfrm>
          <a:off x="762000" y="2286000"/>
          <a:ext cx="3009900" cy="2505075"/>
        </p:xfrm>
        <a:graphic>
          <a:graphicData uri="http://schemas.openxmlformats.org/presentationml/2006/ole">
            <p:oleObj spid="_x0000_s107522" name="Photo Editor Photo" r:id="rId4" imgW="3010320" imgH="2505425" progId="">
              <p:embed/>
            </p:oleObj>
          </a:graphicData>
        </a:graphic>
      </p:graphicFrame>
      <p:graphicFrame>
        <p:nvGraphicFramePr>
          <p:cNvPr id="107523" name="Object 4"/>
          <p:cNvGraphicFramePr>
            <a:graphicFrameLocks noChangeAspect="1"/>
          </p:cNvGraphicFramePr>
          <p:nvPr/>
        </p:nvGraphicFramePr>
        <p:xfrm>
          <a:off x="4724400" y="2362200"/>
          <a:ext cx="3333750" cy="2466975"/>
        </p:xfrm>
        <a:graphic>
          <a:graphicData uri="http://schemas.openxmlformats.org/presentationml/2006/ole">
            <p:oleObj spid="_x0000_s107523" name="Photo Editor Photo" r:id="rId5" imgW="3333333" imgH="2467319" progId="">
              <p:embed/>
            </p:oleObj>
          </a:graphicData>
        </a:graphic>
      </p:graphicFrame>
      <p:sp>
        <p:nvSpPr>
          <p:cNvPr id="107524" name="Text Box 5"/>
          <p:cNvSpPr txBox="1">
            <a:spLocks noChangeArrowheads="1"/>
          </p:cNvSpPr>
          <p:nvPr/>
        </p:nvSpPr>
        <p:spPr bwMode="auto">
          <a:xfrm>
            <a:off x="1187450" y="5410200"/>
            <a:ext cx="6584950" cy="457200"/>
          </a:xfrm>
          <a:prstGeom prst="rect">
            <a:avLst/>
          </a:prstGeom>
          <a:noFill/>
          <a:ln w="9525">
            <a:noFill/>
            <a:miter lim="800000"/>
            <a:headEnd/>
            <a:tailEnd/>
          </a:ln>
        </p:spPr>
        <p:txBody>
          <a:bodyPr>
            <a:spAutoFit/>
          </a:bodyPr>
          <a:lstStyle/>
          <a:p>
            <a:pPr>
              <a:spcBef>
                <a:spcPct val="50000"/>
              </a:spcBef>
            </a:pPr>
            <a:r>
              <a:rPr lang="en-US" sz="2400" b="1"/>
              <a:t>Split Barrel / split spoon Samplers</a:t>
            </a:r>
            <a:endParaRPr lang="en-GB" sz="2400" b="1"/>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9569" name="Rectangle 2"/>
          <p:cNvSpPr>
            <a:spLocks noGrp="1" noChangeArrowheads="1"/>
          </p:cNvSpPr>
          <p:nvPr>
            <p:ph type="title"/>
          </p:nvPr>
        </p:nvSpPr>
        <p:spPr>
          <a:xfrm>
            <a:off x="684213" y="260350"/>
            <a:ext cx="7772400" cy="381000"/>
          </a:xfrm>
        </p:spPr>
        <p:txBody>
          <a:bodyPr/>
          <a:lstStyle/>
          <a:p>
            <a:pPr algn="l"/>
            <a:r>
              <a:rPr lang="en-US" sz="4000" smtClean="0">
                <a:latin typeface="Tahoma" pitchFamily="34" charset="0"/>
              </a:rPr>
              <a:t>Sampler</a:t>
            </a:r>
            <a:r>
              <a:rPr lang="en-US" sz="2800" smtClean="0">
                <a:latin typeface="Tahoma" pitchFamily="34" charset="0"/>
              </a:rPr>
              <a:t> (Contd)</a:t>
            </a:r>
            <a:endParaRPr lang="en-GB" sz="2800" smtClean="0">
              <a:latin typeface="Tahoma" pitchFamily="34" charset="0"/>
            </a:endParaRPr>
          </a:p>
        </p:txBody>
      </p:sp>
      <p:graphicFrame>
        <p:nvGraphicFramePr>
          <p:cNvPr id="109570" name="Object 3"/>
          <p:cNvGraphicFramePr>
            <a:graphicFrameLocks noChangeAspect="1"/>
          </p:cNvGraphicFramePr>
          <p:nvPr/>
        </p:nvGraphicFramePr>
        <p:xfrm>
          <a:off x="611188" y="836613"/>
          <a:ext cx="7924800" cy="5213350"/>
        </p:xfrm>
        <a:graphic>
          <a:graphicData uri="http://schemas.openxmlformats.org/presentationml/2006/ole">
            <p:oleObj spid="_x0000_s109570" name="Photo Editor Photo" r:id="rId4" imgW="4629796" imgH="2980952" progId="">
              <p:embed/>
            </p:oleObj>
          </a:graphicData>
        </a:graphic>
      </p:graphicFrame>
      <p:sp>
        <p:nvSpPr>
          <p:cNvPr id="109571" name="Text Box 4"/>
          <p:cNvSpPr txBox="1">
            <a:spLocks noChangeArrowheads="1"/>
          </p:cNvSpPr>
          <p:nvPr/>
        </p:nvSpPr>
        <p:spPr bwMode="auto">
          <a:xfrm>
            <a:off x="539750" y="5949950"/>
            <a:ext cx="7920038" cy="830263"/>
          </a:xfrm>
          <a:prstGeom prst="rect">
            <a:avLst/>
          </a:prstGeom>
          <a:noFill/>
          <a:ln w="9525">
            <a:noFill/>
            <a:miter lim="800000"/>
            <a:headEnd/>
            <a:tailEnd/>
          </a:ln>
        </p:spPr>
        <p:txBody>
          <a:bodyPr>
            <a:spAutoFit/>
          </a:bodyPr>
          <a:lstStyle/>
          <a:p>
            <a:pPr algn="ctr"/>
            <a:r>
              <a:rPr lang="en-AU" sz="2400" b="1"/>
              <a:t>Open Split barrel sampler with soil sample and cutting shoe</a:t>
            </a: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ChangeArrowheads="1"/>
          </p:cNvSpPr>
          <p:nvPr>
            <p:ph type="title"/>
          </p:nvPr>
        </p:nvSpPr>
        <p:spPr>
          <a:xfrm>
            <a:off x="685800" y="304800"/>
            <a:ext cx="7772400" cy="1143000"/>
          </a:xfrm>
        </p:spPr>
        <p:txBody>
          <a:bodyPr/>
          <a:lstStyle/>
          <a:p>
            <a:r>
              <a:rPr lang="en-US" b="1" smtClean="0">
                <a:latin typeface="Tahoma" pitchFamily="34" charset="0"/>
              </a:rPr>
              <a:t>Thin Walled Samplers</a:t>
            </a:r>
            <a:endParaRPr lang="en-GB" b="1" smtClean="0">
              <a:latin typeface="Tahoma" pitchFamily="34" charset="0"/>
            </a:endParaRPr>
          </a:p>
        </p:txBody>
      </p:sp>
      <p:graphicFrame>
        <p:nvGraphicFramePr>
          <p:cNvPr id="111618" name="Object 3"/>
          <p:cNvGraphicFramePr>
            <a:graphicFrameLocks noChangeAspect="1"/>
          </p:cNvGraphicFramePr>
          <p:nvPr/>
        </p:nvGraphicFramePr>
        <p:xfrm>
          <a:off x="1600200" y="1752600"/>
          <a:ext cx="5715000" cy="4298950"/>
        </p:xfrm>
        <a:graphic>
          <a:graphicData uri="http://schemas.openxmlformats.org/presentationml/2006/ole">
            <p:oleObj spid="_x0000_s111618" name="Photo Editor Photo" r:id="rId4" imgW="4304762" imgH="3238952" progId="">
              <p:embed/>
            </p:oleObj>
          </a:graphicData>
        </a:graphic>
      </p:graphicFrame>
      <p:sp>
        <p:nvSpPr>
          <p:cNvPr id="111619" name="Text Box 7"/>
          <p:cNvSpPr txBox="1">
            <a:spLocks noChangeArrowheads="1"/>
          </p:cNvSpPr>
          <p:nvPr/>
        </p:nvSpPr>
        <p:spPr bwMode="auto">
          <a:xfrm>
            <a:off x="2916238" y="1125538"/>
            <a:ext cx="2478087" cy="457200"/>
          </a:xfrm>
          <a:prstGeom prst="rect">
            <a:avLst/>
          </a:prstGeom>
          <a:noFill/>
          <a:ln w="9525">
            <a:noFill/>
            <a:miter lim="800000"/>
            <a:headEnd/>
            <a:tailEnd/>
          </a:ln>
        </p:spPr>
        <p:txBody>
          <a:bodyPr>
            <a:spAutoFit/>
          </a:bodyPr>
          <a:lstStyle/>
          <a:p>
            <a:pPr algn="ctr"/>
            <a:r>
              <a:rPr lang="en-AU" sz="2400" b="1"/>
              <a:t>(shelby tubes)</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5" name="Title 1"/>
          <p:cNvSpPr>
            <a:spLocks noGrp="1"/>
          </p:cNvSpPr>
          <p:nvPr>
            <p:ph type="title"/>
          </p:nvPr>
        </p:nvSpPr>
        <p:spPr/>
        <p:txBody>
          <a:bodyPr/>
          <a:lstStyle/>
          <a:p>
            <a:r>
              <a:rPr lang="en-US" b="1" smtClean="0">
                <a:latin typeface="Calibri" pitchFamily="34" charset="0"/>
              </a:rPr>
              <a:t>Cases of Failure</a:t>
            </a:r>
          </a:p>
        </p:txBody>
      </p:sp>
      <p:sp>
        <p:nvSpPr>
          <p:cNvPr id="11266" name="Content Placeholder 2"/>
          <p:cNvSpPr>
            <a:spLocks noGrp="1"/>
          </p:cNvSpPr>
          <p:nvPr>
            <p:ph idx="1"/>
          </p:nvPr>
        </p:nvSpPr>
        <p:spPr/>
        <p:txBody>
          <a:bodyPr anchor="ctr"/>
          <a:lstStyle/>
          <a:p>
            <a:r>
              <a:rPr lang="en-US" sz="4400" smtClean="0">
                <a:latin typeface="Calibri" pitchFamily="34" charset="0"/>
              </a:rPr>
              <a:t>Does anyone wants to share his experience in brief with the class?</a:t>
            </a: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 descr="Thin walled sampler tube.jpg"/>
          <p:cNvPicPr>
            <a:picLocks noChangeAspect="1"/>
          </p:cNvPicPr>
          <p:nvPr/>
        </p:nvPicPr>
        <p:blipFill>
          <a:blip r:embed="rId2" cstate="print"/>
          <a:srcRect/>
          <a:stretch>
            <a:fillRect/>
          </a:stretch>
        </p:blipFill>
        <p:spPr bwMode="auto">
          <a:xfrm>
            <a:off x="-838200" y="76200"/>
            <a:ext cx="5848350" cy="5495925"/>
          </a:xfrm>
          <a:prstGeom prst="rect">
            <a:avLst/>
          </a:prstGeom>
          <a:noFill/>
          <a:ln w="9525">
            <a:noFill/>
            <a:miter lim="800000"/>
            <a:headEnd/>
            <a:tailEnd/>
          </a:ln>
        </p:spPr>
      </p:pic>
      <p:sp>
        <p:nvSpPr>
          <p:cNvPr id="4" name="TextBox 3"/>
          <p:cNvSpPr txBox="1"/>
          <p:nvPr/>
        </p:nvSpPr>
        <p:spPr>
          <a:xfrm>
            <a:off x="4419600" y="274638"/>
            <a:ext cx="4343400" cy="1477962"/>
          </a:xfrm>
          <a:prstGeom prst="rect">
            <a:avLst/>
          </a:prstGeom>
          <a:solidFill>
            <a:schemeClr val="tx2">
              <a:lumMod val="20000"/>
              <a:lumOff val="80000"/>
            </a:schemeClr>
          </a:solidFill>
          <a:ln w="19050">
            <a:solidFill>
              <a:schemeClr val="accent1">
                <a:lumMod val="75000"/>
              </a:schemeClr>
            </a:solidFill>
          </a:ln>
        </p:spPr>
        <p:txBody>
          <a:bodyPr>
            <a:spAutoFit/>
          </a:bodyPr>
          <a:lstStyle/>
          <a:p>
            <a:pPr algn="ctr"/>
            <a:r>
              <a:rPr lang="en-US" b="1" u="sng"/>
              <a:t>Inside Clearance </a:t>
            </a:r>
          </a:p>
          <a:p>
            <a:r>
              <a:rPr lang="en-US" b="1"/>
              <a:t>Not &gt; 1 to 3%</a:t>
            </a:r>
          </a:p>
          <a:p>
            <a:r>
              <a:rPr lang="en-US" b="1"/>
              <a:t>Ci = (Ds – Dc)/Dc</a:t>
            </a:r>
          </a:p>
          <a:p>
            <a:r>
              <a:rPr lang="en-US" b="1"/>
              <a:t>Allows for elastic expansion of the soil and reduces frictional drag</a:t>
            </a:r>
          </a:p>
        </p:txBody>
      </p:sp>
      <p:sp>
        <p:nvSpPr>
          <p:cNvPr id="5" name="TextBox 4"/>
          <p:cNvSpPr txBox="1"/>
          <p:nvPr/>
        </p:nvSpPr>
        <p:spPr>
          <a:xfrm>
            <a:off x="4191000" y="2076450"/>
            <a:ext cx="4572000" cy="1200150"/>
          </a:xfrm>
          <a:prstGeom prst="rect">
            <a:avLst/>
          </a:prstGeom>
          <a:solidFill>
            <a:schemeClr val="tx2">
              <a:lumMod val="20000"/>
              <a:lumOff val="80000"/>
            </a:schemeClr>
          </a:solidFill>
          <a:ln w="19050">
            <a:solidFill>
              <a:schemeClr val="accent1">
                <a:lumMod val="75000"/>
              </a:schemeClr>
            </a:solidFill>
          </a:ln>
        </p:spPr>
        <p:txBody>
          <a:bodyPr>
            <a:spAutoFit/>
          </a:bodyPr>
          <a:lstStyle/>
          <a:p>
            <a:pPr algn="ctr"/>
            <a:r>
              <a:rPr lang="en-US" b="1" u="sng"/>
              <a:t>Outside Clearance </a:t>
            </a:r>
          </a:p>
          <a:p>
            <a:r>
              <a:rPr lang="en-US" b="1" u="sng"/>
              <a:t>Not &gt; 1 to 3%</a:t>
            </a:r>
          </a:p>
          <a:p>
            <a:r>
              <a:rPr lang="en-US" b="1" u="sng"/>
              <a:t>Co = (Dw – Dt)/Dt</a:t>
            </a:r>
          </a:p>
          <a:p>
            <a:r>
              <a:rPr lang="en-US" b="1" u="sng"/>
              <a:t>Facilitates withdrawal of sampler tube</a:t>
            </a:r>
          </a:p>
        </p:txBody>
      </p:sp>
      <p:sp>
        <p:nvSpPr>
          <p:cNvPr id="6" name="TextBox 5"/>
          <p:cNvSpPr txBox="1"/>
          <p:nvPr/>
        </p:nvSpPr>
        <p:spPr>
          <a:xfrm>
            <a:off x="4191000" y="3581400"/>
            <a:ext cx="4572000" cy="1477963"/>
          </a:xfrm>
          <a:prstGeom prst="rect">
            <a:avLst/>
          </a:prstGeom>
          <a:solidFill>
            <a:schemeClr val="tx2">
              <a:lumMod val="20000"/>
              <a:lumOff val="80000"/>
            </a:schemeClr>
          </a:solidFill>
          <a:ln w="19050">
            <a:solidFill>
              <a:schemeClr val="accent1">
                <a:lumMod val="75000"/>
              </a:schemeClr>
            </a:solidFill>
          </a:ln>
        </p:spPr>
        <p:txBody>
          <a:bodyPr>
            <a:spAutoFit/>
          </a:bodyPr>
          <a:lstStyle/>
          <a:p>
            <a:r>
              <a:rPr lang="en-US" b="1" u="sng"/>
              <a:t>Area Ratio</a:t>
            </a:r>
          </a:p>
          <a:p>
            <a:r>
              <a:rPr lang="en-US" b="1"/>
              <a:t>Not &gt; 20% for stiff formations</a:t>
            </a:r>
          </a:p>
          <a:p>
            <a:r>
              <a:rPr lang="en-US" b="1"/>
              <a:t>Not &gt; 10% for soft sensitive clays</a:t>
            </a:r>
          </a:p>
          <a:p>
            <a:r>
              <a:rPr lang="en-US" b="1" u="sng"/>
              <a:t>Ar = 100 x (Dw2 – Dc2)/ Dc2</a:t>
            </a:r>
          </a:p>
          <a:p>
            <a:r>
              <a:rPr lang="en-US" b="1" u="sng"/>
              <a:t>To reduce the disturbace to the sample</a:t>
            </a:r>
          </a:p>
        </p:txBody>
      </p:sp>
      <p:sp>
        <p:nvSpPr>
          <p:cNvPr id="7" name="TextBox 6"/>
          <p:cNvSpPr txBox="1"/>
          <p:nvPr/>
        </p:nvSpPr>
        <p:spPr>
          <a:xfrm>
            <a:off x="2209800" y="5562600"/>
            <a:ext cx="6705600" cy="1200150"/>
          </a:xfrm>
          <a:prstGeom prst="rect">
            <a:avLst/>
          </a:prstGeom>
          <a:solidFill>
            <a:schemeClr val="tx2">
              <a:lumMod val="20000"/>
              <a:lumOff val="80000"/>
            </a:schemeClr>
          </a:solidFill>
          <a:ln w="19050">
            <a:solidFill>
              <a:schemeClr val="accent1">
                <a:lumMod val="75000"/>
              </a:schemeClr>
            </a:solidFill>
          </a:ln>
        </p:spPr>
        <p:txBody>
          <a:bodyPr>
            <a:spAutoFit/>
          </a:bodyPr>
          <a:lstStyle/>
          <a:p>
            <a:r>
              <a:rPr lang="en-US" b="1" u="sng"/>
              <a:t>Recovery ratio                                Rt = L/H</a:t>
            </a:r>
          </a:p>
          <a:p>
            <a:r>
              <a:rPr lang="en-US" b="1"/>
              <a:t>Between 98 to 96%</a:t>
            </a:r>
          </a:p>
          <a:p>
            <a:r>
              <a:rPr lang="en-US" b="1" u="sng"/>
              <a:t>L – Length of sample within the tube</a:t>
            </a:r>
          </a:p>
          <a:p>
            <a:r>
              <a:rPr lang="en-US" b="1" u="sng"/>
              <a:t>H – Depth of the penetration of the sampling tube</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914400" y="1676400"/>
          <a:ext cx="7391400" cy="2583180"/>
        </p:xfrm>
        <a:graphic>
          <a:graphicData uri="http://schemas.openxmlformats.org/drawingml/2006/table">
            <a:tbl>
              <a:tblPr/>
              <a:tblGrid>
                <a:gridCol w="4024313"/>
                <a:gridCol w="985837"/>
                <a:gridCol w="1149350"/>
                <a:gridCol w="1231900"/>
              </a:tblGrid>
              <a:tr h="371475">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FFFF"/>
                          </a:solidFill>
                          <a:effectLst/>
                          <a:latin typeface="Calibri" pitchFamily="34" charset="0"/>
                          <a:ea typeface="ＭＳ Ｐゴシック" pitchFamily="17" charset="-128"/>
                        </a:rPr>
                        <a:t>Thin-Walled Tubes – IS 2132 - 1986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Inside Diameter (mm)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38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70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Outside Diameter (mm)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74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106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Minimum effective length available for soil sample (mm)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300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450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450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Area Ratio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10.9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11.8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ea typeface="ＭＳ Ｐゴシック" pitchFamily="17" charset="-128"/>
                        </a:rPr>
                        <a:t>12.4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1" u="none" strike="noStrike" cap="none" normalizeH="0" baseline="0" smtClean="0">
                          <a:ln>
                            <a:noFill/>
                          </a:ln>
                          <a:solidFill>
                            <a:srgbClr val="000000"/>
                          </a:solidFill>
                          <a:effectLst/>
                          <a:latin typeface="Calibri" pitchFamily="34" charset="0"/>
                          <a:ea typeface="ＭＳ Ｐゴシック" pitchFamily="17" charset="-128"/>
                        </a:rPr>
                        <a:t>Note: Sampling tubes of intermediate or larger diameters may also be used.</a:t>
                      </a:r>
                      <a:endParaRPr kumimoji="0" lang="en-US" sz="1800" b="0" i="0" u="none" strike="noStrike" cap="none" normalizeH="0" baseline="0" smtClean="0">
                        <a:ln>
                          <a:noFill/>
                        </a:ln>
                        <a:solidFill>
                          <a:srgbClr val="000000"/>
                        </a:solidFill>
                        <a:effectLst/>
                        <a:latin typeface="Calibri" pitchFamily="34" charset="0"/>
                        <a:ea typeface="ＭＳ Ｐゴシック" pitchFamily="17"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114720" name="Title 2"/>
          <p:cNvSpPr>
            <a:spLocks noGrp="1"/>
          </p:cNvSpPr>
          <p:nvPr>
            <p:ph type="title"/>
          </p:nvPr>
        </p:nvSpPr>
        <p:spPr/>
        <p:txBody>
          <a:bodyPr/>
          <a:lstStyle/>
          <a:p>
            <a:r>
              <a:rPr lang="en-US" smtClean="0">
                <a:latin typeface="Calibri" pitchFamily="34" charset="0"/>
              </a:rPr>
              <a:t>Requirement of Sampling Tubes</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ChangeArrowheads="1"/>
          </p:cNvSpPr>
          <p:nvPr>
            <p:ph type="title"/>
          </p:nvPr>
        </p:nvSpPr>
        <p:spPr>
          <a:xfrm>
            <a:off x="250825" y="304800"/>
            <a:ext cx="8207375" cy="1066800"/>
          </a:xfrm>
        </p:spPr>
        <p:txBody>
          <a:bodyPr/>
          <a:lstStyle/>
          <a:p>
            <a:pPr>
              <a:lnSpc>
                <a:spcPct val="70000"/>
              </a:lnSpc>
            </a:pPr>
            <a:r>
              <a:rPr lang="en-AU" b="1" smtClean="0">
                <a:solidFill>
                  <a:srgbClr val="CC00FF"/>
                </a:solidFill>
                <a:latin typeface="Tahoma" pitchFamily="34" charset="0"/>
              </a:rPr>
              <a:t>Percentage use of common sampling methods</a:t>
            </a:r>
            <a:r>
              <a:rPr lang="en-US" b="1" smtClean="0">
                <a:latin typeface="Calibri" pitchFamily="34" charset="0"/>
              </a:rPr>
              <a:t> </a:t>
            </a:r>
            <a:endParaRPr lang="en-US" smtClean="0">
              <a:latin typeface="Calibri" pitchFamily="34" charset="0"/>
            </a:endParaRPr>
          </a:p>
        </p:txBody>
      </p:sp>
      <p:graphicFrame>
        <p:nvGraphicFramePr>
          <p:cNvPr id="600095" name="Group 31"/>
          <p:cNvGraphicFramePr>
            <a:graphicFrameLocks noGrp="1"/>
          </p:cNvGraphicFramePr>
          <p:nvPr/>
        </p:nvGraphicFramePr>
        <p:xfrm>
          <a:off x="457200" y="1341438"/>
          <a:ext cx="8382000" cy="5449887"/>
        </p:xfrm>
        <a:graphic>
          <a:graphicData uri="http://schemas.openxmlformats.org/drawingml/2006/table">
            <a:tbl>
              <a:tblPr/>
              <a:tblGrid>
                <a:gridCol w="2095500"/>
                <a:gridCol w="2095500"/>
                <a:gridCol w="2095500"/>
                <a:gridCol w="2095500"/>
              </a:tblGrid>
              <a:tr h="124945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rgbClr val="0000FF"/>
                          </a:solidFill>
                          <a:effectLst/>
                          <a:latin typeface="Tahoma" pitchFamily="34" charset="0"/>
                        </a:rPr>
                        <a:t>Sampler</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0000FF"/>
                          </a:solidFill>
                          <a:effectLst/>
                          <a:latin typeface="Tahoma" pitchFamily="34" charset="0"/>
                        </a:rPr>
                        <a:t>Disturbed/</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0000FF"/>
                          </a:solidFill>
                          <a:effectLst/>
                          <a:latin typeface="Tahoma" pitchFamily="34" charset="0"/>
                        </a:rPr>
                        <a:t>Undisturbed</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0000FF"/>
                          </a:solidFill>
                          <a:effectLst/>
                          <a:latin typeface="Tahoma" pitchFamily="34" charset="0"/>
                        </a:rPr>
                        <a:t>Appropriate Soil Types</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0000FF"/>
                          </a:solidFill>
                          <a:effectLst/>
                          <a:latin typeface="Tahoma" pitchFamily="34" charset="0"/>
                        </a:rPr>
                        <a:t>% use in Practice</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57046">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CC0000"/>
                          </a:solidFill>
                          <a:effectLst/>
                          <a:latin typeface="Tahoma" pitchFamily="34" charset="0"/>
                        </a:rPr>
                        <a:t>Split-Barrel</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CC0000"/>
                          </a:solidFill>
                          <a:effectLst/>
                          <a:latin typeface="Tahoma" pitchFamily="34" charset="0"/>
                        </a:rPr>
                        <a:t>(Split Spoon)</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CC0000"/>
                          </a:solidFill>
                          <a:effectLst/>
                          <a:latin typeface="Tahoma" pitchFamily="34" charset="0"/>
                        </a:rPr>
                        <a:t>Disturbed</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CC0000"/>
                          </a:solidFill>
                          <a:effectLst/>
                          <a:latin typeface="Tahoma" pitchFamily="34" charset="0"/>
                        </a:rPr>
                        <a:t>Sands, Silts, Clays</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400" b="0" i="0" u="none" strike="noStrike" cap="none" normalizeH="0" baseline="0" smtClean="0">
                          <a:ln>
                            <a:noFill/>
                          </a:ln>
                          <a:solidFill>
                            <a:srgbClr val="CC0000"/>
                          </a:solidFill>
                          <a:effectLst/>
                          <a:latin typeface="Tahoma" pitchFamily="34" charset="0"/>
                        </a:rPr>
                        <a:t>84</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98445">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rgbClr val="CC0000"/>
                          </a:solidFill>
                          <a:effectLst/>
                          <a:latin typeface="Tahoma" pitchFamily="34" charset="0"/>
                        </a:rPr>
                        <a:t>Thin-Walled Shelby Tube</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CC0000"/>
                          </a:solidFill>
                          <a:effectLst/>
                          <a:latin typeface="Tahoma" pitchFamily="34" charset="0"/>
                        </a:rPr>
                        <a:t>Undisturbed</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CC0000"/>
                          </a:solidFill>
                          <a:effectLst/>
                          <a:latin typeface="Tahoma" pitchFamily="34" charset="0"/>
                        </a:rPr>
                        <a:t>Clays, silts, fine grained soils, clayey sands</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0" i="0" u="none" strike="noStrike" cap="none" normalizeH="0" baseline="0" smtClean="0">
                          <a:ln>
                            <a:noFill/>
                          </a:ln>
                          <a:solidFill>
                            <a:srgbClr val="CC0000"/>
                          </a:solidFill>
                          <a:effectLst/>
                          <a:latin typeface="Tahoma" pitchFamily="34" charset="0"/>
                        </a:rPr>
                        <a:t>6</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44946">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0000FF"/>
                          </a:solidFill>
                          <a:effectLst/>
                          <a:latin typeface="Tahoma" pitchFamily="34" charset="0"/>
                        </a:rPr>
                        <a:t>Continuous Push</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0000FF"/>
                          </a:solidFill>
                          <a:effectLst/>
                          <a:latin typeface="Tahoma" pitchFamily="34" charset="0"/>
                        </a:rPr>
                        <a:t>Partially Undisturbed</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0000FF"/>
                          </a:solidFill>
                          <a:effectLst/>
                          <a:latin typeface="Tahoma" pitchFamily="34" charset="0"/>
                        </a:rPr>
                        <a:t>Sands, silts &amp; Clays</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0000FF"/>
                          </a:solidFill>
                          <a:effectLst/>
                          <a:latin typeface="Tahoma" pitchFamily="34" charset="0"/>
                        </a:rPr>
                        <a:t>4</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title"/>
          </p:nvPr>
        </p:nvSpPr>
        <p:spPr>
          <a:xfrm>
            <a:off x="971550" y="981075"/>
            <a:ext cx="7847013" cy="730250"/>
          </a:xfrm>
        </p:spPr>
        <p:txBody>
          <a:bodyPr/>
          <a:lstStyle/>
          <a:p>
            <a:pPr algn="l"/>
            <a:r>
              <a:rPr lang="en-US" sz="5400" b="1" smtClean="0">
                <a:solidFill>
                  <a:srgbClr val="0000FF"/>
                </a:solidFill>
                <a:latin typeface="Tahoma" pitchFamily="34" charset="0"/>
              </a:rPr>
              <a:t/>
            </a:r>
            <a:br>
              <a:rPr lang="en-US" sz="5400" b="1" smtClean="0">
                <a:solidFill>
                  <a:srgbClr val="0000FF"/>
                </a:solidFill>
                <a:latin typeface="Tahoma" pitchFamily="34" charset="0"/>
              </a:rPr>
            </a:br>
            <a:r>
              <a:rPr lang="en-US" sz="5400" b="1" smtClean="0">
                <a:solidFill>
                  <a:srgbClr val="0000FF"/>
                </a:solidFill>
                <a:latin typeface="Tahoma" pitchFamily="34" charset="0"/>
              </a:rPr>
              <a:t>             </a:t>
            </a:r>
            <a:r>
              <a:rPr lang="en-US" sz="5400" b="1" smtClean="0">
                <a:latin typeface="Tahoma" pitchFamily="34" charset="0"/>
              </a:rPr>
              <a:t>Rocks</a:t>
            </a:r>
            <a:r>
              <a:rPr lang="en-US" sz="5400" b="1" smtClean="0">
                <a:solidFill>
                  <a:srgbClr val="0000FF"/>
                </a:solidFill>
                <a:latin typeface="Tahoma" pitchFamily="34" charset="0"/>
              </a:rPr>
              <a:t/>
            </a:r>
            <a:br>
              <a:rPr lang="en-US" sz="5400" b="1" smtClean="0">
                <a:solidFill>
                  <a:srgbClr val="0000FF"/>
                </a:solidFill>
                <a:latin typeface="Tahoma" pitchFamily="34" charset="0"/>
              </a:rPr>
            </a:br>
            <a:endParaRPr lang="en-US" sz="5400" b="1" smtClean="0">
              <a:solidFill>
                <a:srgbClr val="0000FF"/>
              </a:solidFill>
              <a:latin typeface="Tahoma" pitchFamily="34" charset="0"/>
            </a:endParaRPr>
          </a:p>
        </p:txBody>
      </p:sp>
      <p:sp>
        <p:nvSpPr>
          <p:cNvPr id="116738" name="Rectangle 3"/>
          <p:cNvSpPr>
            <a:spLocks noGrp="1" noChangeArrowheads="1"/>
          </p:cNvSpPr>
          <p:nvPr>
            <p:ph idx="1"/>
          </p:nvPr>
        </p:nvSpPr>
        <p:spPr>
          <a:xfrm>
            <a:off x="684213" y="2060575"/>
            <a:ext cx="7772400" cy="3600450"/>
          </a:xfrm>
        </p:spPr>
        <p:txBody>
          <a:bodyPr/>
          <a:lstStyle/>
          <a:p>
            <a:pPr lvl="1"/>
            <a:r>
              <a:rPr lang="en-US" b="1" smtClean="0">
                <a:latin typeface="Tahoma" pitchFamily="34" charset="0"/>
              </a:rPr>
              <a:t>Core of rocks should be collected by means of rotary drills with a coring bit.</a:t>
            </a:r>
          </a:p>
          <a:p>
            <a:pPr lvl="1"/>
            <a:r>
              <a:rPr lang="en-US" b="1" smtClean="0">
                <a:latin typeface="Tahoma" pitchFamily="34" charset="0"/>
              </a:rPr>
              <a:t>Normally double core barrels are used.</a:t>
            </a:r>
          </a:p>
          <a:p>
            <a:pPr lvl="1"/>
            <a:r>
              <a:rPr lang="en-US" b="1" smtClean="0">
                <a:latin typeface="Tahoma" pitchFamily="34" charset="0"/>
              </a:rPr>
              <a:t>The bit may be diamond, carbide or saw tooth</a:t>
            </a:r>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title"/>
          </p:nvPr>
        </p:nvSpPr>
        <p:spPr/>
        <p:txBody>
          <a:bodyPr/>
          <a:lstStyle/>
          <a:p>
            <a:r>
              <a:rPr lang="en-AU" sz="3200" b="1" smtClean="0">
                <a:latin typeface="Tahoma" pitchFamily="34" charset="0"/>
              </a:rPr>
              <a:t>Split barrel sample jar, tube, storage box for transportation of jar samples</a:t>
            </a:r>
          </a:p>
        </p:txBody>
      </p:sp>
      <p:graphicFrame>
        <p:nvGraphicFramePr>
          <p:cNvPr id="118786" name="Object 3"/>
          <p:cNvGraphicFramePr>
            <a:graphicFrameLocks noGrp="1" noChangeAspect="1"/>
          </p:cNvGraphicFramePr>
          <p:nvPr>
            <p:ph idx="1"/>
          </p:nvPr>
        </p:nvGraphicFramePr>
        <p:xfrm>
          <a:off x="1884363" y="1804988"/>
          <a:ext cx="5372100" cy="3933825"/>
        </p:xfrm>
        <a:graphic>
          <a:graphicData uri="http://schemas.openxmlformats.org/presentationml/2006/ole">
            <p:oleObj spid="_x0000_s118786" name="Photo Editor Photo" r:id="rId3" imgW="5372850" imgH="3933333" progId="">
              <p:embed/>
            </p:oleObj>
          </a:graphicData>
        </a:graphic>
      </p:graphicFrame>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Grp="1" noChangeArrowheads="1"/>
          </p:cNvSpPr>
          <p:nvPr>
            <p:ph idx="1"/>
          </p:nvPr>
        </p:nvSpPr>
        <p:spPr>
          <a:xfrm>
            <a:off x="533400" y="260350"/>
            <a:ext cx="8229600" cy="2635250"/>
          </a:xfrm>
        </p:spPr>
        <p:txBody>
          <a:bodyPr rtlCol="0">
            <a:normAutofit lnSpcReduction="10000"/>
          </a:bodyPr>
          <a:lstStyle/>
          <a:p>
            <a:pPr marL="660400" indent="-660400" fontAlgn="auto">
              <a:lnSpc>
                <a:spcPct val="90000"/>
              </a:lnSpc>
              <a:spcAft>
                <a:spcPts val="0"/>
              </a:spcAft>
              <a:buClr>
                <a:schemeClr val="accent1">
                  <a:lumMod val="60000"/>
                  <a:lumOff val="40000"/>
                </a:schemeClr>
              </a:buClr>
              <a:defRPr/>
            </a:pPr>
            <a:r>
              <a:rPr lang="en-US" sz="2800" b="1" dirty="0" smtClean="0">
                <a:solidFill>
                  <a:schemeClr val="tx1">
                    <a:lumMod val="65000"/>
                    <a:lumOff val="35000"/>
                  </a:schemeClr>
                </a:solidFill>
                <a:latin typeface="Tahoma" pitchFamily="34" charset="0"/>
                <a:ea typeface="+mn-ea"/>
              </a:rPr>
              <a:t>Rock Quality Designation (RQD)</a:t>
            </a:r>
            <a:r>
              <a:rPr lang="en-US" sz="2800" dirty="0" smtClean="0">
                <a:solidFill>
                  <a:schemeClr val="tx1">
                    <a:lumMod val="65000"/>
                    <a:lumOff val="35000"/>
                  </a:schemeClr>
                </a:solidFill>
                <a:latin typeface="Tahoma" pitchFamily="34" charset="0"/>
                <a:ea typeface="+mn-ea"/>
              </a:rPr>
              <a:t> -indicator of general quality of rock for engineering purposes.</a:t>
            </a:r>
          </a:p>
          <a:p>
            <a:pPr marL="660400" indent="-660400" fontAlgn="auto">
              <a:lnSpc>
                <a:spcPct val="110000"/>
              </a:lnSpc>
              <a:spcAft>
                <a:spcPts val="0"/>
              </a:spcAft>
              <a:buClr>
                <a:schemeClr val="accent1">
                  <a:lumMod val="60000"/>
                  <a:lumOff val="40000"/>
                </a:schemeClr>
              </a:buClr>
              <a:buFontTx/>
              <a:buNone/>
              <a:defRPr/>
            </a:pPr>
            <a:r>
              <a:rPr lang="en-US" sz="2800" dirty="0" smtClean="0">
                <a:solidFill>
                  <a:schemeClr val="tx1">
                    <a:lumMod val="65000"/>
                    <a:lumOff val="35000"/>
                  </a:schemeClr>
                </a:solidFill>
                <a:latin typeface="Tahoma" pitchFamily="34" charset="0"/>
                <a:ea typeface="+mn-ea"/>
              </a:rPr>
              <a:t>	</a:t>
            </a:r>
          </a:p>
          <a:p>
            <a:pPr marL="0" indent="-660400" fontAlgn="auto">
              <a:spcBef>
                <a:spcPts val="0"/>
              </a:spcBef>
              <a:spcAft>
                <a:spcPts val="0"/>
              </a:spcAft>
              <a:buClr>
                <a:schemeClr val="accent1">
                  <a:lumMod val="60000"/>
                  <a:lumOff val="40000"/>
                </a:schemeClr>
              </a:buClr>
              <a:buFont typeface="Arial" charset="0"/>
              <a:buNone/>
              <a:defRPr/>
            </a:pPr>
            <a:r>
              <a:rPr lang="en-US" sz="2800" dirty="0" smtClean="0">
                <a:solidFill>
                  <a:schemeClr val="tx1">
                    <a:lumMod val="65000"/>
                    <a:lumOff val="35000"/>
                  </a:schemeClr>
                </a:solidFill>
                <a:latin typeface="Tahoma" pitchFamily="34" charset="0"/>
                <a:ea typeface="+mn-ea"/>
              </a:rPr>
              <a:t>RQD= </a:t>
            </a:r>
            <a:r>
              <a:rPr lang="en-US" sz="2800" u="sng" dirty="0" smtClean="0">
                <a:solidFill>
                  <a:schemeClr val="tx1">
                    <a:lumMod val="65000"/>
                    <a:lumOff val="35000"/>
                  </a:schemeClr>
                </a:solidFill>
                <a:latin typeface="Tahoma" pitchFamily="34" charset="0"/>
                <a:ea typeface="+mn-ea"/>
              </a:rPr>
              <a:t>Length of core in pieces100mm and above</a:t>
            </a:r>
          </a:p>
          <a:p>
            <a:pPr marL="0" indent="-660400" fontAlgn="auto">
              <a:spcBef>
                <a:spcPts val="0"/>
              </a:spcBef>
              <a:spcAft>
                <a:spcPts val="0"/>
              </a:spcAft>
              <a:buClr>
                <a:schemeClr val="accent1">
                  <a:lumMod val="60000"/>
                  <a:lumOff val="40000"/>
                </a:schemeClr>
              </a:buClr>
              <a:buFontTx/>
              <a:buNone/>
              <a:defRPr/>
            </a:pPr>
            <a:r>
              <a:rPr lang="en-US" sz="2800" dirty="0" smtClean="0">
                <a:solidFill>
                  <a:schemeClr val="tx1">
                    <a:lumMod val="65000"/>
                    <a:lumOff val="35000"/>
                  </a:schemeClr>
                </a:solidFill>
                <a:latin typeface="Tahoma" pitchFamily="34" charset="0"/>
                <a:ea typeface="+mn-ea"/>
              </a:rPr>
              <a:t>                              Length of run</a:t>
            </a:r>
          </a:p>
        </p:txBody>
      </p:sp>
      <p:graphicFrame>
        <p:nvGraphicFramePr>
          <p:cNvPr id="3" name="Table 2"/>
          <p:cNvGraphicFramePr>
            <a:graphicFrameLocks noGrp="1"/>
          </p:cNvGraphicFramePr>
          <p:nvPr/>
        </p:nvGraphicFramePr>
        <p:xfrm>
          <a:off x="5638800" y="3429000"/>
          <a:ext cx="2971800" cy="3043239"/>
        </p:xfrm>
        <a:graphic>
          <a:graphicData uri="http://schemas.openxmlformats.org/drawingml/2006/table">
            <a:tbl>
              <a:tblPr firstRow="1" bandRow="1">
                <a:tableStyleId>{5C22544A-7EE6-4342-B048-85BDC9FD1C3A}</a:tableStyleId>
              </a:tblPr>
              <a:tblGrid>
                <a:gridCol w="1211580"/>
                <a:gridCol w="1760220"/>
              </a:tblGrid>
              <a:tr h="11888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latin typeface="Tahoma" pitchFamily="34" charset="0"/>
                        </a:rPr>
                        <a:t>RQD  (%)</a:t>
                      </a:r>
                    </a:p>
                    <a:p>
                      <a:endParaRPr lang="en-US" sz="1800" dirty="0"/>
                    </a:p>
                  </a:txBody>
                  <a:tcPr marT="45725" marB="4572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latin typeface="Tahoma" pitchFamily="34" charset="0"/>
                        </a:rPr>
                        <a:t>Description of rock quality</a:t>
                      </a:r>
                    </a:p>
                    <a:p>
                      <a:endParaRPr lang="en-US" sz="1800" dirty="0"/>
                    </a:p>
                  </a:txBody>
                  <a:tcPr marT="45725" marB="45725"/>
                </a:tc>
              </a:tr>
              <a:tr h="370879">
                <a:tc>
                  <a:txBody>
                    <a:bodyPr/>
                    <a:lstStyle/>
                    <a:p>
                      <a:r>
                        <a:rPr lang="en-US" sz="1800" b="1" dirty="0" smtClean="0">
                          <a:latin typeface="Tahoma" pitchFamily="34" charset="0"/>
                        </a:rPr>
                        <a:t>0-25</a:t>
                      </a:r>
                      <a:endParaRPr lang="en-US" sz="1800" dirty="0"/>
                    </a:p>
                  </a:txBody>
                  <a:tcPr marT="45725" marB="45725"/>
                </a:tc>
                <a:tc>
                  <a:txBody>
                    <a:bodyPr/>
                    <a:lstStyle/>
                    <a:p>
                      <a:r>
                        <a:rPr lang="en-US" sz="1800" b="1" dirty="0" smtClean="0">
                          <a:latin typeface="Tahoma" pitchFamily="34" charset="0"/>
                        </a:rPr>
                        <a:t>Very poor</a:t>
                      </a:r>
                      <a:endParaRPr lang="en-US" sz="1800" dirty="0"/>
                    </a:p>
                  </a:txBody>
                  <a:tcPr marT="45725" marB="45725"/>
                </a:tc>
              </a:tr>
              <a:tr h="370879">
                <a:tc>
                  <a:txBody>
                    <a:bodyPr/>
                    <a:lstStyle/>
                    <a:p>
                      <a:r>
                        <a:rPr lang="en-US" sz="1800" b="1" dirty="0" smtClean="0">
                          <a:latin typeface="Tahoma" pitchFamily="34" charset="0"/>
                        </a:rPr>
                        <a:t>25-50</a:t>
                      </a:r>
                      <a:endParaRPr lang="en-US" sz="1800" dirty="0"/>
                    </a:p>
                  </a:txBody>
                  <a:tcPr marT="45725" marB="45725"/>
                </a:tc>
                <a:tc>
                  <a:txBody>
                    <a:bodyPr/>
                    <a:lstStyle/>
                    <a:p>
                      <a:r>
                        <a:rPr lang="en-US" sz="1800" b="1" dirty="0" smtClean="0">
                          <a:latin typeface="Tahoma" pitchFamily="34" charset="0"/>
                        </a:rPr>
                        <a:t>Poor</a:t>
                      </a:r>
                      <a:endParaRPr lang="en-US" sz="1800" dirty="0"/>
                    </a:p>
                  </a:txBody>
                  <a:tcPr marT="45725" marB="45725"/>
                </a:tc>
              </a:tr>
              <a:tr h="370879">
                <a:tc>
                  <a:txBody>
                    <a:bodyPr/>
                    <a:lstStyle/>
                    <a:p>
                      <a:r>
                        <a:rPr lang="en-US" sz="1800" b="1" dirty="0" smtClean="0">
                          <a:latin typeface="Tahoma" pitchFamily="34" charset="0"/>
                        </a:rPr>
                        <a:t>50-75</a:t>
                      </a:r>
                      <a:endParaRPr lang="en-US" sz="1800" dirty="0"/>
                    </a:p>
                  </a:txBody>
                  <a:tcPr marT="45725" marB="45725"/>
                </a:tc>
                <a:tc>
                  <a:txBody>
                    <a:bodyPr/>
                    <a:lstStyle/>
                    <a:p>
                      <a:r>
                        <a:rPr lang="en-US" sz="1800" b="1" dirty="0" smtClean="0">
                          <a:latin typeface="Tahoma" pitchFamily="34" charset="0"/>
                        </a:rPr>
                        <a:t>Fair</a:t>
                      </a:r>
                      <a:endParaRPr lang="en-US" sz="1800" dirty="0"/>
                    </a:p>
                  </a:txBody>
                  <a:tcPr marT="45725" marB="45725"/>
                </a:tc>
              </a:tr>
              <a:tr h="370879">
                <a:tc>
                  <a:txBody>
                    <a:bodyPr/>
                    <a:lstStyle/>
                    <a:p>
                      <a:r>
                        <a:rPr lang="en-US" sz="1800" b="1" dirty="0" smtClean="0">
                          <a:latin typeface="Tahoma" pitchFamily="34" charset="0"/>
                        </a:rPr>
                        <a:t>75-90</a:t>
                      </a:r>
                      <a:endParaRPr lang="en-US" sz="1800" dirty="0"/>
                    </a:p>
                  </a:txBody>
                  <a:tcPr marT="45725" marB="45725"/>
                </a:tc>
                <a:tc>
                  <a:txBody>
                    <a:bodyPr/>
                    <a:lstStyle/>
                    <a:p>
                      <a:r>
                        <a:rPr lang="en-US" sz="1800" b="1" dirty="0" smtClean="0">
                          <a:latin typeface="Tahoma" pitchFamily="34" charset="0"/>
                        </a:rPr>
                        <a:t>Good</a:t>
                      </a:r>
                      <a:endParaRPr lang="en-US" sz="1800" dirty="0"/>
                    </a:p>
                  </a:txBody>
                  <a:tcPr marT="45725" marB="45725"/>
                </a:tc>
              </a:tr>
              <a:tr h="370879">
                <a:tc>
                  <a:txBody>
                    <a:bodyPr/>
                    <a:lstStyle/>
                    <a:p>
                      <a:r>
                        <a:rPr lang="en-US" sz="1800" b="1" dirty="0" smtClean="0">
                          <a:latin typeface="Tahoma" pitchFamily="34" charset="0"/>
                        </a:rPr>
                        <a:t>90-100</a:t>
                      </a:r>
                      <a:endParaRPr lang="en-US" sz="1800" dirty="0"/>
                    </a:p>
                  </a:txBody>
                  <a:tcPr marT="45725" marB="45725"/>
                </a:tc>
                <a:tc>
                  <a:txBody>
                    <a:bodyPr/>
                    <a:lstStyle/>
                    <a:p>
                      <a:r>
                        <a:rPr lang="en-US" sz="1800" b="1" dirty="0" smtClean="0">
                          <a:latin typeface="Tahoma" pitchFamily="34" charset="0"/>
                        </a:rPr>
                        <a:t>Excellent</a:t>
                      </a:r>
                      <a:endParaRPr lang="en-US" sz="1800" dirty="0"/>
                    </a:p>
                  </a:txBody>
                  <a:tcPr marT="45725" marB="45725"/>
                </a:tc>
              </a:tr>
            </a:tbl>
          </a:graphicData>
        </a:graphic>
      </p:graphicFrame>
      <p:sp>
        <p:nvSpPr>
          <p:cNvPr id="4" name="Rectangle 2"/>
          <p:cNvSpPr txBox="1">
            <a:spLocks noChangeArrowheads="1"/>
          </p:cNvSpPr>
          <p:nvPr/>
        </p:nvSpPr>
        <p:spPr bwMode="auto">
          <a:xfrm>
            <a:off x="609600" y="3733800"/>
            <a:ext cx="4343400" cy="2330450"/>
          </a:xfrm>
          <a:prstGeom prst="rect">
            <a:avLst/>
          </a:prstGeom>
          <a:noFill/>
          <a:ln w="9525">
            <a:noFill/>
            <a:miter lim="800000"/>
            <a:headEnd/>
            <a:tailEnd/>
          </a:ln>
        </p:spPr>
        <p:txBody>
          <a:bodyPr/>
          <a:lstStyle/>
          <a:p>
            <a:pPr marL="6350" indent="-6350" algn="just">
              <a:lnSpc>
                <a:spcPct val="90000"/>
              </a:lnSpc>
              <a:spcBef>
                <a:spcPct val="20000"/>
              </a:spcBef>
              <a:defRPr/>
            </a:pPr>
            <a:r>
              <a:rPr lang="en-US" sz="2800" dirty="0">
                <a:latin typeface="Tahoma" pitchFamily="34" charset="0"/>
                <a:ea typeface="+mn-ea"/>
              </a:rPr>
              <a:t>RQD is an indirect measure of number of fractures and the amount of softening or alteration in a rock mass.</a:t>
            </a: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title"/>
          </p:nvPr>
        </p:nvSpPr>
        <p:spPr>
          <a:xfrm>
            <a:off x="685800" y="609600"/>
            <a:ext cx="7772400" cy="609600"/>
          </a:xfrm>
        </p:spPr>
        <p:txBody>
          <a:bodyPr/>
          <a:lstStyle/>
          <a:p>
            <a:r>
              <a:rPr lang="en-US" b="1" smtClean="0">
                <a:latin typeface="Tahoma" pitchFamily="34" charset="0"/>
              </a:rPr>
              <a:t>Drill Bits</a:t>
            </a:r>
          </a:p>
        </p:txBody>
      </p:sp>
      <p:graphicFrame>
        <p:nvGraphicFramePr>
          <p:cNvPr id="120834" name="Object 3"/>
          <p:cNvGraphicFramePr>
            <a:graphicFrameLocks noChangeAspect="1"/>
          </p:cNvGraphicFramePr>
          <p:nvPr/>
        </p:nvGraphicFramePr>
        <p:xfrm>
          <a:off x="395288" y="1196975"/>
          <a:ext cx="8137525" cy="5661025"/>
        </p:xfrm>
        <a:graphic>
          <a:graphicData uri="http://schemas.openxmlformats.org/presentationml/2006/ole">
            <p:oleObj spid="_x0000_s120834" name="Photo Editor Photo" r:id="rId4" imgW="4371429" imgH="3296110" progId="">
              <p:embed/>
            </p:oleObj>
          </a:graphicData>
        </a:graphic>
      </p:graphicFrame>
      <p:sp>
        <p:nvSpPr>
          <p:cNvPr id="120835" name="Text Box 4"/>
          <p:cNvSpPr txBox="1">
            <a:spLocks noChangeArrowheads="1"/>
          </p:cNvSpPr>
          <p:nvPr/>
        </p:nvSpPr>
        <p:spPr bwMode="auto">
          <a:xfrm>
            <a:off x="684213" y="1412875"/>
            <a:ext cx="1555750" cy="457200"/>
          </a:xfrm>
          <a:prstGeom prst="rect">
            <a:avLst/>
          </a:prstGeom>
          <a:noFill/>
          <a:ln w="9525">
            <a:noFill/>
            <a:miter lim="800000"/>
            <a:headEnd/>
            <a:tailEnd/>
          </a:ln>
        </p:spPr>
        <p:txBody>
          <a:bodyPr wrap="none">
            <a:spAutoFit/>
          </a:bodyPr>
          <a:lstStyle/>
          <a:p>
            <a:pPr algn="ctr"/>
            <a:r>
              <a:rPr lang="en-AU" sz="2400" b="1"/>
              <a:t>Diamond</a:t>
            </a:r>
          </a:p>
        </p:txBody>
      </p:sp>
      <p:sp>
        <p:nvSpPr>
          <p:cNvPr id="120836" name="Text Box 5"/>
          <p:cNvSpPr txBox="1">
            <a:spLocks noChangeArrowheads="1"/>
          </p:cNvSpPr>
          <p:nvPr/>
        </p:nvSpPr>
        <p:spPr bwMode="auto">
          <a:xfrm>
            <a:off x="6516688" y="1557338"/>
            <a:ext cx="1358900" cy="457200"/>
          </a:xfrm>
          <a:prstGeom prst="rect">
            <a:avLst/>
          </a:prstGeom>
          <a:noFill/>
          <a:ln w="9525">
            <a:noFill/>
            <a:miter lim="800000"/>
            <a:headEnd/>
            <a:tailEnd/>
          </a:ln>
        </p:spPr>
        <p:txBody>
          <a:bodyPr wrap="none">
            <a:spAutoFit/>
          </a:bodyPr>
          <a:lstStyle/>
          <a:p>
            <a:pPr algn="ctr"/>
            <a:r>
              <a:rPr lang="en-AU" sz="2400" b="1"/>
              <a:t>Carbide</a:t>
            </a:r>
          </a:p>
        </p:txBody>
      </p:sp>
      <p:sp>
        <p:nvSpPr>
          <p:cNvPr id="120837" name="Text Box 6"/>
          <p:cNvSpPr txBox="1">
            <a:spLocks noChangeArrowheads="1"/>
          </p:cNvSpPr>
          <p:nvPr/>
        </p:nvSpPr>
        <p:spPr bwMode="auto">
          <a:xfrm>
            <a:off x="3492500" y="6400800"/>
            <a:ext cx="1652588" cy="461963"/>
          </a:xfrm>
          <a:prstGeom prst="rect">
            <a:avLst/>
          </a:prstGeom>
          <a:noFill/>
          <a:ln w="9525">
            <a:noFill/>
            <a:miter lim="800000"/>
            <a:headEnd/>
            <a:tailEnd/>
          </a:ln>
        </p:spPr>
        <p:txBody>
          <a:bodyPr wrap="none">
            <a:spAutoFit/>
          </a:bodyPr>
          <a:lstStyle/>
          <a:p>
            <a:pPr algn="ctr"/>
            <a:r>
              <a:rPr lang="en-AU" sz="2400" b="1"/>
              <a:t>Saw tooth</a:t>
            </a: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title"/>
          </p:nvPr>
        </p:nvSpPr>
        <p:spPr>
          <a:xfrm>
            <a:off x="685800" y="609600"/>
            <a:ext cx="7772400" cy="762000"/>
          </a:xfrm>
        </p:spPr>
        <p:txBody>
          <a:bodyPr/>
          <a:lstStyle/>
          <a:p>
            <a:r>
              <a:rPr lang="en-US" b="1" smtClean="0">
                <a:solidFill>
                  <a:srgbClr val="0000FF"/>
                </a:solidFill>
                <a:latin typeface="Tahoma" pitchFamily="34" charset="0"/>
              </a:rPr>
              <a:t>Core Box</a:t>
            </a:r>
            <a:endParaRPr lang="en-GB" b="1" smtClean="0">
              <a:solidFill>
                <a:srgbClr val="0000FF"/>
              </a:solidFill>
              <a:latin typeface="Tahoma" pitchFamily="34" charset="0"/>
            </a:endParaRPr>
          </a:p>
        </p:txBody>
      </p:sp>
      <p:graphicFrame>
        <p:nvGraphicFramePr>
          <p:cNvPr id="122882" name="Object 3"/>
          <p:cNvGraphicFramePr>
            <a:graphicFrameLocks noChangeAspect="1"/>
          </p:cNvGraphicFramePr>
          <p:nvPr/>
        </p:nvGraphicFramePr>
        <p:xfrm>
          <a:off x="1371600" y="1676400"/>
          <a:ext cx="6553200" cy="4370388"/>
        </p:xfrm>
        <a:graphic>
          <a:graphicData uri="http://schemas.openxmlformats.org/presentationml/2006/ole">
            <p:oleObj spid="_x0000_s122882" name="Bitmap Image" r:id="rId4" imgW="7314286" imgH="4877481" progId="PBrush">
              <p:embed/>
            </p:oleObj>
          </a:graphicData>
        </a:graphic>
      </p:graphicFrame>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3" descr="D:\PenDrive-IRICEN\ABC-IRICEN\Earthwork\Scan GE-8 RDSO report\fig21.tif"/>
          <p:cNvPicPr>
            <a:picLocks noChangeAspect="1" noChangeArrowheads="1"/>
          </p:cNvPicPr>
          <p:nvPr/>
        </p:nvPicPr>
        <p:blipFill>
          <a:blip r:embed="rId2" cstate="print"/>
          <a:srcRect/>
          <a:stretch>
            <a:fillRect/>
          </a:stretch>
        </p:blipFill>
        <p:spPr bwMode="auto">
          <a:xfrm>
            <a:off x="0" y="-15875"/>
            <a:ext cx="4800600" cy="7178675"/>
          </a:xfrm>
          <a:prstGeom prst="rect">
            <a:avLst/>
          </a:prstGeom>
          <a:noFill/>
          <a:ln w="9525">
            <a:noFill/>
            <a:miter lim="800000"/>
            <a:headEnd/>
            <a:tailEnd/>
          </a:ln>
        </p:spPr>
      </p:pic>
      <p:pic>
        <p:nvPicPr>
          <p:cNvPr id="124930" name="Picture 2" descr="D:\PenDrive-IRICEN\ABC-IRICEN\Earthwork\Scan GE-8 RDSO report\fig23.jpg"/>
          <p:cNvPicPr>
            <a:picLocks noChangeAspect="1" noChangeArrowheads="1"/>
          </p:cNvPicPr>
          <p:nvPr/>
        </p:nvPicPr>
        <p:blipFill>
          <a:blip r:embed="rId3" cstate="print"/>
          <a:srcRect/>
          <a:stretch>
            <a:fillRect/>
          </a:stretch>
        </p:blipFill>
        <p:spPr bwMode="auto">
          <a:xfrm>
            <a:off x="4795838" y="25400"/>
            <a:ext cx="4424362" cy="683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Number Placeholder 3"/>
          <p:cNvSpPr>
            <a:spLocks noGrp="1"/>
          </p:cNvSpPr>
          <p:nvPr>
            <p:ph type="sldNum" sz="quarter" idx="12"/>
          </p:nvPr>
        </p:nvSpPr>
        <p:spPr bwMode="auto">
          <a:noFill/>
          <a:ln>
            <a:miter lim="800000"/>
            <a:headEnd/>
            <a:tailEnd/>
          </a:ln>
        </p:spPr>
        <p:txBody>
          <a:bodyPr/>
          <a:lstStyle/>
          <a:p>
            <a:fld id="{BE63E502-E330-427A-926C-E961D5F01ACA}" type="slidenum">
              <a:rPr lang="en-US">
                <a:solidFill>
                  <a:srgbClr val="898989"/>
                </a:solidFill>
                <a:latin typeface="Calibri" pitchFamily="34" charset="0"/>
              </a:rPr>
              <a:pPr/>
              <a:t>99</a:t>
            </a:fld>
            <a:endParaRPr lang="en-US">
              <a:solidFill>
                <a:srgbClr val="898989"/>
              </a:solidFill>
              <a:latin typeface="Calibri" pitchFamily="34" charset="0"/>
            </a:endParaRPr>
          </a:p>
        </p:txBody>
      </p:sp>
      <p:graphicFrame>
        <p:nvGraphicFramePr>
          <p:cNvPr id="125954" name="Object 2"/>
          <p:cNvGraphicFramePr>
            <a:graphicFrameLocks noChangeAspect="1"/>
          </p:cNvGraphicFramePr>
          <p:nvPr/>
        </p:nvGraphicFramePr>
        <p:xfrm>
          <a:off x="179388" y="500063"/>
          <a:ext cx="8640762" cy="5761037"/>
        </p:xfrm>
        <a:graphic>
          <a:graphicData uri="http://schemas.openxmlformats.org/presentationml/2006/ole">
            <p:oleObj spid="_x0000_s125954" name="Photo Editor Photo" r:id="rId3" imgW="24009524" imgH="16009524" progId="">
              <p:embed/>
            </p:oleObj>
          </a:graphicData>
        </a:graphic>
      </p:graphicFrame>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majorFont>
      <a:minorFont>
        <a:latin typeface="News Gothic MT"/>
        <a:ea typeface=""/>
        <a:cs typeface=""/>
        <a:font script="Jpan" typeface="ＭＳ Ｐゴシック"/>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4426</TotalTime>
  <Words>10833</Words>
  <Application>Microsoft Office PowerPoint</Application>
  <PresentationFormat>On-screen Show (4:3)</PresentationFormat>
  <Paragraphs>1387</Paragraphs>
  <Slides>181</Slides>
  <Notes>25</Notes>
  <HiddenSlides>42</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181</vt:i4>
      </vt:variant>
    </vt:vector>
  </HeadingPairs>
  <TitlesOfParts>
    <vt:vector size="184" baseType="lpstr">
      <vt:lpstr>Breeze</vt:lpstr>
      <vt:lpstr>Bitmap Image</vt:lpstr>
      <vt:lpstr>Photo Editor Photo</vt:lpstr>
      <vt:lpstr>Geotechnical Investigation and field tests</vt:lpstr>
      <vt:lpstr>Generally Why stress geotechnical Investigations</vt:lpstr>
      <vt:lpstr>How do we tackle the problem?</vt:lpstr>
      <vt:lpstr>What is site investigation</vt:lpstr>
      <vt:lpstr>What is soil investigation?</vt:lpstr>
      <vt:lpstr>Why Soil Investigation?</vt:lpstr>
      <vt:lpstr>Few recent cases of failures due to lack of soil investigation</vt:lpstr>
      <vt:lpstr>Few recent cases of failures due to lack of soil investigation</vt:lpstr>
      <vt:lpstr>Cases of Failure</vt:lpstr>
      <vt:lpstr>Objectives of Soil Explorations</vt:lpstr>
      <vt:lpstr> What will we achieve? </vt:lpstr>
      <vt:lpstr>For Railways</vt:lpstr>
      <vt:lpstr>Scope of Soil Investigation  and Soil Exploration </vt:lpstr>
      <vt:lpstr>Relevant provisions from Engineering Code</vt:lpstr>
      <vt:lpstr>Relevant provisions from Engineering Code</vt:lpstr>
      <vt:lpstr>Relevant provisions from Engineering Code</vt:lpstr>
      <vt:lpstr>Relevant provisions from Engineering Code</vt:lpstr>
      <vt:lpstr>Relevant provisions Engg. Code</vt:lpstr>
      <vt:lpstr>SOIL EXPLORATION &amp; SURVEY </vt:lpstr>
      <vt:lpstr> Soil investigation during survey  </vt:lpstr>
      <vt:lpstr>Reconnaissance</vt:lpstr>
      <vt:lpstr>Reconnaissance</vt:lpstr>
      <vt:lpstr> Preliminary Investigation</vt:lpstr>
      <vt:lpstr>  Detailed Investigation</vt:lpstr>
      <vt:lpstr>  Detailed Investigation (Contd)</vt:lpstr>
      <vt:lpstr>Preliminary Survey</vt:lpstr>
      <vt:lpstr>Final Location Survey</vt:lpstr>
      <vt:lpstr>Unsuitable Soils for Construction</vt:lpstr>
      <vt:lpstr>Doubling/conversion work</vt:lpstr>
      <vt:lpstr>Doubling/conversion work</vt:lpstr>
      <vt:lpstr>Slide 31</vt:lpstr>
      <vt:lpstr>Process of Geotechnical investigation</vt:lpstr>
      <vt:lpstr>Preliminary work</vt:lpstr>
      <vt:lpstr>Site reconnaissance</vt:lpstr>
      <vt:lpstr>Site reconnaissance</vt:lpstr>
      <vt:lpstr>GEOPHYSICAL</vt:lpstr>
      <vt:lpstr> SEISMIC METHOD</vt:lpstr>
      <vt:lpstr>ELECTRICAL RESISTIVITY</vt:lpstr>
      <vt:lpstr>Site exploration</vt:lpstr>
      <vt:lpstr>Investigation – Construction material</vt:lpstr>
      <vt:lpstr>Report Preparation</vt:lpstr>
      <vt:lpstr>Slide 42</vt:lpstr>
      <vt:lpstr>Methods of Geotechnical Investigation</vt:lpstr>
      <vt:lpstr>Boring and Test Pits</vt:lpstr>
      <vt:lpstr>Test Pits</vt:lpstr>
      <vt:lpstr>Exploratory boring </vt:lpstr>
      <vt:lpstr>Slide 47</vt:lpstr>
      <vt:lpstr>Slide 48</vt:lpstr>
      <vt:lpstr>Exploratory boring </vt:lpstr>
      <vt:lpstr>Methods of soil boring</vt:lpstr>
      <vt:lpstr>Solid Stem CFA Drilling System</vt:lpstr>
      <vt:lpstr>Hollow Stem CFA Drilling system</vt:lpstr>
      <vt:lpstr>Slide 53</vt:lpstr>
      <vt:lpstr>Rotary Wash Boring system</vt:lpstr>
      <vt:lpstr>Stabilization of Borehole</vt:lpstr>
      <vt:lpstr>       Stabilization of Borehole</vt:lpstr>
      <vt:lpstr>How Many and how deep should be the sampling</vt:lpstr>
      <vt:lpstr>Distribution and Depth of Borings</vt:lpstr>
      <vt:lpstr>    Factors affecting Distribution of Borings</vt:lpstr>
      <vt:lpstr>Slide 60</vt:lpstr>
      <vt:lpstr>Slide 61</vt:lpstr>
      <vt:lpstr>         Depth of Borings</vt:lpstr>
      <vt:lpstr>Slide 63</vt:lpstr>
      <vt:lpstr>        Depth of Borings</vt:lpstr>
      <vt:lpstr>    Depth of Borings</vt:lpstr>
      <vt:lpstr>Slide 66</vt:lpstr>
      <vt:lpstr>Slide 67</vt:lpstr>
      <vt:lpstr> </vt:lpstr>
      <vt:lpstr>Slide 69</vt:lpstr>
      <vt:lpstr>Slide 70</vt:lpstr>
      <vt:lpstr>Slide 71</vt:lpstr>
      <vt:lpstr>Slide 72</vt:lpstr>
      <vt:lpstr>Slide 73</vt:lpstr>
      <vt:lpstr>Slide 74</vt:lpstr>
      <vt:lpstr>Slide 75</vt:lpstr>
      <vt:lpstr>Slide 76</vt:lpstr>
      <vt:lpstr>Slide 77</vt:lpstr>
      <vt:lpstr>Slide 78</vt:lpstr>
      <vt:lpstr>Slide 79</vt:lpstr>
      <vt:lpstr>Sampling</vt:lpstr>
      <vt:lpstr>Sampling (Contd)</vt:lpstr>
      <vt:lpstr>Slide 82</vt:lpstr>
      <vt:lpstr>Slide 83</vt:lpstr>
      <vt:lpstr>Undisturbed Sampling</vt:lpstr>
      <vt:lpstr>Undisturbed Sampling</vt:lpstr>
      <vt:lpstr>Undisturbed Sampling</vt:lpstr>
      <vt:lpstr>Sampler</vt:lpstr>
      <vt:lpstr>Sampler (Contd)</vt:lpstr>
      <vt:lpstr>Thin Walled Samplers</vt:lpstr>
      <vt:lpstr>Slide 90</vt:lpstr>
      <vt:lpstr>Requirement of Sampling Tubes</vt:lpstr>
      <vt:lpstr>Percentage use of common sampling methods </vt:lpstr>
      <vt:lpstr>              Rocks </vt:lpstr>
      <vt:lpstr>Split barrel sample jar, tube, storage box for transportation of jar samples</vt:lpstr>
      <vt:lpstr>Slide 95</vt:lpstr>
      <vt:lpstr>Drill Bits</vt:lpstr>
      <vt:lpstr>Core Box</vt:lpstr>
      <vt:lpstr>Slide 98</vt:lpstr>
      <vt:lpstr>Slide 99</vt:lpstr>
      <vt:lpstr>Laboratory Testing </vt:lpstr>
      <vt:lpstr>Common Laboratory Tests</vt:lpstr>
      <vt:lpstr>Slide 102</vt:lpstr>
      <vt:lpstr>Slide 103</vt:lpstr>
      <vt:lpstr>In-Situ Testing</vt:lpstr>
      <vt:lpstr>In-Situ Testing Contd.. </vt:lpstr>
      <vt:lpstr>In-Situ Testing Contd.. </vt:lpstr>
      <vt:lpstr>In-Situ Testing Contd.. </vt:lpstr>
      <vt:lpstr>In-Situ Testing Contd..  </vt:lpstr>
      <vt:lpstr>Field Tests  and Subsurface sounding</vt:lpstr>
      <vt:lpstr>Standard Penetration Test (SPT)</vt:lpstr>
      <vt:lpstr>Standard Penetration Test (SPT)</vt:lpstr>
      <vt:lpstr>SPT – Correction factors - 1</vt:lpstr>
      <vt:lpstr>SPT – Correction factors - 2</vt:lpstr>
      <vt:lpstr>N Value Correlation for Sand</vt:lpstr>
      <vt:lpstr>N Value Correlation for Clay</vt:lpstr>
      <vt:lpstr>N values &amp; Relative Density of sand</vt:lpstr>
      <vt:lpstr>Slide 117</vt:lpstr>
      <vt:lpstr>N-values &amp; Consistency of Cohesive Soils</vt:lpstr>
      <vt:lpstr>Static Cone Penetration Test (SCPT)</vt:lpstr>
      <vt:lpstr>Static Cone Penetration Test (SCPT)</vt:lpstr>
      <vt:lpstr>Static Cone Penetration Test (SCPT)</vt:lpstr>
      <vt:lpstr>Cone Assembly and Friction Jacket for SCPT (IS)</vt:lpstr>
      <vt:lpstr>Static Cone Penetration Test (SCPT)</vt:lpstr>
      <vt:lpstr>FOUR POSITIONS OF THE SOUNDING APPARATUS WITH FRICTION JACKET</vt:lpstr>
      <vt:lpstr>SCPT – Correction for the mass of cone and sounding rods</vt:lpstr>
      <vt:lpstr>Sample reading cone resistance including correction factor</vt:lpstr>
      <vt:lpstr>SCPT – Correction for the mass of friction jacket</vt:lpstr>
      <vt:lpstr>Sample reading friction resistance including correction factor</vt:lpstr>
      <vt:lpstr>SCPT - Limitations</vt:lpstr>
      <vt:lpstr>Dynamic Cone Penetration Test (DCPT)</vt:lpstr>
      <vt:lpstr>Dynamic Cone Penetration Test (DCPT)</vt:lpstr>
      <vt:lpstr>Dynamic Cone Penetration Test (DCPT)</vt:lpstr>
      <vt:lpstr>Cone details for DCPT (IS code)</vt:lpstr>
      <vt:lpstr>Slide 134</vt:lpstr>
      <vt:lpstr>Dynamic Cone Penetration Test (DCPT)</vt:lpstr>
      <vt:lpstr>Dynamic Cone Penetration Test (DCPT)</vt:lpstr>
      <vt:lpstr>Dynamic Cone Penetration Test (DCPT)</vt:lpstr>
      <vt:lpstr>Dynamic Cone Penetration Test (DCPT)</vt:lpstr>
      <vt:lpstr>In-situ Vane Shear Test</vt:lpstr>
      <vt:lpstr>In-situ Vane Shear Test</vt:lpstr>
      <vt:lpstr>In-situ Vane Shear Test</vt:lpstr>
      <vt:lpstr>In-situ Vane Shear Test</vt:lpstr>
      <vt:lpstr>Slide 143</vt:lpstr>
      <vt:lpstr>Slide 144</vt:lpstr>
      <vt:lpstr>In-situ Vane Shear Test</vt:lpstr>
      <vt:lpstr>Slide 146</vt:lpstr>
      <vt:lpstr>In-situ VST – Test from bottom of bore hole</vt:lpstr>
      <vt:lpstr>In-situ VST – Test by direct penetration from ground surface</vt:lpstr>
      <vt:lpstr>Slide 149</vt:lpstr>
      <vt:lpstr>Slide 150</vt:lpstr>
      <vt:lpstr>Slide 151</vt:lpstr>
      <vt:lpstr>PLATE LOAD TEST</vt:lpstr>
      <vt:lpstr>PLATE LOAD TEST</vt:lpstr>
      <vt:lpstr>APPARATUS FOR PLT</vt:lpstr>
      <vt:lpstr>APPARATUS FOR PLT   contd..</vt:lpstr>
      <vt:lpstr>Slide 156</vt:lpstr>
      <vt:lpstr>Slide 157</vt:lpstr>
      <vt:lpstr>PROCEDURE  OF PLT</vt:lpstr>
      <vt:lpstr>PROCEDURE  OF PLT contd..</vt:lpstr>
      <vt:lpstr>TEST ARRANGE. &amp; READINGS</vt:lpstr>
      <vt:lpstr>TEST ARRANGE. &amp; READINGS contd..</vt:lpstr>
      <vt:lpstr>TEST ARRANGE. &amp; READINGS contd..</vt:lpstr>
      <vt:lpstr>TEST ARRANGE. &amp; READINGS contd..</vt:lpstr>
      <vt:lpstr>Slide 164</vt:lpstr>
      <vt:lpstr>Slide 165</vt:lpstr>
      <vt:lpstr>Permissible Settlement</vt:lpstr>
      <vt:lpstr>LIMITATIONS  OF PLT</vt:lpstr>
      <vt:lpstr>LIMITATIONS  OF PLT  contd</vt:lpstr>
      <vt:lpstr>Slide 169</vt:lpstr>
      <vt:lpstr>Slide 170</vt:lpstr>
      <vt:lpstr>Slide 171</vt:lpstr>
      <vt:lpstr>Slide 172</vt:lpstr>
      <vt:lpstr>Slide 173</vt:lpstr>
      <vt:lpstr>Slide 174</vt:lpstr>
      <vt:lpstr>References</vt:lpstr>
      <vt:lpstr>References (Contd)</vt:lpstr>
      <vt:lpstr>References (Contd) </vt:lpstr>
      <vt:lpstr>Common Laboratory Tests</vt:lpstr>
      <vt:lpstr>Slide 179</vt:lpstr>
      <vt:lpstr>Slide 180</vt:lpstr>
      <vt:lpstr>Correlation of Ncbr values with N values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Naresh</dc:creator>
  <cp:lastModifiedBy>ID</cp:lastModifiedBy>
  <cp:revision>103</cp:revision>
  <dcterms:created xsi:type="dcterms:W3CDTF">2010-06-30T00:11:21Z</dcterms:created>
  <dcterms:modified xsi:type="dcterms:W3CDTF">2015-03-30T07:33:20Z</dcterms:modified>
</cp:coreProperties>
</file>